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 id="2147483660" r:id="rId2"/>
    <p:sldMasterId id="2147483672" r:id="rId3"/>
  </p:sldMasterIdLst>
  <p:notesMasterIdLst>
    <p:notesMasterId r:id="rId132"/>
  </p:notesMasterIdLst>
  <p:sldIdLst>
    <p:sldId id="260" r:id="rId4"/>
    <p:sldId id="258" r:id="rId5"/>
    <p:sldId id="594" r:id="rId6"/>
    <p:sldId id="346" r:id="rId7"/>
    <p:sldId id="353" r:id="rId8"/>
    <p:sldId id="272" r:id="rId9"/>
    <p:sldId id="276" r:id="rId10"/>
    <p:sldId id="342" r:id="rId11"/>
    <p:sldId id="278" r:id="rId12"/>
    <p:sldId id="569" r:id="rId13"/>
    <p:sldId id="266" r:id="rId14"/>
    <p:sldId id="329" r:id="rId15"/>
    <p:sldId id="328" r:id="rId16"/>
    <p:sldId id="435" r:id="rId17"/>
    <p:sldId id="437" r:id="rId18"/>
    <p:sldId id="580" r:id="rId19"/>
    <p:sldId id="581" r:id="rId20"/>
    <p:sldId id="583" r:id="rId21"/>
    <p:sldId id="584" r:id="rId22"/>
    <p:sldId id="591" r:id="rId23"/>
    <p:sldId id="595" r:id="rId24"/>
    <p:sldId id="489" r:id="rId25"/>
    <p:sldId id="350" r:id="rId26"/>
    <p:sldId id="481" r:id="rId27"/>
    <p:sldId id="478" r:id="rId28"/>
    <p:sldId id="349" r:id="rId29"/>
    <p:sldId id="566" r:id="rId30"/>
    <p:sldId id="565" r:id="rId31"/>
    <p:sldId id="564" r:id="rId32"/>
    <p:sldId id="497" r:id="rId33"/>
    <p:sldId id="575" r:id="rId34"/>
    <p:sldId id="576" r:id="rId35"/>
    <p:sldId id="593" r:id="rId36"/>
    <p:sldId id="348" r:id="rId37"/>
    <p:sldId id="490" r:id="rId38"/>
    <p:sldId id="530" r:id="rId39"/>
    <p:sldId id="477" r:id="rId40"/>
    <p:sldId id="488" r:id="rId41"/>
    <p:sldId id="487" r:id="rId42"/>
    <p:sldId id="568" r:id="rId43"/>
    <p:sldId id="352" r:id="rId44"/>
    <p:sldId id="491" r:id="rId45"/>
    <p:sldId id="480" r:id="rId46"/>
    <p:sldId id="577" r:id="rId47"/>
    <p:sldId id="578" r:id="rId48"/>
    <p:sldId id="579" r:id="rId49"/>
    <p:sldId id="496" r:id="rId50"/>
    <p:sldId id="479" r:id="rId51"/>
    <p:sldId id="572" r:id="rId52"/>
    <p:sldId id="551" r:id="rId53"/>
    <p:sldId id="347" r:id="rId54"/>
    <p:sldId id="502" r:id="rId55"/>
    <p:sldId id="500" r:id="rId56"/>
    <p:sldId id="499" r:id="rId57"/>
    <p:sldId id="501" r:id="rId58"/>
    <p:sldId id="485" r:id="rId59"/>
    <p:sldId id="555" r:id="rId60"/>
    <p:sldId id="554" r:id="rId61"/>
    <p:sldId id="570" r:id="rId62"/>
    <p:sldId id="553" r:id="rId63"/>
    <p:sldId id="571" r:id="rId64"/>
    <p:sldId id="590" r:id="rId65"/>
    <p:sldId id="558" r:id="rId66"/>
    <p:sldId id="567" r:id="rId67"/>
    <p:sldId id="532" r:id="rId68"/>
    <p:sldId id="533" r:id="rId69"/>
    <p:sldId id="534" r:id="rId70"/>
    <p:sldId id="516" r:id="rId71"/>
    <p:sldId id="531" r:id="rId72"/>
    <p:sldId id="538" r:id="rId73"/>
    <p:sldId id="515" r:id="rId74"/>
    <p:sldId id="556" r:id="rId75"/>
    <p:sldId id="557" r:id="rId76"/>
    <p:sldId id="527" r:id="rId77"/>
    <p:sldId id="528" r:id="rId78"/>
    <p:sldId id="537" r:id="rId79"/>
    <p:sldId id="510" r:id="rId80"/>
    <p:sldId id="559" r:id="rId81"/>
    <p:sldId id="514" r:id="rId82"/>
    <p:sldId id="536" r:id="rId83"/>
    <p:sldId id="535" r:id="rId84"/>
    <p:sldId id="560" r:id="rId85"/>
    <p:sldId id="561" r:id="rId86"/>
    <p:sldId id="562" r:id="rId87"/>
    <p:sldId id="563" r:id="rId88"/>
    <p:sldId id="517" r:id="rId89"/>
    <p:sldId id="529" r:id="rId90"/>
    <p:sldId id="541" r:id="rId91"/>
    <p:sldId id="540" r:id="rId92"/>
    <p:sldId id="543" r:id="rId93"/>
    <p:sldId id="582" r:id="rId94"/>
    <p:sldId id="544" r:id="rId95"/>
    <p:sldId id="545" r:id="rId96"/>
    <p:sldId id="546" r:id="rId97"/>
    <p:sldId id="547" r:id="rId98"/>
    <p:sldId id="548" r:id="rId99"/>
    <p:sldId id="549" r:id="rId100"/>
    <p:sldId id="521" r:id="rId101"/>
    <p:sldId id="524" r:id="rId102"/>
    <p:sldId id="522" r:id="rId103"/>
    <p:sldId id="523" r:id="rId104"/>
    <p:sldId id="592" r:id="rId105"/>
    <p:sldId id="520" r:id="rId106"/>
    <p:sldId id="573" r:id="rId107"/>
    <p:sldId id="518" r:id="rId108"/>
    <p:sldId id="519" r:id="rId109"/>
    <p:sldId id="483" r:id="rId110"/>
    <p:sldId id="484" r:id="rId111"/>
    <p:sldId id="550" r:id="rId112"/>
    <p:sldId id="503" r:id="rId113"/>
    <p:sldId id="494" r:id="rId114"/>
    <p:sldId id="574" r:id="rId115"/>
    <p:sldId id="486" r:id="rId116"/>
    <p:sldId id="492" r:id="rId117"/>
    <p:sldId id="506" r:id="rId118"/>
    <p:sldId id="498" r:id="rId119"/>
    <p:sldId id="505" r:id="rId120"/>
    <p:sldId id="509" r:id="rId121"/>
    <p:sldId id="507" r:id="rId122"/>
    <p:sldId id="401" r:id="rId123"/>
    <p:sldId id="432" r:id="rId124"/>
    <p:sldId id="511" r:id="rId125"/>
    <p:sldId id="512" r:id="rId126"/>
    <p:sldId id="585" r:id="rId127"/>
    <p:sldId id="586" r:id="rId128"/>
    <p:sldId id="587" r:id="rId129"/>
    <p:sldId id="588" r:id="rId130"/>
    <p:sldId id="589" r:id="rId1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5AF997D-9AD1-41B3-8F99-CEE00391864A}" v="44" dt="2025-02-08T18:43:31.61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9831" autoAdjust="0"/>
  </p:normalViewPr>
  <p:slideViewPr>
    <p:cSldViewPr snapToGrid="0">
      <p:cViewPr varScale="1">
        <p:scale>
          <a:sx n="99" d="100"/>
          <a:sy n="99" d="100"/>
        </p:scale>
        <p:origin x="330"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117" Type="http://schemas.openxmlformats.org/officeDocument/2006/relationships/slide" Target="slides/slide114.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112" Type="http://schemas.openxmlformats.org/officeDocument/2006/relationships/slide" Target="slides/slide109.xml"/><Relationship Id="rId133" Type="http://schemas.openxmlformats.org/officeDocument/2006/relationships/presProps" Target="presProps.xml"/><Relationship Id="rId138" Type="http://schemas.microsoft.com/office/2015/10/relationships/revisionInfo" Target="revisionInfo.xml"/><Relationship Id="rId16" Type="http://schemas.openxmlformats.org/officeDocument/2006/relationships/slide" Target="slides/slide13.xml"/><Relationship Id="rId107" Type="http://schemas.openxmlformats.org/officeDocument/2006/relationships/slide" Target="slides/slide104.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102" Type="http://schemas.openxmlformats.org/officeDocument/2006/relationships/slide" Target="slides/slide99.xml"/><Relationship Id="rId123" Type="http://schemas.openxmlformats.org/officeDocument/2006/relationships/slide" Target="slides/slide120.xml"/><Relationship Id="rId128" Type="http://schemas.openxmlformats.org/officeDocument/2006/relationships/slide" Target="slides/slide125.xml"/><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slide" Target="slides/slide92.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113" Type="http://schemas.openxmlformats.org/officeDocument/2006/relationships/slide" Target="slides/slide110.xml"/><Relationship Id="rId118" Type="http://schemas.openxmlformats.org/officeDocument/2006/relationships/slide" Target="slides/slide115.xml"/><Relationship Id="rId126" Type="http://schemas.openxmlformats.org/officeDocument/2006/relationships/slide" Target="slides/slide123.xml"/><Relationship Id="rId134" Type="http://schemas.openxmlformats.org/officeDocument/2006/relationships/viewProps" Target="viewProps.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slide" Target="slides/slide82.xml"/><Relationship Id="rId93" Type="http://schemas.openxmlformats.org/officeDocument/2006/relationships/slide" Target="slides/slide90.xml"/><Relationship Id="rId98" Type="http://schemas.openxmlformats.org/officeDocument/2006/relationships/slide" Target="slides/slide95.xml"/><Relationship Id="rId121" Type="http://schemas.openxmlformats.org/officeDocument/2006/relationships/slide" Target="slides/slide11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103" Type="http://schemas.openxmlformats.org/officeDocument/2006/relationships/slide" Target="slides/slide100.xml"/><Relationship Id="rId108" Type="http://schemas.openxmlformats.org/officeDocument/2006/relationships/slide" Target="slides/slide105.xml"/><Relationship Id="rId116" Type="http://schemas.openxmlformats.org/officeDocument/2006/relationships/slide" Target="slides/slide113.xml"/><Relationship Id="rId124" Type="http://schemas.openxmlformats.org/officeDocument/2006/relationships/slide" Target="slides/slide121.xml"/><Relationship Id="rId129" Type="http://schemas.openxmlformats.org/officeDocument/2006/relationships/slide" Target="slides/slide126.xml"/><Relationship Id="rId137" Type="http://schemas.microsoft.com/office/2016/11/relationships/changesInfo" Target="changesInfos/changesInfo1.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slide" Target="slides/slide85.xml"/><Relationship Id="rId91" Type="http://schemas.openxmlformats.org/officeDocument/2006/relationships/slide" Target="slides/slide88.xml"/><Relationship Id="rId96" Type="http://schemas.openxmlformats.org/officeDocument/2006/relationships/slide" Target="slides/slide93.xml"/><Relationship Id="rId111" Type="http://schemas.openxmlformats.org/officeDocument/2006/relationships/slide" Target="slides/slide108.xml"/><Relationship Id="rId13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6" Type="http://schemas.openxmlformats.org/officeDocument/2006/relationships/slide" Target="slides/slide103.xml"/><Relationship Id="rId114" Type="http://schemas.openxmlformats.org/officeDocument/2006/relationships/slide" Target="slides/slide111.xml"/><Relationship Id="rId119" Type="http://schemas.openxmlformats.org/officeDocument/2006/relationships/slide" Target="slides/slide116.xml"/><Relationship Id="rId127" Type="http://schemas.openxmlformats.org/officeDocument/2006/relationships/slide" Target="slides/slide12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122" Type="http://schemas.openxmlformats.org/officeDocument/2006/relationships/slide" Target="slides/slide119.xml"/><Relationship Id="rId130" Type="http://schemas.openxmlformats.org/officeDocument/2006/relationships/slide" Target="slides/slide127.xml"/><Relationship Id="rId135"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slide" Target="slides/slide10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120" Type="http://schemas.openxmlformats.org/officeDocument/2006/relationships/slide" Target="slides/slide117.xml"/><Relationship Id="rId125" Type="http://schemas.openxmlformats.org/officeDocument/2006/relationships/slide" Target="slides/slide122.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slide" Target="slides/slide107.xml"/><Relationship Id="rId115" Type="http://schemas.openxmlformats.org/officeDocument/2006/relationships/slide" Target="slides/slide112.xml"/><Relationship Id="rId131" Type="http://schemas.openxmlformats.org/officeDocument/2006/relationships/slide" Target="slides/slide128.xml"/><Relationship Id="rId136" Type="http://schemas.openxmlformats.org/officeDocument/2006/relationships/tableStyles" Target="tableStyles.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ck Cascione" userId="e8bbc57005478930" providerId="LiveId" clId="{C5AF997D-9AD1-41B3-8F99-CEE00391864A}"/>
    <pc:docChg chg="undo redo custSel addSld delSld modSld addSection delSection">
      <pc:chgData name="Jack Cascione" userId="e8bbc57005478930" providerId="LiveId" clId="{C5AF997D-9AD1-41B3-8F99-CEE00391864A}" dt="2025-02-08T18:45:17.542" v="8587" actId="207"/>
      <pc:docMkLst>
        <pc:docMk/>
      </pc:docMkLst>
      <pc:sldChg chg="addSp delSp modSp mod">
        <pc:chgData name="Jack Cascione" userId="e8bbc57005478930" providerId="LiveId" clId="{C5AF997D-9AD1-41B3-8F99-CEE00391864A}" dt="2025-01-25T20:08:48.743" v="6161" actId="22"/>
        <pc:sldMkLst>
          <pc:docMk/>
          <pc:sldMk cId="2091024496" sldId="258"/>
        </pc:sldMkLst>
        <pc:spChg chg="mod">
          <ac:chgData name="Jack Cascione" userId="e8bbc57005478930" providerId="LiveId" clId="{C5AF997D-9AD1-41B3-8F99-CEE00391864A}" dt="2025-01-21T14:00:48.833" v="2306"/>
          <ac:spMkLst>
            <pc:docMk/>
            <pc:sldMk cId="2091024496" sldId="258"/>
            <ac:spMk id="4" creationId="{8C771A8A-AAE7-0A9C-53B0-931CAE9C304B}"/>
          </ac:spMkLst>
        </pc:spChg>
      </pc:sldChg>
      <pc:sldChg chg="modSp mod">
        <pc:chgData name="Jack Cascione" userId="e8bbc57005478930" providerId="LiveId" clId="{C5AF997D-9AD1-41B3-8F99-CEE00391864A}" dt="2025-02-02T18:14:12.042" v="8327" actId="1076"/>
        <pc:sldMkLst>
          <pc:docMk/>
          <pc:sldMk cId="0" sldId="260"/>
        </pc:sldMkLst>
        <pc:spChg chg="mod">
          <ac:chgData name="Jack Cascione" userId="e8bbc57005478930" providerId="LiveId" clId="{C5AF997D-9AD1-41B3-8F99-CEE00391864A}" dt="2025-02-02T18:14:12.042" v="8327" actId="1076"/>
          <ac:spMkLst>
            <pc:docMk/>
            <pc:sldMk cId="0" sldId="260"/>
            <ac:spMk id="3" creationId="{00000000-0000-0000-0000-000000000000}"/>
          </ac:spMkLst>
        </pc:spChg>
        <pc:picChg chg="mod">
          <ac:chgData name="Jack Cascione" userId="e8bbc57005478930" providerId="LiveId" clId="{C5AF997D-9AD1-41B3-8F99-CEE00391864A}" dt="2025-02-02T18:14:06.595" v="8326" actId="14100"/>
          <ac:picMkLst>
            <pc:docMk/>
            <pc:sldMk cId="0" sldId="260"/>
            <ac:picMk id="6" creationId="{F975F5BD-B380-41FD-8A2C-5F063474BA62}"/>
          </ac:picMkLst>
        </pc:picChg>
      </pc:sldChg>
      <pc:sldChg chg="modSp mod">
        <pc:chgData name="Jack Cascione" userId="e8bbc57005478930" providerId="LiveId" clId="{C5AF997D-9AD1-41B3-8F99-CEE00391864A}" dt="2025-01-21T14:01:13.926" v="2308"/>
        <pc:sldMkLst>
          <pc:docMk/>
          <pc:sldMk cId="2073370563" sldId="346"/>
        </pc:sldMkLst>
        <pc:spChg chg="mod">
          <ac:chgData name="Jack Cascione" userId="e8bbc57005478930" providerId="LiveId" clId="{C5AF997D-9AD1-41B3-8F99-CEE00391864A}" dt="2025-01-21T14:01:13.926" v="2308"/>
          <ac:spMkLst>
            <pc:docMk/>
            <pc:sldMk cId="2073370563" sldId="346"/>
            <ac:spMk id="3" creationId="{B0AFD37B-D6DB-BE0D-12B6-76F269DA7165}"/>
          </ac:spMkLst>
        </pc:spChg>
      </pc:sldChg>
      <pc:sldChg chg="modSp mod">
        <pc:chgData name="Jack Cascione" userId="e8bbc57005478930" providerId="LiveId" clId="{C5AF997D-9AD1-41B3-8F99-CEE00391864A}" dt="2025-01-21T15:46:14.193" v="3759" actId="20577"/>
        <pc:sldMkLst>
          <pc:docMk/>
          <pc:sldMk cId="183372497" sldId="347"/>
        </pc:sldMkLst>
        <pc:spChg chg="mod">
          <ac:chgData name="Jack Cascione" userId="e8bbc57005478930" providerId="LiveId" clId="{C5AF997D-9AD1-41B3-8F99-CEE00391864A}" dt="2025-01-21T15:46:14.193" v="3759" actId="20577"/>
          <ac:spMkLst>
            <pc:docMk/>
            <pc:sldMk cId="183372497" sldId="347"/>
            <ac:spMk id="3" creationId="{13BC9313-C6FE-6F37-FD14-71443DED9C23}"/>
          </ac:spMkLst>
        </pc:spChg>
      </pc:sldChg>
      <pc:sldChg chg="modSp mod">
        <pc:chgData name="Jack Cascione" userId="e8bbc57005478930" providerId="LiveId" clId="{C5AF997D-9AD1-41B3-8F99-CEE00391864A}" dt="2025-01-21T15:16:32.106" v="3067" actId="20577"/>
        <pc:sldMkLst>
          <pc:docMk/>
          <pc:sldMk cId="1859007503" sldId="348"/>
        </pc:sldMkLst>
        <pc:spChg chg="mod">
          <ac:chgData name="Jack Cascione" userId="e8bbc57005478930" providerId="LiveId" clId="{C5AF997D-9AD1-41B3-8F99-CEE00391864A}" dt="2025-01-21T15:16:32.106" v="3067" actId="20577"/>
          <ac:spMkLst>
            <pc:docMk/>
            <pc:sldMk cId="1859007503" sldId="348"/>
            <ac:spMk id="5" creationId="{E2C7E69F-3C74-488C-94F7-958872F3ADE3}"/>
          </ac:spMkLst>
        </pc:spChg>
      </pc:sldChg>
      <pc:sldChg chg="modSp mod">
        <pc:chgData name="Jack Cascione" userId="e8bbc57005478930" providerId="LiveId" clId="{C5AF997D-9AD1-41B3-8F99-CEE00391864A}" dt="2025-01-21T14:47:14.977" v="2761" actId="20577"/>
        <pc:sldMkLst>
          <pc:docMk/>
          <pc:sldMk cId="1674445474" sldId="349"/>
        </pc:sldMkLst>
        <pc:spChg chg="mod">
          <ac:chgData name="Jack Cascione" userId="e8bbc57005478930" providerId="LiveId" clId="{C5AF997D-9AD1-41B3-8F99-CEE00391864A}" dt="2025-01-21T14:47:14.977" v="2761" actId="20577"/>
          <ac:spMkLst>
            <pc:docMk/>
            <pc:sldMk cId="1674445474" sldId="349"/>
            <ac:spMk id="5" creationId="{F8A8ABAF-35B2-5D94-00D2-A120FAA3FAAA}"/>
          </ac:spMkLst>
        </pc:spChg>
      </pc:sldChg>
      <pc:sldChg chg="modSp mod">
        <pc:chgData name="Jack Cascione" userId="e8bbc57005478930" providerId="LiveId" clId="{C5AF997D-9AD1-41B3-8F99-CEE00391864A}" dt="2025-01-21T14:45:22.970" v="2747" actId="20577"/>
        <pc:sldMkLst>
          <pc:docMk/>
          <pc:sldMk cId="2148514325" sldId="350"/>
        </pc:sldMkLst>
        <pc:spChg chg="mod">
          <ac:chgData name="Jack Cascione" userId="e8bbc57005478930" providerId="LiveId" clId="{C5AF997D-9AD1-41B3-8F99-CEE00391864A}" dt="2025-01-21T14:45:22.970" v="2747" actId="20577"/>
          <ac:spMkLst>
            <pc:docMk/>
            <pc:sldMk cId="2148514325" sldId="350"/>
            <ac:spMk id="5" creationId="{AD9228CB-9569-E82D-5E9F-6307E12F2498}"/>
          </ac:spMkLst>
        </pc:spChg>
      </pc:sldChg>
      <pc:sldChg chg="modSp mod">
        <pc:chgData name="Jack Cascione" userId="e8bbc57005478930" providerId="LiveId" clId="{C5AF997D-9AD1-41B3-8F99-CEE00391864A}" dt="2025-01-21T15:21:21.923" v="3555" actId="20577"/>
        <pc:sldMkLst>
          <pc:docMk/>
          <pc:sldMk cId="1213924657" sldId="352"/>
        </pc:sldMkLst>
        <pc:spChg chg="mod">
          <ac:chgData name="Jack Cascione" userId="e8bbc57005478930" providerId="LiveId" clId="{C5AF997D-9AD1-41B3-8F99-CEE00391864A}" dt="2025-01-21T15:21:21.923" v="3555" actId="20577"/>
          <ac:spMkLst>
            <pc:docMk/>
            <pc:sldMk cId="1213924657" sldId="352"/>
            <ac:spMk id="3" creationId="{08B491C1-9CED-C731-CDD4-5DD3F1006B2B}"/>
          </ac:spMkLst>
        </pc:spChg>
      </pc:sldChg>
      <pc:sldChg chg="modSp mod">
        <pc:chgData name="Jack Cascione" userId="e8bbc57005478930" providerId="LiveId" clId="{C5AF997D-9AD1-41B3-8F99-CEE00391864A}" dt="2025-01-25T20:24:59.732" v="7033" actId="20577"/>
        <pc:sldMkLst>
          <pc:docMk/>
          <pc:sldMk cId="3372182263" sldId="353"/>
        </pc:sldMkLst>
        <pc:spChg chg="mod">
          <ac:chgData name="Jack Cascione" userId="e8bbc57005478930" providerId="LiveId" clId="{C5AF997D-9AD1-41B3-8F99-CEE00391864A}" dt="2025-01-25T20:24:59.732" v="7033" actId="20577"/>
          <ac:spMkLst>
            <pc:docMk/>
            <pc:sldMk cId="3372182263" sldId="353"/>
            <ac:spMk id="3" creationId="{9E0FD0A5-5F35-C2D9-34FA-CE8F0ADF62E4}"/>
          </ac:spMkLst>
        </pc:spChg>
        <pc:graphicFrameChg chg="modGraphic">
          <ac:chgData name="Jack Cascione" userId="e8bbc57005478930" providerId="LiveId" clId="{C5AF997D-9AD1-41B3-8F99-CEE00391864A}" dt="2025-01-21T13:53:20.757" v="2197" actId="14734"/>
          <ac:graphicFrameMkLst>
            <pc:docMk/>
            <pc:sldMk cId="3372182263" sldId="353"/>
            <ac:graphicFrameMk id="4" creationId="{00000000-0000-0000-0000-000000000000}"/>
          </ac:graphicFrameMkLst>
        </pc:graphicFrameChg>
        <pc:graphicFrameChg chg="mod modGraphic">
          <ac:chgData name="Jack Cascione" userId="e8bbc57005478930" providerId="LiveId" clId="{C5AF997D-9AD1-41B3-8F99-CEE00391864A}" dt="2025-01-21T13:54:12.510" v="2201" actId="255"/>
          <ac:graphicFrameMkLst>
            <pc:docMk/>
            <pc:sldMk cId="3372182263" sldId="353"/>
            <ac:graphicFrameMk id="5" creationId="{00000000-0000-0000-0000-000000000000}"/>
          </ac:graphicFrameMkLst>
        </pc:graphicFrameChg>
      </pc:sldChg>
      <pc:sldChg chg="addSp modSp mod">
        <pc:chgData name="Jack Cascione" userId="e8bbc57005478930" providerId="LiveId" clId="{C5AF997D-9AD1-41B3-8F99-CEE00391864A}" dt="2025-01-25T14:11:35.152" v="5968" actId="20577"/>
        <pc:sldMkLst>
          <pc:docMk/>
          <pc:sldMk cId="1961620394" sldId="401"/>
        </pc:sldMkLst>
        <pc:spChg chg="add mod">
          <ac:chgData name="Jack Cascione" userId="e8bbc57005478930" providerId="LiveId" clId="{C5AF997D-9AD1-41B3-8F99-CEE00391864A}" dt="2025-01-25T14:11:35.152" v="5968" actId="20577"/>
          <ac:spMkLst>
            <pc:docMk/>
            <pc:sldMk cId="1961620394" sldId="401"/>
            <ac:spMk id="4" creationId="{3239A90C-9C01-79F8-C192-8CB9DC5F3D77}"/>
          </ac:spMkLst>
        </pc:spChg>
      </pc:sldChg>
      <pc:sldChg chg="addSp modSp mod">
        <pc:chgData name="Jack Cascione" userId="e8bbc57005478930" providerId="LiveId" clId="{C5AF997D-9AD1-41B3-8F99-CEE00391864A}" dt="2025-01-28T02:55:54.718" v="8325" actId="20577"/>
        <pc:sldMkLst>
          <pc:docMk/>
          <pc:sldMk cId="510880072" sldId="432"/>
        </pc:sldMkLst>
        <pc:spChg chg="mod">
          <ac:chgData name="Jack Cascione" userId="e8bbc57005478930" providerId="LiveId" clId="{C5AF997D-9AD1-41B3-8F99-CEE00391864A}" dt="2025-01-28T02:55:54.718" v="8325" actId="20577"/>
          <ac:spMkLst>
            <pc:docMk/>
            <pc:sldMk cId="510880072" sldId="432"/>
            <ac:spMk id="7" creationId="{3ED9A1E8-F3C0-017C-8B6E-86CE20D5068F}"/>
          </ac:spMkLst>
        </pc:spChg>
        <pc:spChg chg="add mod">
          <ac:chgData name="Jack Cascione" userId="e8bbc57005478930" providerId="LiveId" clId="{C5AF997D-9AD1-41B3-8F99-CEE00391864A}" dt="2025-01-25T14:15:41.543" v="6003" actId="207"/>
          <ac:spMkLst>
            <pc:docMk/>
            <pc:sldMk cId="510880072" sldId="432"/>
            <ac:spMk id="8" creationId="{817B11E6-5672-72EE-51B1-DFCD05EC1B5C}"/>
          </ac:spMkLst>
        </pc:spChg>
        <pc:graphicFrameChg chg="mod">
          <ac:chgData name="Jack Cascione" userId="e8bbc57005478930" providerId="LiveId" clId="{C5AF997D-9AD1-41B3-8F99-CEE00391864A}" dt="2025-01-25T14:13:01.995" v="5974" actId="1076"/>
          <ac:graphicFrameMkLst>
            <pc:docMk/>
            <pc:sldMk cId="510880072" sldId="432"/>
            <ac:graphicFrameMk id="2" creationId="{7832DE06-AAA9-44E9-B5AF-E1DC5FBE2622}"/>
          </ac:graphicFrameMkLst>
        </pc:graphicFrameChg>
        <pc:graphicFrameChg chg="mod modGraphic">
          <ac:chgData name="Jack Cascione" userId="e8bbc57005478930" providerId="LiveId" clId="{C5AF997D-9AD1-41B3-8F99-CEE00391864A}" dt="2025-01-25T14:12:07.013" v="5971" actId="1076"/>
          <ac:graphicFrameMkLst>
            <pc:docMk/>
            <pc:sldMk cId="510880072" sldId="432"/>
            <ac:graphicFrameMk id="3" creationId="{FF3178D6-B871-4B59-8307-C32718E744AB}"/>
          </ac:graphicFrameMkLst>
        </pc:graphicFrameChg>
        <pc:graphicFrameChg chg="mod modGraphic">
          <ac:chgData name="Jack Cascione" userId="e8bbc57005478930" providerId="LiveId" clId="{C5AF997D-9AD1-41B3-8F99-CEE00391864A}" dt="2025-01-25T14:12:51.105" v="5973" actId="1076"/>
          <ac:graphicFrameMkLst>
            <pc:docMk/>
            <pc:sldMk cId="510880072" sldId="432"/>
            <ac:graphicFrameMk id="4" creationId="{20D4F4CE-97F7-4F02-A725-A07D1BE00C7C}"/>
          </ac:graphicFrameMkLst>
        </pc:graphicFrameChg>
      </pc:sldChg>
      <pc:sldChg chg="modSp mod">
        <pc:chgData name="Jack Cascione" userId="e8bbc57005478930" providerId="LiveId" clId="{C5AF997D-9AD1-41B3-8F99-CEE00391864A}" dt="2025-01-21T14:02:35.715" v="2310"/>
        <pc:sldMkLst>
          <pc:docMk/>
          <pc:sldMk cId="4276941801" sldId="435"/>
        </pc:sldMkLst>
        <pc:spChg chg="mod">
          <ac:chgData name="Jack Cascione" userId="e8bbc57005478930" providerId="LiveId" clId="{C5AF997D-9AD1-41B3-8F99-CEE00391864A}" dt="2025-01-21T14:02:35.715" v="2310"/>
          <ac:spMkLst>
            <pc:docMk/>
            <pc:sldMk cId="4276941801" sldId="435"/>
            <ac:spMk id="4" creationId="{DA0C9C19-10FE-4BB2-B41D-73FF24E9E723}"/>
          </ac:spMkLst>
        </pc:spChg>
      </pc:sldChg>
      <pc:sldChg chg="modSp mod">
        <pc:chgData name="Jack Cascione" userId="e8bbc57005478930" providerId="LiveId" clId="{C5AF997D-9AD1-41B3-8F99-CEE00391864A}" dt="2025-01-21T14:02:44.531" v="2311"/>
        <pc:sldMkLst>
          <pc:docMk/>
          <pc:sldMk cId="1203941613" sldId="437"/>
        </pc:sldMkLst>
        <pc:spChg chg="mod">
          <ac:chgData name="Jack Cascione" userId="e8bbc57005478930" providerId="LiveId" clId="{C5AF997D-9AD1-41B3-8F99-CEE00391864A}" dt="2025-01-21T14:02:44.531" v="2311"/>
          <ac:spMkLst>
            <pc:docMk/>
            <pc:sldMk cId="1203941613" sldId="437"/>
            <ac:spMk id="2" creationId="{5B106E03-27FF-4BB6-B650-63BD902F166C}"/>
          </ac:spMkLst>
        </pc:spChg>
      </pc:sldChg>
      <pc:sldChg chg="addSp modSp mod">
        <pc:chgData name="Jack Cascione" userId="e8bbc57005478930" providerId="LiveId" clId="{C5AF997D-9AD1-41B3-8F99-CEE00391864A}" dt="2025-01-21T15:20:49.968" v="3225" actId="207"/>
        <pc:sldMkLst>
          <pc:docMk/>
          <pc:sldMk cId="3663501889" sldId="477"/>
        </pc:sldMkLst>
        <pc:spChg chg="add mod">
          <ac:chgData name="Jack Cascione" userId="e8bbc57005478930" providerId="LiveId" clId="{C5AF997D-9AD1-41B3-8F99-CEE00391864A}" dt="2025-01-21T15:20:49.968" v="3225" actId="207"/>
          <ac:spMkLst>
            <pc:docMk/>
            <pc:sldMk cId="3663501889" sldId="477"/>
            <ac:spMk id="5" creationId="{0EAA87A9-2AFC-9E89-1F74-E8E5B1966943}"/>
          </ac:spMkLst>
        </pc:spChg>
      </pc:sldChg>
      <pc:sldChg chg="modSp mod">
        <pc:chgData name="Jack Cascione" userId="e8bbc57005478930" providerId="LiveId" clId="{C5AF997D-9AD1-41B3-8F99-CEE00391864A}" dt="2025-01-21T14:46:48.074" v="2755"/>
        <pc:sldMkLst>
          <pc:docMk/>
          <pc:sldMk cId="975144802" sldId="478"/>
        </pc:sldMkLst>
        <pc:spChg chg="mod">
          <ac:chgData name="Jack Cascione" userId="e8bbc57005478930" providerId="LiveId" clId="{C5AF997D-9AD1-41B3-8F99-CEE00391864A}" dt="2025-01-21T14:46:48.074" v="2755"/>
          <ac:spMkLst>
            <pc:docMk/>
            <pc:sldMk cId="975144802" sldId="478"/>
            <ac:spMk id="5" creationId="{3DB11FD2-1AD6-5930-F24E-5BC5B05E0D60}"/>
          </ac:spMkLst>
        </pc:spChg>
      </pc:sldChg>
      <pc:sldChg chg="modSp mod">
        <pc:chgData name="Jack Cascione" userId="e8bbc57005478930" providerId="LiveId" clId="{C5AF997D-9AD1-41B3-8F99-CEE00391864A}" dt="2025-01-21T15:45:03.024" v="3737"/>
        <pc:sldMkLst>
          <pc:docMk/>
          <pc:sldMk cId="2208443349" sldId="479"/>
        </pc:sldMkLst>
        <pc:spChg chg="mod">
          <ac:chgData name="Jack Cascione" userId="e8bbc57005478930" providerId="LiveId" clId="{C5AF997D-9AD1-41B3-8F99-CEE00391864A}" dt="2025-01-21T15:45:03.024" v="3737"/>
          <ac:spMkLst>
            <pc:docMk/>
            <pc:sldMk cId="2208443349" sldId="479"/>
            <ac:spMk id="4" creationId="{6B9093CA-CA5A-FC23-56A9-AB56CC91B2DE}"/>
          </ac:spMkLst>
        </pc:spChg>
      </pc:sldChg>
      <pc:sldChg chg="modSp mod">
        <pc:chgData name="Jack Cascione" userId="e8bbc57005478930" providerId="LiveId" clId="{C5AF997D-9AD1-41B3-8F99-CEE00391864A}" dt="2025-01-21T15:43:21.592" v="3724"/>
        <pc:sldMkLst>
          <pc:docMk/>
          <pc:sldMk cId="2609185360" sldId="480"/>
        </pc:sldMkLst>
        <pc:spChg chg="mod">
          <ac:chgData name="Jack Cascione" userId="e8bbc57005478930" providerId="LiveId" clId="{C5AF997D-9AD1-41B3-8F99-CEE00391864A}" dt="2025-01-21T15:43:21.592" v="3724"/>
          <ac:spMkLst>
            <pc:docMk/>
            <pc:sldMk cId="2609185360" sldId="480"/>
            <ac:spMk id="3" creationId="{2C7C75D3-2B57-1F95-26F3-2BFE27610FA1}"/>
          </ac:spMkLst>
        </pc:spChg>
      </pc:sldChg>
      <pc:sldChg chg="modSp mod">
        <pc:chgData name="Jack Cascione" userId="e8bbc57005478930" providerId="LiveId" clId="{C5AF997D-9AD1-41B3-8F99-CEE00391864A}" dt="2025-01-28T01:52:43.889" v="7779" actId="207"/>
        <pc:sldMkLst>
          <pc:docMk/>
          <pc:sldMk cId="4215774718" sldId="481"/>
        </pc:sldMkLst>
        <pc:spChg chg="mod">
          <ac:chgData name="Jack Cascione" userId="e8bbc57005478930" providerId="LiveId" clId="{C5AF997D-9AD1-41B3-8F99-CEE00391864A}" dt="2025-01-28T01:52:43.889" v="7779" actId="207"/>
          <ac:spMkLst>
            <pc:docMk/>
            <pc:sldMk cId="4215774718" sldId="481"/>
            <ac:spMk id="3" creationId="{88C442A9-3A54-8B66-DB39-179D99E73DAC}"/>
          </ac:spMkLst>
        </pc:spChg>
      </pc:sldChg>
      <pc:sldChg chg="modSp mod">
        <pc:chgData name="Jack Cascione" userId="e8bbc57005478930" providerId="LiveId" clId="{C5AF997D-9AD1-41B3-8F99-CEE00391864A}" dt="2025-01-24T22:32:26.099" v="5714" actId="20577"/>
        <pc:sldMkLst>
          <pc:docMk/>
          <pc:sldMk cId="2459874071" sldId="483"/>
        </pc:sldMkLst>
        <pc:spChg chg="mod">
          <ac:chgData name="Jack Cascione" userId="e8bbc57005478930" providerId="LiveId" clId="{C5AF997D-9AD1-41B3-8F99-CEE00391864A}" dt="2025-01-24T22:32:26.099" v="5714" actId="20577"/>
          <ac:spMkLst>
            <pc:docMk/>
            <pc:sldMk cId="2459874071" sldId="483"/>
            <ac:spMk id="2" creationId="{57A7177F-143E-79FA-7528-AB1FFB556E80}"/>
          </ac:spMkLst>
        </pc:spChg>
      </pc:sldChg>
      <pc:sldChg chg="modSp mod">
        <pc:chgData name="Jack Cascione" userId="e8bbc57005478930" providerId="LiveId" clId="{C5AF997D-9AD1-41B3-8F99-CEE00391864A}" dt="2025-01-24T22:32:43.937" v="5724" actId="20577"/>
        <pc:sldMkLst>
          <pc:docMk/>
          <pc:sldMk cId="419825737" sldId="484"/>
        </pc:sldMkLst>
        <pc:spChg chg="mod">
          <ac:chgData name="Jack Cascione" userId="e8bbc57005478930" providerId="LiveId" clId="{C5AF997D-9AD1-41B3-8F99-CEE00391864A}" dt="2025-01-24T22:32:43.937" v="5724" actId="20577"/>
          <ac:spMkLst>
            <pc:docMk/>
            <pc:sldMk cId="419825737" sldId="484"/>
            <ac:spMk id="3" creationId="{9A7F2046-DB22-872A-F170-8239896D22C1}"/>
          </ac:spMkLst>
        </pc:spChg>
      </pc:sldChg>
      <pc:sldChg chg="addSp modSp mod">
        <pc:chgData name="Jack Cascione" userId="e8bbc57005478930" providerId="LiveId" clId="{C5AF997D-9AD1-41B3-8F99-CEE00391864A}" dt="2025-01-28T02:21:29.826" v="8007" actId="20577"/>
        <pc:sldMkLst>
          <pc:docMk/>
          <pc:sldMk cId="3823967958" sldId="485"/>
        </pc:sldMkLst>
        <pc:spChg chg="mod">
          <ac:chgData name="Jack Cascione" userId="e8bbc57005478930" providerId="LiveId" clId="{C5AF997D-9AD1-41B3-8F99-CEE00391864A}" dt="2025-01-28T02:21:29.826" v="8007" actId="20577"/>
          <ac:spMkLst>
            <pc:docMk/>
            <pc:sldMk cId="3823967958" sldId="485"/>
            <ac:spMk id="3" creationId="{D93A514A-8591-DEFE-F4DF-A0BE77A42E50}"/>
          </ac:spMkLst>
        </pc:spChg>
        <pc:spChg chg="add mod">
          <ac:chgData name="Jack Cascione" userId="e8bbc57005478930" providerId="LiveId" clId="{C5AF997D-9AD1-41B3-8F99-CEE00391864A}" dt="2025-01-24T01:58:08.970" v="4449" actId="1076"/>
          <ac:spMkLst>
            <pc:docMk/>
            <pc:sldMk cId="3823967958" sldId="485"/>
            <ac:spMk id="5" creationId="{82C3F973-ED1D-A659-6744-8C5A2020E5CB}"/>
          </ac:spMkLst>
        </pc:spChg>
      </pc:sldChg>
      <pc:sldChg chg="modSp mod">
        <pc:chgData name="Jack Cascione" userId="e8bbc57005478930" providerId="LiveId" clId="{C5AF997D-9AD1-41B3-8F99-CEE00391864A}" dt="2025-01-25T21:17:21.001" v="7778" actId="6549"/>
        <pc:sldMkLst>
          <pc:docMk/>
          <pc:sldMk cId="1349737833" sldId="486"/>
        </pc:sldMkLst>
        <pc:spChg chg="mod">
          <ac:chgData name="Jack Cascione" userId="e8bbc57005478930" providerId="LiveId" clId="{C5AF997D-9AD1-41B3-8F99-CEE00391864A}" dt="2025-01-25T21:17:21.001" v="7778" actId="6549"/>
          <ac:spMkLst>
            <pc:docMk/>
            <pc:sldMk cId="1349737833" sldId="486"/>
            <ac:spMk id="3" creationId="{61B48B14-5120-BADE-600A-E896E6BA8A57}"/>
          </ac:spMkLst>
        </pc:spChg>
      </pc:sldChg>
      <pc:sldChg chg="addSp modSp mod">
        <pc:chgData name="Jack Cascione" userId="e8bbc57005478930" providerId="LiveId" clId="{C5AF997D-9AD1-41B3-8F99-CEE00391864A}" dt="2025-01-24T01:57:22.893" v="4441" actId="20577"/>
        <pc:sldMkLst>
          <pc:docMk/>
          <pc:sldMk cId="3125176551" sldId="487"/>
        </pc:sldMkLst>
        <pc:spChg chg="add mod">
          <ac:chgData name="Jack Cascione" userId="e8bbc57005478930" providerId="LiveId" clId="{C5AF997D-9AD1-41B3-8F99-CEE00391864A}" dt="2025-01-24T01:57:22.893" v="4441" actId="20577"/>
          <ac:spMkLst>
            <pc:docMk/>
            <pc:sldMk cId="3125176551" sldId="487"/>
            <ac:spMk id="5" creationId="{5CE208E0-69EC-2635-D59F-A5947311499A}"/>
          </ac:spMkLst>
        </pc:spChg>
      </pc:sldChg>
      <pc:sldChg chg="addSp modSp mod">
        <pc:chgData name="Jack Cascione" userId="e8bbc57005478930" providerId="LiveId" clId="{C5AF997D-9AD1-41B3-8F99-CEE00391864A}" dt="2025-01-28T02:23:43.027" v="8008" actId="6549"/>
        <pc:sldMkLst>
          <pc:docMk/>
          <pc:sldMk cId="2748840545" sldId="488"/>
        </pc:sldMkLst>
        <pc:spChg chg="add mod">
          <ac:chgData name="Jack Cascione" userId="e8bbc57005478930" providerId="LiveId" clId="{C5AF997D-9AD1-41B3-8F99-CEE00391864A}" dt="2025-01-28T02:23:43.027" v="8008" actId="6549"/>
          <ac:spMkLst>
            <pc:docMk/>
            <pc:sldMk cId="2748840545" sldId="488"/>
            <ac:spMk id="5" creationId="{E1650BF9-06C2-42C7-6844-D6A98C936DAD}"/>
          </ac:spMkLst>
        </pc:spChg>
      </pc:sldChg>
      <pc:sldChg chg="modSp mod">
        <pc:chgData name="Jack Cascione" userId="e8bbc57005478930" providerId="LiveId" clId="{C5AF997D-9AD1-41B3-8F99-CEE00391864A}" dt="2025-01-21T14:43:54.945" v="2744" actId="20577"/>
        <pc:sldMkLst>
          <pc:docMk/>
          <pc:sldMk cId="4266370418" sldId="489"/>
        </pc:sldMkLst>
        <pc:spChg chg="mod">
          <ac:chgData name="Jack Cascione" userId="e8bbc57005478930" providerId="LiveId" clId="{C5AF997D-9AD1-41B3-8F99-CEE00391864A}" dt="2025-01-21T14:43:54.945" v="2744" actId="20577"/>
          <ac:spMkLst>
            <pc:docMk/>
            <pc:sldMk cId="4266370418" sldId="489"/>
            <ac:spMk id="3" creationId="{5B3E7ADE-5B30-B27E-5FF5-E8A5E9D39723}"/>
          </ac:spMkLst>
        </pc:spChg>
      </pc:sldChg>
      <pc:sldChg chg="modSp mod">
        <pc:chgData name="Jack Cascione" userId="e8bbc57005478930" providerId="LiveId" clId="{C5AF997D-9AD1-41B3-8F99-CEE00391864A}" dt="2025-01-21T15:19:37.239" v="3220"/>
        <pc:sldMkLst>
          <pc:docMk/>
          <pc:sldMk cId="3796909629" sldId="490"/>
        </pc:sldMkLst>
        <pc:spChg chg="mod">
          <ac:chgData name="Jack Cascione" userId="e8bbc57005478930" providerId="LiveId" clId="{C5AF997D-9AD1-41B3-8F99-CEE00391864A}" dt="2025-01-21T15:19:37.239" v="3220"/>
          <ac:spMkLst>
            <pc:docMk/>
            <pc:sldMk cId="3796909629" sldId="490"/>
            <ac:spMk id="3" creationId="{6A17202C-C41A-7A73-B07A-EA06ED7122AF}"/>
          </ac:spMkLst>
        </pc:spChg>
      </pc:sldChg>
      <pc:sldChg chg="modSp mod">
        <pc:chgData name="Jack Cascione" userId="e8bbc57005478930" providerId="LiveId" clId="{C5AF997D-9AD1-41B3-8F99-CEE00391864A}" dt="2025-01-21T15:43:11.822" v="3723"/>
        <pc:sldMkLst>
          <pc:docMk/>
          <pc:sldMk cId="285248727" sldId="491"/>
        </pc:sldMkLst>
        <pc:spChg chg="mod">
          <ac:chgData name="Jack Cascione" userId="e8bbc57005478930" providerId="LiveId" clId="{C5AF997D-9AD1-41B3-8F99-CEE00391864A}" dt="2025-01-21T15:43:11.822" v="3723"/>
          <ac:spMkLst>
            <pc:docMk/>
            <pc:sldMk cId="285248727" sldId="491"/>
            <ac:spMk id="3" creationId="{A8BEF9B4-B04F-2D90-BBA5-8B27299951FA}"/>
          </ac:spMkLst>
        </pc:spChg>
      </pc:sldChg>
      <pc:sldChg chg="modSp mod">
        <pc:chgData name="Jack Cascione" userId="e8bbc57005478930" providerId="LiveId" clId="{C5AF997D-9AD1-41B3-8F99-CEE00391864A}" dt="2025-01-25T03:00:14.640" v="5902" actId="20577"/>
        <pc:sldMkLst>
          <pc:docMk/>
          <pc:sldMk cId="2476979724" sldId="492"/>
        </pc:sldMkLst>
        <pc:spChg chg="mod">
          <ac:chgData name="Jack Cascione" userId="e8bbc57005478930" providerId="LiveId" clId="{C5AF997D-9AD1-41B3-8F99-CEE00391864A}" dt="2025-01-25T03:00:14.640" v="5902" actId="20577"/>
          <ac:spMkLst>
            <pc:docMk/>
            <pc:sldMk cId="2476979724" sldId="492"/>
            <ac:spMk id="3" creationId="{17865885-413E-A609-CB51-8FE8704AACAB}"/>
          </ac:spMkLst>
        </pc:spChg>
      </pc:sldChg>
      <pc:sldChg chg="modSp mod">
        <pc:chgData name="Jack Cascione" userId="e8bbc57005478930" providerId="LiveId" clId="{C5AF997D-9AD1-41B3-8F99-CEE00391864A}" dt="2025-01-24T22:34:57.999" v="5778" actId="20577"/>
        <pc:sldMkLst>
          <pc:docMk/>
          <pc:sldMk cId="3898381237" sldId="494"/>
        </pc:sldMkLst>
        <pc:spChg chg="mod">
          <ac:chgData name="Jack Cascione" userId="e8bbc57005478930" providerId="LiveId" clId="{C5AF997D-9AD1-41B3-8F99-CEE00391864A}" dt="2025-01-24T22:34:57.999" v="5778" actId="20577"/>
          <ac:spMkLst>
            <pc:docMk/>
            <pc:sldMk cId="3898381237" sldId="494"/>
            <ac:spMk id="3" creationId="{9C63D6E1-7705-BD69-FD14-957A35649E77}"/>
          </ac:spMkLst>
        </pc:spChg>
      </pc:sldChg>
      <pc:sldChg chg="modSp mod">
        <pc:chgData name="Jack Cascione" userId="e8bbc57005478930" providerId="LiveId" clId="{C5AF997D-9AD1-41B3-8F99-CEE00391864A}" dt="2025-01-28T02:21:07.603" v="8006" actId="20577"/>
        <pc:sldMkLst>
          <pc:docMk/>
          <pc:sldMk cId="2235447464" sldId="496"/>
        </pc:sldMkLst>
        <pc:spChg chg="mod">
          <ac:chgData name="Jack Cascione" userId="e8bbc57005478930" providerId="LiveId" clId="{C5AF997D-9AD1-41B3-8F99-CEE00391864A}" dt="2025-01-28T02:21:07.603" v="8006" actId="20577"/>
          <ac:spMkLst>
            <pc:docMk/>
            <pc:sldMk cId="2235447464" sldId="496"/>
            <ac:spMk id="3" creationId="{7001496C-00FE-77CE-2E6F-F02DBC7E2B4B}"/>
          </ac:spMkLst>
        </pc:spChg>
      </pc:sldChg>
      <pc:sldChg chg="modSp mod">
        <pc:chgData name="Jack Cascione" userId="e8bbc57005478930" providerId="LiveId" clId="{C5AF997D-9AD1-41B3-8F99-CEE00391864A}" dt="2025-02-03T21:39:59.108" v="8408" actId="207"/>
        <pc:sldMkLst>
          <pc:docMk/>
          <pc:sldMk cId="2690840246" sldId="497"/>
        </pc:sldMkLst>
        <pc:spChg chg="mod">
          <ac:chgData name="Jack Cascione" userId="e8bbc57005478930" providerId="LiveId" clId="{C5AF997D-9AD1-41B3-8F99-CEE00391864A}" dt="2025-02-03T21:39:59.108" v="8408" actId="207"/>
          <ac:spMkLst>
            <pc:docMk/>
            <pc:sldMk cId="2690840246" sldId="497"/>
            <ac:spMk id="3" creationId="{9243F603-89FA-1983-8986-6DA9F0B5AD92}"/>
          </ac:spMkLst>
        </pc:spChg>
      </pc:sldChg>
      <pc:sldChg chg="modSp mod">
        <pc:chgData name="Jack Cascione" userId="e8bbc57005478930" providerId="LiveId" clId="{C5AF997D-9AD1-41B3-8F99-CEE00391864A}" dt="2025-01-25T03:00:44.208" v="5909" actId="6549"/>
        <pc:sldMkLst>
          <pc:docMk/>
          <pc:sldMk cId="3156773016" sldId="498"/>
        </pc:sldMkLst>
        <pc:spChg chg="mod">
          <ac:chgData name="Jack Cascione" userId="e8bbc57005478930" providerId="LiveId" clId="{C5AF997D-9AD1-41B3-8F99-CEE00391864A}" dt="2025-01-25T03:00:44.208" v="5909" actId="6549"/>
          <ac:spMkLst>
            <pc:docMk/>
            <pc:sldMk cId="3156773016" sldId="498"/>
            <ac:spMk id="3" creationId="{FA0D791D-3796-76D3-4B84-5BEB56FB115A}"/>
          </ac:spMkLst>
        </pc:spChg>
      </pc:sldChg>
      <pc:sldChg chg="modSp mod">
        <pc:chgData name="Jack Cascione" userId="e8bbc57005478930" providerId="LiveId" clId="{C5AF997D-9AD1-41B3-8F99-CEE00391864A}" dt="2025-01-21T18:19:17.581" v="3802" actId="20577"/>
        <pc:sldMkLst>
          <pc:docMk/>
          <pc:sldMk cId="1664870882" sldId="499"/>
        </pc:sldMkLst>
        <pc:spChg chg="mod">
          <ac:chgData name="Jack Cascione" userId="e8bbc57005478930" providerId="LiveId" clId="{C5AF997D-9AD1-41B3-8F99-CEE00391864A}" dt="2025-01-21T18:19:17.581" v="3802" actId="20577"/>
          <ac:spMkLst>
            <pc:docMk/>
            <pc:sldMk cId="1664870882" sldId="499"/>
            <ac:spMk id="3" creationId="{31CC9171-F7EE-7990-9721-268CC12D2325}"/>
          </ac:spMkLst>
        </pc:spChg>
      </pc:sldChg>
      <pc:sldChg chg="modSp mod">
        <pc:chgData name="Jack Cascione" userId="e8bbc57005478930" providerId="LiveId" clId="{C5AF997D-9AD1-41B3-8F99-CEE00391864A}" dt="2025-01-21T18:12:47.398" v="3778" actId="20577"/>
        <pc:sldMkLst>
          <pc:docMk/>
          <pc:sldMk cId="2384275623" sldId="500"/>
        </pc:sldMkLst>
        <pc:spChg chg="mod">
          <ac:chgData name="Jack Cascione" userId="e8bbc57005478930" providerId="LiveId" clId="{C5AF997D-9AD1-41B3-8F99-CEE00391864A}" dt="2025-01-21T18:12:47.398" v="3778" actId="20577"/>
          <ac:spMkLst>
            <pc:docMk/>
            <pc:sldMk cId="2384275623" sldId="500"/>
            <ac:spMk id="3" creationId="{9316CFD5-366D-2D71-D447-80F69E76034E}"/>
          </ac:spMkLst>
        </pc:spChg>
      </pc:sldChg>
      <pc:sldChg chg="modSp mod">
        <pc:chgData name="Jack Cascione" userId="e8bbc57005478930" providerId="LiveId" clId="{C5AF997D-9AD1-41B3-8F99-CEE00391864A}" dt="2025-01-21T18:19:56.180" v="3815" actId="20577"/>
        <pc:sldMkLst>
          <pc:docMk/>
          <pc:sldMk cId="4188139864" sldId="501"/>
        </pc:sldMkLst>
        <pc:spChg chg="mod">
          <ac:chgData name="Jack Cascione" userId="e8bbc57005478930" providerId="LiveId" clId="{C5AF997D-9AD1-41B3-8F99-CEE00391864A}" dt="2025-01-21T18:19:56.180" v="3815" actId="20577"/>
          <ac:spMkLst>
            <pc:docMk/>
            <pc:sldMk cId="4188139864" sldId="501"/>
            <ac:spMk id="3" creationId="{543AF251-F7FA-3DA6-9EE5-2B160A9FA581}"/>
          </ac:spMkLst>
        </pc:spChg>
      </pc:sldChg>
      <pc:sldChg chg="modSp mod">
        <pc:chgData name="Jack Cascione" userId="e8bbc57005478930" providerId="LiveId" clId="{C5AF997D-9AD1-41B3-8F99-CEE00391864A}" dt="2025-01-21T15:46:20.790" v="3760"/>
        <pc:sldMkLst>
          <pc:docMk/>
          <pc:sldMk cId="913229798" sldId="502"/>
        </pc:sldMkLst>
        <pc:spChg chg="mod">
          <ac:chgData name="Jack Cascione" userId="e8bbc57005478930" providerId="LiveId" clId="{C5AF997D-9AD1-41B3-8F99-CEE00391864A}" dt="2025-01-21T15:46:20.790" v="3760"/>
          <ac:spMkLst>
            <pc:docMk/>
            <pc:sldMk cId="913229798" sldId="502"/>
            <ac:spMk id="3" creationId="{80FFC87D-A7B0-4C30-382F-45CBEB62FF91}"/>
          </ac:spMkLst>
        </pc:spChg>
      </pc:sldChg>
      <pc:sldChg chg="modSp mod">
        <pc:chgData name="Jack Cascione" userId="e8bbc57005478930" providerId="LiveId" clId="{C5AF997D-9AD1-41B3-8F99-CEE00391864A}" dt="2025-01-24T22:34:05.692" v="5763" actId="6549"/>
        <pc:sldMkLst>
          <pc:docMk/>
          <pc:sldMk cId="416831486" sldId="503"/>
        </pc:sldMkLst>
        <pc:spChg chg="mod">
          <ac:chgData name="Jack Cascione" userId="e8bbc57005478930" providerId="LiveId" clId="{C5AF997D-9AD1-41B3-8F99-CEE00391864A}" dt="2025-01-24T22:34:05.692" v="5763" actId="6549"/>
          <ac:spMkLst>
            <pc:docMk/>
            <pc:sldMk cId="416831486" sldId="503"/>
            <ac:spMk id="3" creationId="{FAF7C97E-1FC4-55BE-6A19-E0B5DC96BE76}"/>
          </ac:spMkLst>
        </pc:spChg>
      </pc:sldChg>
      <pc:sldChg chg="modSp mod">
        <pc:chgData name="Jack Cascione" userId="e8bbc57005478930" providerId="LiveId" clId="{C5AF997D-9AD1-41B3-8F99-CEE00391864A}" dt="2025-01-25T03:01:51.608" v="5930" actId="20577"/>
        <pc:sldMkLst>
          <pc:docMk/>
          <pc:sldMk cId="1850879465" sldId="505"/>
        </pc:sldMkLst>
        <pc:spChg chg="mod">
          <ac:chgData name="Jack Cascione" userId="e8bbc57005478930" providerId="LiveId" clId="{C5AF997D-9AD1-41B3-8F99-CEE00391864A}" dt="2025-01-25T03:01:51.608" v="5930" actId="20577"/>
          <ac:spMkLst>
            <pc:docMk/>
            <pc:sldMk cId="1850879465" sldId="505"/>
            <ac:spMk id="3" creationId="{3FC74693-1747-4EB4-6EF7-E926BEA8501C}"/>
          </ac:spMkLst>
        </pc:spChg>
      </pc:sldChg>
      <pc:sldChg chg="modSp mod">
        <pc:chgData name="Jack Cascione" userId="e8bbc57005478930" providerId="LiveId" clId="{C5AF997D-9AD1-41B3-8F99-CEE00391864A}" dt="2025-01-25T03:00:34.079" v="5906" actId="20577"/>
        <pc:sldMkLst>
          <pc:docMk/>
          <pc:sldMk cId="457303734" sldId="506"/>
        </pc:sldMkLst>
        <pc:spChg chg="mod">
          <ac:chgData name="Jack Cascione" userId="e8bbc57005478930" providerId="LiveId" clId="{C5AF997D-9AD1-41B3-8F99-CEE00391864A}" dt="2025-01-25T03:00:34.079" v="5906" actId="20577"/>
          <ac:spMkLst>
            <pc:docMk/>
            <pc:sldMk cId="457303734" sldId="506"/>
            <ac:spMk id="3" creationId="{F8F29D10-0A98-5AFB-F7A9-DA772098F0D1}"/>
          </ac:spMkLst>
        </pc:spChg>
      </pc:sldChg>
      <pc:sldChg chg="modSp mod">
        <pc:chgData name="Jack Cascione" userId="e8bbc57005478930" providerId="LiveId" clId="{C5AF997D-9AD1-41B3-8F99-CEE00391864A}" dt="2025-01-25T14:10:33.490" v="5951" actId="404"/>
        <pc:sldMkLst>
          <pc:docMk/>
          <pc:sldMk cId="1210428837" sldId="507"/>
        </pc:sldMkLst>
        <pc:spChg chg="mod">
          <ac:chgData name="Jack Cascione" userId="e8bbc57005478930" providerId="LiveId" clId="{C5AF997D-9AD1-41B3-8F99-CEE00391864A}" dt="2025-01-25T14:10:33.490" v="5951" actId="404"/>
          <ac:spMkLst>
            <pc:docMk/>
            <pc:sldMk cId="1210428837" sldId="507"/>
            <ac:spMk id="4" creationId="{A209FCB6-5827-CC49-385D-010F561EC502}"/>
          </ac:spMkLst>
        </pc:spChg>
        <pc:spChg chg="mod">
          <ac:chgData name="Jack Cascione" userId="e8bbc57005478930" providerId="LiveId" clId="{C5AF997D-9AD1-41B3-8F99-CEE00391864A}" dt="2025-01-25T14:10:17.891" v="5948" actId="20577"/>
          <ac:spMkLst>
            <pc:docMk/>
            <pc:sldMk cId="1210428837" sldId="507"/>
            <ac:spMk id="5" creationId="{FEF84841-D8A4-C362-9D55-22FD3C72C575}"/>
          </ac:spMkLst>
        </pc:spChg>
      </pc:sldChg>
      <pc:sldChg chg="modSp del mod">
        <pc:chgData name="Jack Cascione" userId="e8bbc57005478930" providerId="LiveId" clId="{C5AF997D-9AD1-41B3-8F99-CEE00391864A}" dt="2025-01-28T02:08:53.620" v="7876" actId="2696"/>
        <pc:sldMkLst>
          <pc:docMk/>
          <pc:sldMk cId="2152702430" sldId="508"/>
        </pc:sldMkLst>
      </pc:sldChg>
      <pc:sldChg chg="modSp mod">
        <pc:chgData name="Jack Cascione" userId="e8bbc57005478930" providerId="LiveId" clId="{C5AF997D-9AD1-41B3-8F99-CEE00391864A}" dt="2025-01-25T14:09:50.346" v="5945" actId="20577"/>
        <pc:sldMkLst>
          <pc:docMk/>
          <pc:sldMk cId="4173438983" sldId="509"/>
        </pc:sldMkLst>
        <pc:spChg chg="mod">
          <ac:chgData name="Jack Cascione" userId="e8bbc57005478930" providerId="LiveId" clId="{C5AF997D-9AD1-41B3-8F99-CEE00391864A}" dt="2025-01-25T14:09:50.346" v="5945" actId="20577"/>
          <ac:spMkLst>
            <pc:docMk/>
            <pc:sldMk cId="4173438983" sldId="509"/>
            <ac:spMk id="3" creationId="{01302866-F7B7-70B1-82EE-1DD1B20F139B}"/>
          </ac:spMkLst>
        </pc:spChg>
      </pc:sldChg>
      <pc:sldChg chg="modSp mod">
        <pc:chgData name="Jack Cascione" userId="e8bbc57005478930" providerId="LiveId" clId="{C5AF997D-9AD1-41B3-8F99-CEE00391864A}" dt="2025-01-24T21:59:24.922" v="5171" actId="20577"/>
        <pc:sldMkLst>
          <pc:docMk/>
          <pc:sldMk cId="2500129151" sldId="510"/>
        </pc:sldMkLst>
        <pc:spChg chg="mod">
          <ac:chgData name="Jack Cascione" userId="e8bbc57005478930" providerId="LiveId" clId="{C5AF997D-9AD1-41B3-8F99-CEE00391864A}" dt="2025-01-24T21:59:24.922" v="5171" actId="20577"/>
          <ac:spMkLst>
            <pc:docMk/>
            <pc:sldMk cId="2500129151" sldId="510"/>
            <ac:spMk id="3" creationId="{488DEC87-5DDE-C8FE-A1D9-9BFA514E6F23}"/>
          </ac:spMkLst>
        </pc:spChg>
      </pc:sldChg>
      <pc:sldChg chg="modSp mod">
        <pc:chgData name="Jack Cascione" userId="e8bbc57005478930" providerId="LiveId" clId="{C5AF997D-9AD1-41B3-8F99-CEE00391864A}" dt="2025-01-25T14:19:51.309" v="6020" actId="6549"/>
        <pc:sldMkLst>
          <pc:docMk/>
          <pc:sldMk cId="4283043241" sldId="511"/>
        </pc:sldMkLst>
        <pc:spChg chg="mod">
          <ac:chgData name="Jack Cascione" userId="e8bbc57005478930" providerId="LiveId" clId="{C5AF997D-9AD1-41B3-8F99-CEE00391864A}" dt="2025-01-25T14:19:51.309" v="6020" actId="6549"/>
          <ac:spMkLst>
            <pc:docMk/>
            <pc:sldMk cId="4283043241" sldId="511"/>
            <ac:spMk id="3" creationId="{842D0A80-A9E0-6C7A-85F8-105B391650D2}"/>
          </ac:spMkLst>
        </pc:spChg>
      </pc:sldChg>
      <pc:sldChg chg="modSp mod">
        <pc:chgData name="Jack Cascione" userId="e8bbc57005478930" providerId="LiveId" clId="{C5AF997D-9AD1-41B3-8F99-CEE00391864A}" dt="2025-01-25T14:20:13.651" v="6030" actId="20577"/>
        <pc:sldMkLst>
          <pc:docMk/>
          <pc:sldMk cId="1850890281" sldId="512"/>
        </pc:sldMkLst>
        <pc:spChg chg="mod">
          <ac:chgData name="Jack Cascione" userId="e8bbc57005478930" providerId="LiveId" clId="{C5AF997D-9AD1-41B3-8F99-CEE00391864A}" dt="2025-01-25T14:20:13.651" v="6030" actId="20577"/>
          <ac:spMkLst>
            <pc:docMk/>
            <pc:sldMk cId="1850890281" sldId="512"/>
            <ac:spMk id="5" creationId="{F5C48456-FDB5-ED98-C52B-619E71EB7DD1}"/>
          </ac:spMkLst>
        </pc:spChg>
      </pc:sldChg>
      <pc:sldChg chg="modSp mod">
        <pc:chgData name="Jack Cascione" userId="e8bbc57005478930" providerId="LiveId" clId="{C5AF997D-9AD1-41B3-8F99-CEE00391864A}" dt="2025-01-24T22:00:11.118" v="5182" actId="20577"/>
        <pc:sldMkLst>
          <pc:docMk/>
          <pc:sldMk cId="125537415" sldId="514"/>
        </pc:sldMkLst>
        <pc:spChg chg="mod">
          <ac:chgData name="Jack Cascione" userId="e8bbc57005478930" providerId="LiveId" clId="{C5AF997D-9AD1-41B3-8F99-CEE00391864A}" dt="2025-01-20T21:17:49.987" v="2113"/>
          <ac:spMkLst>
            <pc:docMk/>
            <pc:sldMk cId="125537415" sldId="514"/>
            <ac:spMk id="3" creationId="{4C61E3A3-67D8-7FC1-71DC-C84BE715848E}"/>
          </ac:spMkLst>
        </pc:spChg>
        <pc:spChg chg="mod">
          <ac:chgData name="Jack Cascione" userId="e8bbc57005478930" providerId="LiveId" clId="{C5AF997D-9AD1-41B3-8F99-CEE00391864A}" dt="2025-01-24T22:00:11.118" v="5182" actId="20577"/>
          <ac:spMkLst>
            <pc:docMk/>
            <pc:sldMk cId="125537415" sldId="514"/>
            <ac:spMk id="6" creationId="{55C8DD37-5574-9E0A-72F4-F3669BF49745}"/>
          </ac:spMkLst>
        </pc:spChg>
      </pc:sldChg>
      <pc:sldChg chg="modSp mod">
        <pc:chgData name="Jack Cascione" userId="e8bbc57005478930" providerId="LiveId" clId="{C5AF997D-9AD1-41B3-8F99-CEE00391864A}" dt="2025-01-24T21:54:32.079" v="5044" actId="20577"/>
        <pc:sldMkLst>
          <pc:docMk/>
          <pc:sldMk cId="761680121" sldId="515"/>
        </pc:sldMkLst>
        <pc:spChg chg="mod">
          <ac:chgData name="Jack Cascione" userId="e8bbc57005478930" providerId="LiveId" clId="{C5AF997D-9AD1-41B3-8F99-CEE00391864A}" dt="2025-01-24T21:54:32.079" v="5044" actId="20577"/>
          <ac:spMkLst>
            <pc:docMk/>
            <pc:sldMk cId="761680121" sldId="515"/>
            <ac:spMk id="3" creationId="{402388AF-FE6C-604B-CCD4-2D3968EED2CC}"/>
          </ac:spMkLst>
        </pc:spChg>
      </pc:sldChg>
      <pc:sldChg chg="addSp modSp mod">
        <pc:chgData name="Jack Cascione" userId="e8bbc57005478930" providerId="LiveId" clId="{C5AF997D-9AD1-41B3-8F99-CEE00391864A}" dt="2025-01-24T21:52:31.448" v="5011" actId="6549"/>
        <pc:sldMkLst>
          <pc:docMk/>
          <pc:sldMk cId="2808592008" sldId="516"/>
        </pc:sldMkLst>
        <pc:spChg chg="mod">
          <ac:chgData name="Jack Cascione" userId="e8bbc57005478930" providerId="LiveId" clId="{C5AF997D-9AD1-41B3-8F99-CEE00391864A}" dt="2025-01-24T21:52:31.448" v="5011" actId="6549"/>
          <ac:spMkLst>
            <pc:docMk/>
            <pc:sldMk cId="2808592008" sldId="516"/>
            <ac:spMk id="3" creationId="{DB9BFF11-E16C-3749-CC42-2215AABA7C3A}"/>
          </ac:spMkLst>
        </pc:spChg>
        <pc:spChg chg="add">
          <ac:chgData name="Jack Cascione" userId="e8bbc57005478930" providerId="LiveId" clId="{C5AF997D-9AD1-41B3-8F99-CEE00391864A}" dt="2025-01-24T21:52:28.720" v="5009" actId="22"/>
          <ac:spMkLst>
            <pc:docMk/>
            <pc:sldMk cId="2808592008" sldId="516"/>
            <ac:spMk id="4" creationId="{32C7F5E0-2FA7-BC89-FE84-8A87B60161A0}"/>
          </ac:spMkLst>
        </pc:spChg>
      </pc:sldChg>
      <pc:sldChg chg="addSp modSp mod">
        <pc:chgData name="Jack Cascione" userId="e8bbc57005478930" providerId="LiveId" clId="{C5AF997D-9AD1-41B3-8F99-CEE00391864A}" dt="2025-01-24T22:04:22.977" v="5263" actId="20577"/>
        <pc:sldMkLst>
          <pc:docMk/>
          <pc:sldMk cId="3294027047" sldId="517"/>
        </pc:sldMkLst>
        <pc:spChg chg="mod">
          <ac:chgData name="Jack Cascione" userId="e8bbc57005478930" providerId="LiveId" clId="{C5AF997D-9AD1-41B3-8F99-CEE00391864A}" dt="2025-01-20T13:42:23.461" v="1665" actId="6549"/>
          <ac:spMkLst>
            <pc:docMk/>
            <pc:sldMk cId="3294027047" sldId="517"/>
            <ac:spMk id="3" creationId="{09AFAADB-C80C-99F5-B113-D5954C60ADAB}"/>
          </ac:spMkLst>
        </pc:spChg>
        <pc:spChg chg="add mod">
          <ac:chgData name="Jack Cascione" userId="e8bbc57005478930" providerId="LiveId" clId="{C5AF997D-9AD1-41B3-8F99-CEE00391864A}" dt="2025-01-20T14:10:52.492" v="1716" actId="1076"/>
          <ac:spMkLst>
            <pc:docMk/>
            <pc:sldMk cId="3294027047" sldId="517"/>
            <ac:spMk id="4" creationId="{CD97A705-55E4-BA20-5DE5-6118D38F99A9}"/>
          </ac:spMkLst>
        </pc:spChg>
        <pc:spChg chg="add mod">
          <ac:chgData name="Jack Cascione" userId="e8bbc57005478930" providerId="LiveId" clId="{C5AF997D-9AD1-41B3-8F99-CEE00391864A}" dt="2025-01-24T22:04:22.977" v="5263" actId="20577"/>
          <ac:spMkLst>
            <pc:docMk/>
            <pc:sldMk cId="3294027047" sldId="517"/>
            <ac:spMk id="6" creationId="{9AE62C5E-C957-BE04-D939-662A02758413}"/>
          </ac:spMkLst>
        </pc:spChg>
      </pc:sldChg>
      <pc:sldChg chg="addSp modSp mod">
        <pc:chgData name="Jack Cascione" userId="e8bbc57005478930" providerId="LiveId" clId="{C5AF997D-9AD1-41B3-8F99-CEE00391864A}" dt="2025-01-24T22:31:44.653" v="5699" actId="14100"/>
        <pc:sldMkLst>
          <pc:docMk/>
          <pc:sldMk cId="1863815204" sldId="518"/>
        </pc:sldMkLst>
        <pc:spChg chg="add mod">
          <ac:chgData name="Jack Cascione" userId="e8bbc57005478930" providerId="LiveId" clId="{C5AF997D-9AD1-41B3-8F99-CEE00391864A}" dt="2025-01-24T22:31:44.653" v="5699" actId="14100"/>
          <ac:spMkLst>
            <pc:docMk/>
            <pc:sldMk cId="1863815204" sldId="518"/>
            <ac:spMk id="5" creationId="{A2A21003-D5F8-B371-EDCE-08AA2793D548}"/>
          </ac:spMkLst>
        </pc:spChg>
        <pc:graphicFrameChg chg="mod">
          <ac:chgData name="Jack Cascione" userId="e8bbc57005478930" providerId="LiveId" clId="{C5AF997D-9AD1-41B3-8F99-CEE00391864A}" dt="2025-01-24T22:31:26.648" v="5691" actId="1076"/>
          <ac:graphicFrameMkLst>
            <pc:docMk/>
            <pc:sldMk cId="1863815204" sldId="518"/>
            <ac:graphicFrameMk id="2" creationId="{6DADA3A7-4956-B62A-3E0E-B0AE99063A14}"/>
          </ac:graphicFrameMkLst>
        </pc:graphicFrameChg>
      </pc:sldChg>
      <pc:sldChg chg="modSp mod">
        <pc:chgData name="Jack Cascione" userId="e8bbc57005478930" providerId="LiveId" clId="{C5AF997D-9AD1-41B3-8F99-CEE00391864A}" dt="2025-01-24T22:31:54.632" v="5701" actId="20577"/>
        <pc:sldMkLst>
          <pc:docMk/>
          <pc:sldMk cId="2977681711" sldId="519"/>
        </pc:sldMkLst>
        <pc:spChg chg="mod">
          <ac:chgData name="Jack Cascione" userId="e8bbc57005478930" providerId="LiveId" clId="{C5AF997D-9AD1-41B3-8F99-CEE00391864A}" dt="2025-01-24T22:31:54.632" v="5701" actId="20577"/>
          <ac:spMkLst>
            <pc:docMk/>
            <pc:sldMk cId="2977681711" sldId="519"/>
            <ac:spMk id="8" creationId="{CB253158-548B-AD91-7E61-06643F06D50C}"/>
          </ac:spMkLst>
        </pc:spChg>
      </pc:sldChg>
      <pc:sldChg chg="modSp mod">
        <pc:chgData name="Jack Cascione" userId="e8bbc57005478930" providerId="LiveId" clId="{C5AF997D-9AD1-41B3-8F99-CEE00391864A}" dt="2025-01-24T22:30:51.243" v="5676" actId="20577"/>
        <pc:sldMkLst>
          <pc:docMk/>
          <pc:sldMk cId="195347780" sldId="520"/>
        </pc:sldMkLst>
        <pc:spChg chg="mod">
          <ac:chgData name="Jack Cascione" userId="e8bbc57005478930" providerId="LiveId" clId="{C5AF997D-9AD1-41B3-8F99-CEE00391864A}" dt="2025-01-24T22:30:51.243" v="5676" actId="20577"/>
          <ac:spMkLst>
            <pc:docMk/>
            <pc:sldMk cId="195347780" sldId="520"/>
            <ac:spMk id="5" creationId="{009E8EA8-3D42-67D7-CAAD-A3F84C55380E}"/>
          </ac:spMkLst>
        </pc:spChg>
      </pc:sldChg>
      <pc:sldChg chg="modSp mod">
        <pc:chgData name="Jack Cascione" userId="e8bbc57005478930" providerId="LiveId" clId="{C5AF997D-9AD1-41B3-8F99-CEE00391864A}" dt="2025-01-24T22:23:21.931" v="5623"/>
        <pc:sldMkLst>
          <pc:docMk/>
          <pc:sldMk cId="1006332008" sldId="521"/>
        </pc:sldMkLst>
        <pc:spChg chg="mod">
          <ac:chgData name="Jack Cascione" userId="e8bbc57005478930" providerId="LiveId" clId="{C5AF997D-9AD1-41B3-8F99-CEE00391864A}" dt="2025-01-24T22:23:21.931" v="5623"/>
          <ac:spMkLst>
            <pc:docMk/>
            <pc:sldMk cId="1006332008" sldId="521"/>
            <ac:spMk id="3" creationId="{F8BB1C50-900F-708B-7B06-8CBB24BAA4EC}"/>
          </ac:spMkLst>
        </pc:spChg>
      </pc:sldChg>
      <pc:sldChg chg="modSp mod">
        <pc:chgData name="Jack Cascione" userId="e8bbc57005478930" providerId="LiveId" clId="{C5AF997D-9AD1-41B3-8F99-CEE00391864A}" dt="2025-01-24T22:24:03.917" v="5644" actId="20577"/>
        <pc:sldMkLst>
          <pc:docMk/>
          <pc:sldMk cId="1521025621" sldId="522"/>
        </pc:sldMkLst>
        <pc:spChg chg="mod">
          <ac:chgData name="Jack Cascione" userId="e8bbc57005478930" providerId="LiveId" clId="{C5AF997D-9AD1-41B3-8F99-CEE00391864A}" dt="2025-01-24T22:24:03.917" v="5644" actId="20577"/>
          <ac:spMkLst>
            <pc:docMk/>
            <pc:sldMk cId="1521025621" sldId="522"/>
            <ac:spMk id="5" creationId="{81B5E911-32B1-39D6-884C-1A5373D0A044}"/>
          </ac:spMkLst>
        </pc:spChg>
      </pc:sldChg>
      <pc:sldChg chg="addSp delSp modSp mod">
        <pc:chgData name="Jack Cascione" userId="e8bbc57005478930" providerId="LiveId" clId="{C5AF997D-9AD1-41B3-8F99-CEE00391864A}" dt="2025-01-24T22:29:30.824" v="5649" actId="20577"/>
        <pc:sldMkLst>
          <pc:docMk/>
          <pc:sldMk cId="480454738" sldId="523"/>
        </pc:sldMkLst>
        <pc:spChg chg="mod">
          <ac:chgData name="Jack Cascione" userId="e8bbc57005478930" providerId="LiveId" clId="{C5AF997D-9AD1-41B3-8F99-CEE00391864A}" dt="2025-01-24T22:29:30.824" v="5649" actId="20577"/>
          <ac:spMkLst>
            <pc:docMk/>
            <pc:sldMk cId="480454738" sldId="523"/>
            <ac:spMk id="3" creationId="{9C11527C-8F9F-A3EB-9E4D-94897EAA1E3E}"/>
          </ac:spMkLst>
        </pc:spChg>
      </pc:sldChg>
      <pc:sldChg chg="modSp mod">
        <pc:chgData name="Jack Cascione" userId="e8bbc57005478930" providerId="LiveId" clId="{C5AF997D-9AD1-41B3-8F99-CEE00391864A}" dt="2025-01-24T22:23:49.598" v="5634" actId="20577"/>
        <pc:sldMkLst>
          <pc:docMk/>
          <pc:sldMk cId="3417772450" sldId="524"/>
        </pc:sldMkLst>
        <pc:spChg chg="mod">
          <ac:chgData name="Jack Cascione" userId="e8bbc57005478930" providerId="LiveId" clId="{C5AF997D-9AD1-41B3-8F99-CEE00391864A}" dt="2025-01-24T22:23:49.598" v="5634" actId="20577"/>
          <ac:spMkLst>
            <pc:docMk/>
            <pc:sldMk cId="3417772450" sldId="524"/>
            <ac:spMk id="5" creationId="{2FCA7F03-5BF1-8F20-E4DA-9B045B95B7DC}"/>
          </ac:spMkLst>
        </pc:spChg>
      </pc:sldChg>
      <pc:sldChg chg="modSp mod">
        <pc:chgData name="Jack Cascione" userId="e8bbc57005478930" providerId="LiveId" clId="{C5AF997D-9AD1-41B3-8F99-CEE00391864A}" dt="2025-02-08T18:45:17.542" v="8587" actId="207"/>
        <pc:sldMkLst>
          <pc:docMk/>
          <pc:sldMk cId="2483177113" sldId="527"/>
        </pc:sldMkLst>
        <pc:spChg chg="mod">
          <ac:chgData name="Jack Cascione" userId="e8bbc57005478930" providerId="LiveId" clId="{C5AF997D-9AD1-41B3-8F99-CEE00391864A}" dt="2025-02-08T18:45:17.542" v="8587" actId="207"/>
          <ac:spMkLst>
            <pc:docMk/>
            <pc:sldMk cId="2483177113" sldId="527"/>
            <ac:spMk id="3" creationId="{98D2A998-A285-9CF9-31EA-AAD6DCDCA210}"/>
          </ac:spMkLst>
        </pc:spChg>
      </pc:sldChg>
      <pc:sldChg chg="modSp mod">
        <pc:chgData name="Jack Cascione" userId="e8bbc57005478930" providerId="LiveId" clId="{C5AF997D-9AD1-41B3-8F99-CEE00391864A}" dt="2025-01-24T21:57:06.383" v="5114" actId="20577"/>
        <pc:sldMkLst>
          <pc:docMk/>
          <pc:sldMk cId="3360896743" sldId="528"/>
        </pc:sldMkLst>
        <pc:spChg chg="mod">
          <ac:chgData name="Jack Cascione" userId="e8bbc57005478930" providerId="LiveId" clId="{C5AF997D-9AD1-41B3-8F99-CEE00391864A}" dt="2025-01-24T21:57:06.383" v="5114" actId="20577"/>
          <ac:spMkLst>
            <pc:docMk/>
            <pc:sldMk cId="3360896743" sldId="528"/>
            <ac:spMk id="5" creationId="{74C7B24D-61BA-F231-A217-CE201FD16279}"/>
          </ac:spMkLst>
        </pc:spChg>
      </pc:sldChg>
      <pc:sldChg chg="modSp mod">
        <pc:chgData name="Jack Cascione" userId="e8bbc57005478930" providerId="LiveId" clId="{C5AF997D-9AD1-41B3-8F99-CEE00391864A}" dt="2025-01-24T22:05:25.668" v="5271" actId="20577"/>
        <pc:sldMkLst>
          <pc:docMk/>
          <pc:sldMk cId="1772344576" sldId="529"/>
        </pc:sldMkLst>
        <pc:spChg chg="mod">
          <ac:chgData name="Jack Cascione" userId="e8bbc57005478930" providerId="LiveId" clId="{C5AF997D-9AD1-41B3-8F99-CEE00391864A}" dt="2025-01-24T22:05:25.668" v="5271" actId="20577"/>
          <ac:spMkLst>
            <pc:docMk/>
            <pc:sldMk cId="1772344576" sldId="529"/>
            <ac:spMk id="3" creationId="{6AF1DB80-71EA-CDDA-FE7E-1CC1766E15A4}"/>
          </ac:spMkLst>
        </pc:spChg>
        <pc:spChg chg="mod">
          <ac:chgData name="Jack Cascione" userId="e8bbc57005478930" providerId="LiveId" clId="{C5AF997D-9AD1-41B3-8F99-CEE00391864A}" dt="2025-01-20T13:54:29.199" v="1683" actId="1076"/>
          <ac:spMkLst>
            <pc:docMk/>
            <pc:sldMk cId="1772344576" sldId="529"/>
            <ac:spMk id="5" creationId="{30EEAC25-1EB3-B0DA-FE54-857139812CAB}"/>
          </ac:spMkLst>
        </pc:spChg>
      </pc:sldChg>
      <pc:sldChg chg="modSp mod">
        <pc:chgData name="Jack Cascione" userId="e8bbc57005478930" providerId="LiveId" clId="{C5AF997D-9AD1-41B3-8F99-CEE00391864A}" dt="2025-02-04T03:13:19.225" v="8416" actId="108"/>
        <pc:sldMkLst>
          <pc:docMk/>
          <pc:sldMk cId="2342214700" sldId="530"/>
        </pc:sldMkLst>
        <pc:spChg chg="mod">
          <ac:chgData name="Jack Cascione" userId="e8bbc57005478930" providerId="LiveId" clId="{C5AF997D-9AD1-41B3-8F99-CEE00391864A}" dt="2025-01-21T15:20:04.932" v="3222" actId="14100"/>
          <ac:spMkLst>
            <pc:docMk/>
            <pc:sldMk cId="2342214700" sldId="530"/>
            <ac:spMk id="4" creationId="{F2FD967D-06D5-F3A4-EF2B-7D445F49F3F8}"/>
          </ac:spMkLst>
        </pc:spChg>
        <pc:graphicFrameChg chg="mod modGraphic">
          <ac:chgData name="Jack Cascione" userId="e8bbc57005478930" providerId="LiveId" clId="{C5AF997D-9AD1-41B3-8F99-CEE00391864A}" dt="2025-02-04T03:13:19.225" v="8416" actId="108"/>
          <ac:graphicFrameMkLst>
            <pc:docMk/>
            <pc:sldMk cId="2342214700" sldId="530"/>
            <ac:graphicFrameMk id="2" creationId="{DEC82410-C8B1-1855-DD2F-09828068F650}"/>
          </ac:graphicFrameMkLst>
        </pc:graphicFrameChg>
      </pc:sldChg>
      <pc:sldChg chg="modSp mod">
        <pc:chgData name="Jack Cascione" userId="e8bbc57005478930" providerId="LiveId" clId="{C5AF997D-9AD1-41B3-8F99-CEE00391864A}" dt="2025-01-24T21:53:06.052" v="5021" actId="20577"/>
        <pc:sldMkLst>
          <pc:docMk/>
          <pc:sldMk cId="4157200278" sldId="531"/>
        </pc:sldMkLst>
        <pc:spChg chg="mod">
          <ac:chgData name="Jack Cascione" userId="e8bbc57005478930" providerId="LiveId" clId="{C5AF997D-9AD1-41B3-8F99-CEE00391864A}" dt="2025-01-24T21:53:06.052" v="5021" actId="20577"/>
          <ac:spMkLst>
            <pc:docMk/>
            <pc:sldMk cId="4157200278" sldId="531"/>
            <ac:spMk id="5" creationId="{E52AD7E4-8A80-9DAC-2866-2BFAB4C806DF}"/>
          </ac:spMkLst>
        </pc:spChg>
      </pc:sldChg>
      <pc:sldChg chg="modSp mod">
        <pc:chgData name="Jack Cascione" userId="e8bbc57005478930" providerId="LiveId" clId="{C5AF997D-9AD1-41B3-8F99-CEE00391864A}" dt="2025-01-24T02:57:44.517" v="4983"/>
        <pc:sldMkLst>
          <pc:docMk/>
          <pc:sldMk cId="2491726702" sldId="532"/>
        </pc:sldMkLst>
        <pc:spChg chg="mod">
          <ac:chgData name="Jack Cascione" userId="e8bbc57005478930" providerId="LiveId" clId="{C5AF997D-9AD1-41B3-8F99-CEE00391864A}" dt="2025-01-24T02:57:44.517" v="4983"/>
          <ac:spMkLst>
            <pc:docMk/>
            <pc:sldMk cId="2491726702" sldId="532"/>
            <ac:spMk id="3" creationId="{3053A5B6-6292-4FAE-00AE-102CC28E3547}"/>
          </ac:spMkLst>
        </pc:spChg>
      </pc:sldChg>
      <pc:sldChg chg="addSp modSp mod">
        <pc:chgData name="Jack Cascione" userId="e8bbc57005478930" providerId="LiveId" clId="{C5AF997D-9AD1-41B3-8F99-CEE00391864A}" dt="2025-01-24T02:58:21.141" v="4994" actId="1076"/>
        <pc:sldMkLst>
          <pc:docMk/>
          <pc:sldMk cId="2609763722" sldId="533"/>
        </pc:sldMkLst>
        <pc:spChg chg="mod">
          <ac:chgData name="Jack Cascione" userId="e8bbc57005478930" providerId="LiveId" clId="{C5AF997D-9AD1-41B3-8F99-CEE00391864A}" dt="2025-01-24T02:57:54.840" v="4984" actId="1076"/>
          <ac:spMkLst>
            <pc:docMk/>
            <pc:sldMk cId="2609763722" sldId="533"/>
            <ac:spMk id="5" creationId="{E463B351-C694-A595-6177-85F5357328AF}"/>
          </ac:spMkLst>
        </pc:spChg>
        <pc:spChg chg="add mod">
          <ac:chgData name="Jack Cascione" userId="e8bbc57005478930" providerId="LiveId" clId="{C5AF997D-9AD1-41B3-8F99-CEE00391864A}" dt="2025-01-24T02:58:21.141" v="4994" actId="1076"/>
          <ac:spMkLst>
            <pc:docMk/>
            <pc:sldMk cId="2609763722" sldId="533"/>
            <ac:spMk id="6" creationId="{C2940D71-2A42-23FE-A87D-A47F0C2EFA76}"/>
          </ac:spMkLst>
        </pc:spChg>
        <pc:graphicFrameChg chg="mod modGraphic">
          <ac:chgData name="Jack Cascione" userId="e8bbc57005478930" providerId="LiveId" clId="{C5AF997D-9AD1-41B3-8F99-CEE00391864A}" dt="2025-01-24T02:58:02.007" v="4986" actId="1076"/>
          <ac:graphicFrameMkLst>
            <pc:docMk/>
            <pc:sldMk cId="2609763722" sldId="533"/>
            <ac:graphicFrameMk id="2" creationId="{FA260908-3097-D3C0-6BB3-E9150FACC728}"/>
          </ac:graphicFrameMkLst>
        </pc:graphicFrameChg>
      </pc:sldChg>
      <pc:sldChg chg="modSp mod">
        <pc:chgData name="Jack Cascione" userId="e8bbc57005478930" providerId="LiveId" clId="{C5AF997D-9AD1-41B3-8F99-CEE00391864A}" dt="2025-01-24T02:58:36.772" v="5001" actId="20577"/>
        <pc:sldMkLst>
          <pc:docMk/>
          <pc:sldMk cId="1665940794" sldId="534"/>
        </pc:sldMkLst>
        <pc:spChg chg="mod">
          <ac:chgData name="Jack Cascione" userId="e8bbc57005478930" providerId="LiveId" clId="{C5AF997D-9AD1-41B3-8F99-CEE00391864A}" dt="2025-01-24T02:58:36.772" v="5001" actId="20577"/>
          <ac:spMkLst>
            <pc:docMk/>
            <pc:sldMk cId="1665940794" sldId="534"/>
            <ac:spMk id="3" creationId="{4A6C84CB-4D06-068B-D451-4343183DFD82}"/>
          </ac:spMkLst>
        </pc:spChg>
      </pc:sldChg>
      <pc:sldChg chg="modSp mod">
        <pc:chgData name="Jack Cascione" userId="e8bbc57005478930" providerId="LiveId" clId="{C5AF997D-9AD1-41B3-8F99-CEE00391864A}" dt="2025-01-24T22:00:35.081" v="5191" actId="20577"/>
        <pc:sldMkLst>
          <pc:docMk/>
          <pc:sldMk cId="3368458175" sldId="535"/>
        </pc:sldMkLst>
        <pc:spChg chg="mod">
          <ac:chgData name="Jack Cascione" userId="e8bbc57005478930" providerId="LiveId" clId="{C5AF997D-9AD1-41B3-8F99-CEE00391864A}" dt="2025-01-24T22:00:35.081" v="5191" actId="20577"/>
          <ac:spMkLst>
            <pc:docMk/>
            <pc:sldMk cId="3368458175" sldId="535"/>
            <ac:spMk id="3" creationId="{2C58BD2C-A6D7-B7D7-4EF9-89885A7909D0}"/>
          </ac:spMkLst>
        </pc:spChg>
      </pc:sldChg>
      <pc:sldChg chg="modSp mod">
        <pc:chgData name="Jack Cascione" userId="e8bbc57005478930" providerId="LiveId" clId="{C5AF997D-9AD1-41B3-8F99-CEE00391864A}" dt="2025-01-24T22:00:23.176" v="5187" actId="20577"/>
        <pc:sldMkLst>
          <pc:docMk/>
          <pc:sldMk cId="3654595050" sldId="536"/>
        </pc:sldMkLst>
        <pc:spChg chg="mod">
          <ac:chgData name="Jack Cascione" userId="e8bbc57005478930" providerId="LiveId" clId="{C5AF997D-9AD1-41B3-8F99-CEE00391864A}" dt="2025-01-24T22:00:23.176" v="5187" actId="20577"/>
          <ac:spMkLst>
            <pc:docMk/>
            <pc:sldMk cId="3654595050" sldId="536"/>
            <ac:spMk id="3" creationId="{F064BC7D-B4F3-8015-BB25-80D30BCB9E78}"/>
          </ac:spMkLst>
        </pc:spChg>
      </pc:sldChg>
      <pc:sldChg chg="modSp mod">
        <pc:chgData name="Jack Cascione" userId="e8bbc57005478930" providerId="LiveId" clId="{C5AF997D-9AD1-41B3-8F99-CEE00391864A}" dt="2025-01-28T02:11:56.338" v="7928" actId="20577"/>
        <pc:sldMkLst>
          <pc:docMk/>
          <pc:sldMk cId="1821927830" sldId="537"/>
        </pc:sldMkLst>
        <pc:spChg chg="mod">
          <ac:chgData name="Jack Cascione" userId="e8bbc57005478930" providerId="LiveId" clId="{C5AF997D-9AD1-41B3-8F99-CEE00391864A}" dt="2025-01-28T02:11:56.338" v="7928" actId="20577"/>
          <ac:spMkLst>
            <pc:docMk/>
            <pc:sldMk cId="1821927830" sldId="537"/>
            <ac:spMk id="3" creationId="{A2EC216E-74BA-22D8-ABFD-047F68B158CA}"/>
          </ac:spMkLst>
        </pc:spChg>
      </pc:sldChg>
      <pc:sldChg chg="modSp mod">
        <pc:chgData name="Jack Cascione" userId="e8bbc57005478930" providerId="LiveId" clId="{C5AF997D-9AD1-41B3-8F99-CEE00391864A}" dt="2025-01-24T21:53:38.857" v="5034" actId="20577"/>
        <pc:sldMkLst>
          <pc:docMk/>
          <pc:sldMk cId="1727604480" sldId="538"/>
        </pc:sldMkLst>
        <pc:spChg chg="mod">
          <ac:chgData name="Jack Cascione" userId="e8bbc57005478930" providerId="LiveId" clId="{C5AF997D-9AD1-41B3-8F99-CEE00391864A}" dt="2025-01-24T21:53:38.857" v="5034" actId="20577"/>
          <ac:spMkLst>
            <pc:docMk/>
            <pc:sldMk cId="1727604480" sldId="538"/>
            <ac:spMk id="3" creationId="{3A13AF75-E97B-AB50-5C7E-A70E11922B1C}"/>
          </ac:spMkLst>
        </pc:spChg>
      </pc:sldChg>
      <pc:sldChg chg="addSp modSp mod">
        <pc:chgData name="Jack Cascione" userId="e8bbc57005478930" providerId="LiveId" clId="{C5AF997D-9AD1-41B3-8F99-CEE00391864A}" dt="2025-01-24T22:06:21.217" v="5283" actId="20577"/>
        <pc:sldMkLst>
          <pc:docMk/>
          <pc:sldMk cId="671614289" sldId="540"/>
        </pc:sldMkLst>
        <pc:spChg chg="mod">
          <ac:chgData name="Jack Cascione" userId="e8bbc57005478930" providerId="LiveId" clId="{C5AF997D-9AD1-41B3-8F99-CEE00391864A}" dt="2025-01-24T22:06:03.703" v="5278"/>
          <ac:spMkLst>
            <pc:docMk/>
            <pc:sldMk cId="671614289" sldId="540"/>
            <ac:spMk id="4" creationId="{55D1215C-432A-9492-F62F-7373EEDE11A6}"/>
          </ac:spMkLst>
        </pc:spChg>
        <pc:spChg chg="add mod">
          <ac:chgData name="Jack Cascione" userId="e8bbc57005478930" providerId="LiveId" clId="{C5AF997D-9AD1-41B3-8F99-CEE00391864A}" dt="2025-01-24T22:06:21.217" v="5283" actId="20577"/>
          <ac:spMkLst>
            <pc:docMk/>
            <pc:sldMk cId="671614289" sldId="540"/>
            <ac:spMk id="5" creationId="{51942DA5-767C-AEAC-794A-3E8AAAA14D5C}"/>
          </ac:spMkLst>
        </pc:spChg>
        <pc:graphicFrameChg chg="mod modGraphic">
          <ac:chgData name="Jack Cascione" userId="e8bbc57005478930" providerId="LiveId" clId="{C5AF997D-9AD1-41B3-8F99-CEE00391864A}" dt="2025-01-20T21:22:18.172" v="2189" actId="20577"/>
          <ac:graphicFrameMkLst>
            <pc:docMk/>
            <pc:sldMk cId="671614289" sldId="540"/>
            <ac:graphicFrameMk id="2" creationId="{3FE6EE08-2364-4B7D-0186-F48685FD4C9E}"/>
          </ac:graphicFrameMkLst>
        </pc:graphicFrameChg>
      </pc:sldChg>
      <pc:sldChg chg="modSp mod">
        <pc:chgData name="Jack Cascione" userId="e8bbc57005478930" providerId="LiveId" clId="{C5AF997D-9AD1-41B3-8F99-CEE00391864A}" dt="2025-01-24T22:05:40.523" v="5275" actId="14100"/>
        <pc:sldMkLst>
          <pc:docMk/>
          <pc:sldMk cId="454211152" sldId="541"/>
        </pc:sldMkLst>
        <pc:spChg chg="mod">
          <ac:chgData name="Jack Cascione" userId="e8bbc57005478930" providerId="LiveId" clId="{C5AF997D-9AD1-41B3-8F99-CEE00391864A}" dt="2025-01-24T22:05:40.523" v="5275" actId="14100"/>
          <ac:spMkLst>
            <pc:docMk/>
            <pc:sldMk cId="454211152" sldId="541"/>
            <ac:spMk id="6" creationId="{BA57FFB8-C1E8-1F21-0FB2-E34EC948F5CF}"/>
          </ac:spMkLst>
        </pc:spChg>
      </pc:sldChg>
      <pc:sldChg chg="modSp mod">
        <pc:chgData name="Jack Cascione" userId="e8bbc57005478930" providerId="LiveId" clId="{C5AF997D-9AD1-41B3-8F99-CEE00391864A}" dt="2025-01-24T22:06:46.996" v="5290" actId="20577"/>
        <pc:sldMkLst>
          <pc:docMk/>
          <pc:sldMk cId="4287809203" sldId="543"/>
        </pc:sldMkLst>
        <pc:spChg chg="mod">
          <ac:chgData name="Jack Cascione" userId="e8bbc57005478930" providerId="LiveId" clId="{C5AF997D-9AD1-41B3-8F99-CEE00391864A}" dt="2025-01-24T22:06:46.996" v="5290" actId="20577"/>
          <ac:spMkLst>
            <pc:docMk/>
            <pc:sldMk cId="4287809203" sldId="543"/>
            <ac:spMk id="7" creationId="{007DB59A-977B-0960-7AD2-6663F879CAE7}"/>
          </ac:spMkLst>
        </pc:spChg>
      </pc:sldChg>
      <pc:sldChg chg="addSp modSp mod">
        <pc:chgData name="Jack Cascione" userId="e8bbc57005478930" providerId="LiveId" clId="{C5AF997D-9AD1-41B3-8F99-CEE00391864A}" dt="2025-01-25T21:16:00.087" v="7777" actId="114"/>
        <pc:sldMkLst>
          <pc:docMk/>
          <pc:sldMk cId="814268526" sldId="544"/>
        </pc:sldMkLst>
        <pc:spChg chg="mod">
          <ac:chgData name="Jack Cascione" userId="e8bbc57005478930" providerId="LiveId" clId="{C5AF997D-9AD1-41B3-8F99-CEE00391864A}" dt="2025-01-25T21:16:00.087" v="7777" actId="114"/>
          <ac:spMkLst>
            <pc:docMk/>
            <pc:sldMk cId="814268526" sldId="544"/>
            <ac:spMk id="4" creationId="{53EEC2F8-3010-CDA9-0AE9-D563FB36DBA7}"/>
          </ac:spMkLst>
        </pc:spChg>
        <pc:spChg chg="add mod">
          <ac:chgData name="Jack Cascione" userId="e8bbc57005478930" providerId="LiveId" clId="{C5AF997D-9AD1-41B3-8F99-CEE00391864A}" dt="2025-01-24T22:09:26.208" v="5347" actId="14100"/>
          <ac:spMkLst>
            <pc:docMk/>
            <pc:sldMk cId="814268526" sldId="544"/>
            <ac:spMk id="5" creationId="{7178A646-3348-0A16-A46F-ABB5439BB57D}"/>
          </ac:spMkLst>
        </pc:spChg>
        <pc:graphicFrameChg chg="mod modGraphic">
          <ac:chgData name="Jack Cascione" userId="e8bbc57005478930" providerId="LiveId" clId="{C5AF997D-9AD1-41B3-8F99-CEE00391864A}" dt="2025-01-24T22:10:26.031" v="5403" actId="20577"/>
          <ac:graphicFrameMkLst>
            <pc:docMk/>
            <pc:sldMk cId="814268526" sldId="544"/>
            <ac:graphicFrameMk id="3" creationId="{96AC6715-5F50-4047-9BB9-88472FC6A796}"/>
          </ac:graphicFrameMkLst>
        </pc:graphicFrameChg>
      </pc:sldChg>
      <pc:sldChg chg="addSp modSp mod">
        <pc:chgData name="Jack Cascione" userId="e8bbc57005478930" providerId="LiveId" clId="{C5AF997D-9AD1-41B3-8F99-CEE00391864A}" dt="2025-01-24T22:20:14.914" v="5595" actId="1076"/>
        <pc:sldMkLst>
          <pc:docMk/>
          <pc:sldMk cId="4124641005" sldId="545"/>
        </pc:sldMkLst>
        <pc:spChg chg="add mod">
          <ac:chgData name="Jack Cascione" userId="e8bbc57005478930" providerId="LiveId" clId="{C5AF997D-9AD1-41B3-8F99-CEE00391864A}" dt="2025-01-24T22:20:14.914" v="5595" actId="1076"/>
          <ac:spMkLst>
            <pc:docMk/>
            <pc:sldMk cId="4124641005" sldId="545"/>
            <ac:spMk id="3" creationId="{377F2A5B-7676-ECC9-5EDB-D45117A8FF53}"/>
          </ac:spMkLst>
        </pc:spChg>
        <pc:graphicFrameChg chg="modGraphic">
          <ac:chgData name="Jack Cascione" userId="e8bbc57005478930" providerId="LiveId" clId="{C5AF997D-9AD1-41B3-8F99-CEE00391864A}" dt="2025-01-24T22:19:02.873" v="5581" actId="20577"/>
          <ac:graphicFrameMkLst>
            <pc:docMk/>
            <pc:sldMk cId="4124641005" sldId="545"/>
            <ac:graphicFrameMk id="4" creationId="{D9B9EBA0-9B15-BA86-CD15-9357D4520661}"/>
          </ac:graphicFrameMkLst>
        </pc:graphicFrameChg>
      </pc:sldChg>
      <pc:sldChg chg="addSp modSp mod">
        <pc:chgData name="Jack Cascione" userId="e8bbc57005478930" providerId="LiveId" clId="{C5AF997D-9AD1-41B3-8F99-CEE00391864A}" dt="2025-01-24T22:20:48.522" v="5598" actId="14100"/>
        <pc:sldMkLst>
          <pc:docMk/>
          <pc:sldMk cId="1697422576" sldId="546"/>
        </pc:sldMkLst>
        <pc:spChg chg="mod">
          <ac:chgData name="Jack Cascione" userId="e8bbc57005478930" providerId="LiveId" clId="{C5AF997D-9AD1-41B3-8F99-CEE00391864A}" dt="2025-01-24T22:19:32.428" v="5592" actId="6549"/>
          <ac:spMkLst>
            <pc:docMk/>
            <pc:sldMk cId="1697422576" sldId="546"/>
            <ac:spMk id="4" creationId="{B87E151F-9420-DB0A-5092-2C6EC6F5B195}"/>
          </ac:spMkLst>
        </pc:spChg>
        <pc:spChg chg="add mod">
          <ac:chgData name="Jack Cascione" userId="e8bbc57005478930" providerId="LiveId" clId="{C5AF997D-9AD1-41B3-8F99-CEE00391864A}" dt="2025-01-24T22:20:48.522" v="5598" actId="14100"/>
          <ac:spMkLst>
            <pc:docMk/>
            <pc:sldMk cId="1697422576" sldId="546"/>
            <ac:spMk id="5" creationId="{400CF4C7-7CFB-BEA8-7E24-49325DF91B47}"/>
          </ac:spMkLst>
        </pc:spChg>
      </pc:sldChg>
      <pc:sldChg chg="addSp modSp mod">
        <pc:chgData name="Jack Cascione" userId="e8bbc57005478930" providerId="LiveId" clId="{C5AF997D-9AD1-41B3-8F99-CEE00391864A}" dt="2025-01-24T22:21:07.116" v="5601" actId="14100"/>
        <pc:sldMkLst>
          <pc:docMk/>
          <pc:sldMk cId="1017192806" sldId="547"/>
        </pc:sldMkLst>
        <pc:spChg chg="add mod">
          <ac:chgData name="Jack Cascione" userId="e8bbc57005478930" providerId="LiveId" clId="{C5AF997D-9AD1-41B3-8F99-CEE00391864A}" dt="2025-01-24T22:21:07.116" v="5601" actId="14100"/>
          <ac:spMkLst>
            <pc:docMk/>
            <pc:sldMk cId="1017192806" sldId="547"/>
            <ac:spMk id="4" creationId="{2B74933E-E8F2-D470-F9AA-5C040A010A06}"/>
          </ac:spMkLst>
        </pc:spChg>
      </pc:sldChg>
      <pc:sldChg chg="addSp delSp modSp mod">
        <pc:chgData name="Jack Cascione" userId="e8bbc57005478930" providerId="LiveId" clId="{C5AF997D-9AD1-41B3-8F99-CEE00391864A}" dt="2025-01-24T22:22:46.421" v="5618" actId="14100"/>
        <pc:sldMkLst>
          <pc:docMk/>
          <pc:sldMk cId="3853463449" sldId="548"/>
        </pc:sldMkLst>
        <pc:spChg chg="add mod">
          <ac:chgData name="Jack Cascione" userId="e8bbc57005478930" providerId="LiveId" clId="{C5AF997D-9AD1-41B3-8F99-CEE00391864A}" dt="2025-01-24T22:22:46.421" v="5618" actId="14100"/>
          <ac:spMkLst>
            <pc:docMk/>
            <pc:sldMk cId="3853463449" sldId="548"/>
            <ac:spMk id="6" creationId="{3D5E6E93-0E3F-B173-4662-1C5551E1B424}"/>
          </ac:spMkLst>
        </pc:spChg>
        <pc:graphicFrameChg chg="mod modGraphic">
          <ac:chgData name="Jack Cascione" userId="e8bbc57005478930" providerId="LiveId" clId="{C5AF997D-9AD1-41B3-8F99-CEE00391864A}" dt="2025-01-24T22:21:42.634" v="5613"/>
          <ac:graphicFrameMkLst>
            <pc:docMk/>
            <pc:sldMk cId="3853463449" sldId="548"/>
            <ac:graphicFrameMk id="2" creationId="{133CB2B7-A3A5-7770-A3AD-589F2D05566E}"/>
          </ac:graphicFrameMkLst>
        </pc:graphicFrameChg>
      </pc:sldChg>
      <pc:sldChg chg="addSp modSp mod">
        <pc:chgData name="Jack Cascione" userId="e8bbc57005478930" providerId="LiveId" clId="{C5AF997D-9AD1-41B3-8F99-CEE00391864A}" dt="2025-01-24T22:23:13.150" v="5622" actId="14100"/>
        <pc:sldMkLst>
          <pc:docMk/>
          <pc:sldMk cId="892189733" sldId="549"/>
        </pc:sldMkLst>
        <pc:spChg chg="add mod">
          <ac:chgData name="Jack Cascione" userId="e8bbc57005478930" providerId="LiveId" clId="{C5AF997D-9AD1-41B3-8F99-CEE00391864A}" dt="2025-01-24T22:23:13.150" v="5622" actId="14100"/>
          <ac:spMkLst>
            <pc:docMk/>
            <pc:sldMk cId="892189733" sldId="549"/>
            <ac:spMk id="4" creationId="{1BF98373-98B6-D195-6B69-AC230DD460F6}"/>
          </ac:spMkLst>
        </pc:spChg>
        <pc:graphicFrameChg chg="mod">
          <ac:chgData name="Jack Cascione" userId="e8bbc57005478930" providerId="LiveId" clId="{C5AF997D-9AD1-41B3-8F99-CEE00391864A}" dt="2025-01-24T22:22:55.846" v="5619"/>
          <ac:graphicFrameMkLst>
            <pc:docMk/>
            <pc:sldMk cId="892189733" sldId="549"/>
            <ac:graphicFrameMk id="3" creationId="{488CBBDC-6F92-81F7-557C-B646EF46BC0B}"/>
          </ac:graphicFrameMkLst>
        </pc:graphicFrameChg>
      </pc:sldChg>
      <pc:sldChg chg="modSp mod">
        <pc:chgData name="Jack Cascione" userId="e8bbc57005478930" providerId="LiveId" clId="{C5AF997D-9AD1-41B3-8F99-CEE00391864A}" dt="2025-01-28T02:00:18.136" v="7797" actId="20577"/>
        <pc:sldMkLst>
          <pc:docMk/>
          <pc:sldMk cId="1197588390" sldId="550"/>
        </pc:sldMkLst>
        <pc:spChg chg="mod">
          <ac:chgData name="Jack Cascione" userId="e8bbc57005478930" providerId="LiveId" clId="{C5AF997D-9AD1-41B3-8F99-CEE00391864A}" dt="2025-01-28T02:00:18.136" v="7797" actId="20577"/>
          <ac:spMkLst>
            <pc:docMk/>
            <pc:sldMk cId="1197588390" sldId="550"/>
            <ac:spMk id="5" creationId="{7FC8B7A5-D315-9695-2475-203F94B99C09}"/>
          </ac:spMkLst>
        </pc:spChg>
      </pc:sldChg>
      <pc:sldChg chg="modSp mod">
        <pc:chgData name="Jack Cascione" userId="e8bbc57005478930" providerId="LiveId" clId="{C5AF997D-9AD1-41B3-8F99-CEE00391864A}" dt="2025-01-21T15:46:04.304" v="3757" actId="20577"/>
        <pc:sldMkLst>
          <pc:docMk/>
          <pc:sldMk cId="487591400" sldId="551"/>
        </pc:sldMkLst>
        <pc:spChg chg="mod">
          <ac:chgData name="Jack Cascione" userId="e8bbc57005478930" providerId="LiveId" clId="{C5AF997D-9AD1-41B3-8F99-CEE00391864A}" dt="2025-01-21T15:46:04.304" v="3757" actId="20577"/>
          <ac:spMkLst>
            <pc:docMk/>
            <pc:sldMk cId="487591400" sldId="551"/>
            <ac:spMk id="3" creationId="{39255D50-7E45-4747-6F3E-223755DFC994}"/>
          </ac:spMkLst>
        </pc:spChg>
      </pc:sldChg>
      <pc:sldChg chg="modSp mod">
        <pc:chgData name="Jack Cascione" userId="e8bbc57005478930" providerId="LiveId" clId="{C5AF997D-9AD1-41B3-8F99-CEE00391864A}" dt="2025-01-24T01:59:27.149" v="4484" actId="20577"/>
        <pc:sldMkLst>
          <pc:docMk/>
          <pc:sldMk cId="2820068427" sldId="553"/>
        </pc:sldMkLst>
        <pc:spChg chg="mod">
          <ac:chgData name="Jack Cascione" userId="e8bbc57005478930" providerId="LiveId" clId="{C5AF997D-9AD1-41B3-8F99-CEE00391864A}" dt="2025-01-24T01:59:27.149" v="4484" actId="20577"/>
          <ac:spMkLst>
            <pc:docMk/>
            <pc:sldMk cId="2820068427" sldId="553"/>
            <ac:spMk id="3" creationId="{D045A165-611D-B6A0-474A-C3818097052D}"/>
          </ac:spMkLst>
        </pc:spChg>
      </pc:sldChg>
      <pc:sldChg chg="modSp mod">
        <pc:chgData name="Jack Cascione" userId="e8bbc57005478930" providerId="LiveId" clId="{C5AF997D-9AD1-41B3-8F99-CEE00391864A}" dt="2025-01-24T01:58:48.508" v="4468" actId="20577"/>
        <pc:sldMkLst>
          <pc:docMk/>
          <pc:sldMk cId="67673931" sldId="554"/>
        </pc:sldMkLst>
        <pc:spChg chg="mod">
          <ac:chgData name="Jack Cascione" userId="e8bbc57005478930" providerId="LiveId" clId="{C5AF997D-9AD1-41B3-8F99-CEE00391864A}" dt="2025-01-24T01:58:48.508" v="4468" actId="20577"/>
          <ac:spMkLst>
            <pc:docMk/>
            <pc:sldMk cId="67673931" sldId="554"/>
            <ac:spMk id="3" creationId="{0141E432-C63A-D56C-1781-ABDF98C194EB}"/>
          </ac:spMkLst>
        </pc:spChg>
      </pc:sldChg>
      <pc:sldChg chg="modSp mod">
        <pc:chgData name="Jack Cascione" userId="e8bbc57005478930" providerId="LiveId" clId="{C5AF997D-9AD1-41B3-8F99-CEE00391864A}" dt="2025-01-24T01:58:32.572" v="4459" actId="20577"/>
        <pc:sldMkLst>
          <pc:docMk/>
          <pc:sldMk cId="3487925870" sldId="555"/>
        </pc:sldMkLst>
        <pc:spChg chg="mod">
          <ac:chgData name="Jack Cascione" userId="e8bbc57005478930" providerId="LiveId" clId="{C5AF997D-9AD1-41B3-8F99-CEE00391864A}" dt="2025-01-24T01:58:32.572" v="4459" actId="20577"/>
          <ac:spMkLst>
            <pc:docMk/>
            <pc:sldMk cId="3487925870" sldId="555"/>
            <ac:spMk id="3" creationId="{AC6E15A1-CED1-D2C3-329F-B7FA183BCB61}"/>
          </ac:spMkLst>
        </pc:spChg>
      </pc:sldChg>
      <pc:sldChg chg="modSp mod">
        <pc:chgData name="Jack Cascione" userId="e8bbc57005478930" providerId="LiveId" clId="{C5AF997D-9AD1-41B3-8F99-CEE00391864A}" dt="2025-01-24T21:56:07.152" v="5080" actId="20577"/>
        <pc:sldMkLst>
          <pc:docMk/>
          <pc:sldMk cId="271443099" sldId="556"/>
        </pc:sldMkLst>
        <pc:spChg chg="mod">
          <ac:chgData name="Jack Cascione" userId="e8bbc57005478930" providerId="LiveId" clId="{C5AF997D-9AD1-41B3-8F99-CEE00391864A}" dt="2025-01-24T21:56:07.152" v="5080" actId="20577"/>
          <ac:spMkLst>
            <pc:docMk/>
            <pc:sldMk cId="271443099" sldId="556"/>
            <ac:spMk id="3" creationId="{B36F5F07-8C01-4401-4CE9-5DF06F47E4A6}"/>
          </ac:spMkLst>
        </pc:spChg>
      </pc:sldChg>
      <pc:sldChg chg="modSp mod">
        <pc:chgData name="Jack Cascione" userId="e8bbc57005478930" providerId="LiveId" clId="{C5AF997D-9AD1-41B3-8F99-CEE00391864A}" dt="2025-01-24T21:56:34.402" v="5090" actId="20577"/>
        <pc:sldMkLst>
          <pc:docMk/>
          <pc:sldMk cId="2393914540" sldId="557"/>
        </pc:sldMkLst>
        <pc:spChg chg="mod">
          <ac:chgData name="Jack Cascione" userId="e8bbc57005478930" providerId="LiveId" clId="{C5AF997D-9AD1-41B3-8F99-CEE00391864A}" dt="2025-01-24T21:56:34.402" v="5090" actId="20577"/>
          <ac:spMkLst>
            <pc:docMk/>
            <pc:sldMk cId="2393914540" sldId="557"/>
            <ac:spMk id="3" creationId="{577497B3-460B-B638-E6C3-72D1B883CE2E}"/>
          </ac:spMkLst>
        </pc:spChg>
      </pc:sldChg>
      <pc:sldChg chg="addSp modSp mod">
        <pc:chgData name="Jack Cascione" userId="e8bbc57005478930" providerId="LiveId" clId="{C5AF997D-9AD1-41B3-8F99-CEE00391864A}" dt="2025-01-24T02:53:57.641" v="4957" actId="14100"/>
        <pc:sldMkLst>
          <pc:docMk/>
          <pc:sldMk cId="1475983797" sldId="558"/>
        </pc:sldMkLst>
        <pc:spChg chg="add mod">
          <ac:chgData name="Jack Cascione" userId="e8bbc57005478930" providerId="LiveId" clId="{C5AF997D-9AD1-41B3-8F99-CEE00391864A}" dt="2025-01-24T02:53:57.641" v="4957" actId="14100"/>
          <ac:spMkLst>
            <pc:docMk/>
            <pc:sldMk cId="1475983797" sldId="558"/>
            <ac:spMk id="3" creationId="{72139D06-6F85-BA06-779C-85F2987BF771}"/>
          </ac:spMkLst>
        </pc:spChg>
      </pc:sldChg>
      <pc:sldChg chg="modSp mod">
        <pc:chgData name="Jack Cascione" userId="e8bbc57005478930" providerId="LiveId" clId="{C5AF997D-9AD1-41B3-8F99-CEE00391864A}" dt="2025-01-28T01:57:44.737" v="7788" actId="6549"/>
        <pc:sldMkLst>
          <pc:docMk/>
          <pc:sldMk cId="2286542825" sldId="559"/>
        </pc:sldMkLst>
        <pc:spChg chg="mod">
          <ac:chgData name="Jack Cascione" userId="e8bbc57005478930" providerId="LiveId" clId="{C5AF997D-9AD1-41B3-8F99-CEE00391864A}" dt="2025-01-28T01:57:44.737" v="7788" actId="6549"/>
          <ac:spMkLst>
            <pc:docMk/>
            <pc:sldMk cId="2286542825" sldId="559"/>
            <ac:spMk id="3" creationId="{9F75F004-4CB7-2857-E579-A70D10B07156}"/>
          </ac:spMkLst>
        </pc:spChg>
      </pc:sldChg>
      <pc:sldChg chg="modSp mod">
        <pc:chgData name="Jack Cascione" userId="e8bbc57005478930" providerId="LiveId" clId="{C5AF997D-9AD1-41B3-8F99-CEE00391864A}" dt="2025-01-24T22:00:54.067" v="5196" actId="20577"/>
        <pc:sldMkLst>
          <pc:docMk/>
          <pc:sldMk cId="677459720" sldId="560"/>
        </pc:sldMkLst>
        <pc:spChg chg="mod">
          <ac:chgData name="Jack Cascione" userId="e8bbc57005478930" providerId="LiveId" clId="{C5AF997D-9AD1-41B3-8F99-CEE00391864A}" dt="2025-01-24T22:00:54.067" v="5196" actId="20577"/>
          <ac:spMkLst>
            <pc:docMk/>
            <pc:sldMk cId="677459720" sldId="560"/>
            <ac:spMk id="3" creationId="{471EE98C-C51D-81C8-6CD9-58CC93525155}"/>
          </ac:spMkLst>
        </pc:spChg>
      </pc:sldChg>
      <pc:sldChg chg="modSp mod">
        <pc:chgData name="Jack Cascione" userId="e8bbc57005478930" providerId="LiveId" clId="{C5AF997D-9AD1-41B3-8F99-CEE00391864A}" dt="2025-01-24T22:01:18.533" v="5208" actId="20577"/>
        <pc:sldMkLst>
          <pc:docMk/>
          <pc:sldMk cId="25570607" sldId="561"/>
        </pc:sldMkLst>
        <pc:spChg chg="mod">
          <ac:chgData name="Jack Cascione" userId="e8bbc57005478930" providerId="LiveId" clId="{C5AF997D-9AD1-41B3-8F99-CEE00391864A}" dt="2025-01-24T22:01:18.533" v="5208" actId="20577"/>
          <ac:spMkLst>
            <pc:docMk/>
            <pc:sldMk cId="25570607" sldId="561"/>
            <ac:spMk id="3" creationId="{C3B7F50B-A1B8-8D40-CF50-589DCB1D0819}"/>
          </ac:spMkLst>
        </pc:spChg>
      </pc:sldChg>
      <pc:sldChg chg="modSp mod">
        <pc:chgData name="Jack Cascione" userId="e8bbc57005478930" providerId="LiveId" clId="{C5AF997D-9AD1-41B3-8F99-CEE00391864A}" dt="2025-01-24T22:02:09.608" v="5236" actId="20577"/>
        <pc:sldMkLst>
          <pc:docMk/>
          <pc:sldMk cId="2649490223" sldId="562"/>
        </pc:sldMkLst>
        <pc:spChg chg="mod">
          <ac:chgData name="Jack Cascione" userId="e8bbc57005478930" providerId="LiveId" clId="{C5AF997D-9AD1-41B3-8F99-CEE00391864A}" dt="2025-01-24T22:02:09.608" v="5236" actId="20577"/>
          <ac:spMkLst>
            <pc:docMk/>
            <pc:sldMk cId="2649490223" sldId="562"/>
            <ac:spMk id="7" creationId="{8BD25EE0-8AA3-C90F-FCB9-0CC1842D7805}"/>
          </ac:spMkLst>
        </pc:spChg>
      </pc:sldChg>
      <pc:sldChg chg="modSp mod">
        <pc:chgData name="Jack Cascione" userId="e8bbc57005478930" providerId="LiveId" clId="{C5AF997D-9AD1-41B3-8F99-CEE00391864A}" dt="2025-01-24T22:03:53.348" v="5255" actId="20577"/>
        <pc:sldMkLst>
          <pc:docMk/>
          <pc:sldMk cId="1783528630" sldId="563"/>
        </pc:sldMkLst>
        <pc:spChg chg="mod">
          <ac:chgData name="Jack Cascione" userId="e8bbc57005478930" providerId="LiveId" clId="{C5AF997D-9AD1-41B3-8F99-CEE00391864A}" dt="2025-01-24T22:03:53.348" v="5255" actId="20577"/>
          <ac:spMkLst>
            <pc:docMk/>
            <pc:sldMk cId="1783528630" sldId="563"/>
            <ac:spMk id="6" creationId="{AB28C9FD-E018-35DA-82AB-ADE030678BC2}"/>
          </ac:spMkLst>
        </pc:spChg>
        <pc:graphicFrameChg chg="mod modGraphic">
          <ac:chgData name="Jack Cascione" userId="e8bbc57005478930" providerId="LiveId" clId="{C5AF997D-9AD1-41B3-8F99-CEE00391864A}" dt="2025-01-24T22:02:52.031" v="5242"/>
          <ac:graphicFrameMkLst>
            <pc:docMk/>
            <pc:sldMk cId="1783528630" sldId="563"/>
            <ac:graphicFrameMk id="4" creationId="{A4EF1679-CCB8-8F8C-8EDD-6B663A2EECB0}"/>
          </ac:graphicFrameMkLst>
        </pc:graphicFrameChg>
      </pc:sldChg>
      <pc:sldChg chg="modSp mod">
        <pc:chgData name="Jack Cascione" userId="e8bbc57005478930" providerId="LiveId" clId="{C5AF997D-9AD1-41B3-8F99-CEE00391864A}" dt="2025-01-21T15:42:07.760" v="3715" actId="20577"/>
        <pc:sldMkLst>
          <pc:docMk/>
          <pc:sldMk cId="3699816170" sldId="564"/>
        </pc:sldMkLst>
        <pc:spChg chg="mod">
          <ac:chgData name="Jack Cascione" userId="e8bbc57005478930" providerId="LiveId" clId="{C5AF997D-9AD1-41B3-8F99-CEE00391864A}" dt="2025-01-21T15:11:39.752" v="2771"/>
          <ac:spMkLst>
            <pc:docMk/>
            <pc:sldMk cId="3699816170" sldId="564"/>
            <ac:spMk id="4" creationId="{092A3705-81C4-DB94-4062-3BBC7C686D96}"/>
          </ac:spMkLst>
        </pc:spChg>
        <pc:graphicFrameChg chg="modGraphic">
          <ac:chgData name="Jack Cascione" userId="e8bbc57005478930" providerId="LiveId" clId="{C5AF997D-9AD1-41B3-8F99-CEE00391864A}" dt="2025-01-21T15:42:07.760" v="3715" actId="20577"/>
          <ac:graphicFrameMkLst>
            <pc:docMk/>
            <pc:sldMk cId="3699816170" sldId="564"/>
            <ac:graphicFrameMk id="2" creationId="{A6EA3778-0FC2-68A4-0817-08050D2C4F6D}"/>
          </ac:graphicFrameMkLst>
        </pc:graphicFrameChg>
      </pc:sldChg>
      <pc:sldChg chg="addSp delSp modSp mod">
        <pc:chgData name="Jack Cascione" userId="e8bbc57005478930" providerId="LiveId" clId="{C5AF997D-9AD1-41B3-8F99-CEE00391864A}" dt="2025-01-25T21:11:33.268" v="7743" actId="20577"/>
        <pc:sldMkLst>
          <pc:docMk/>
          <pc:sldMk cId="2728485223" sldId="565"/>
        </pc:sldMkLst>
        <pc:spChg chg="mod">
          <ac:chgData name="Jack Cascione" userId="e8bbc57005478930" providerId="LiveId" clId="{C5AF997D-9AD1-41B3-8F99-CEE00391864A}" dt="2025-01-21T15:11:16.347" v="2768"/>
          <ac:spMkLst>
            <pc:docMk/>
            <pc:sldMk cId="2728485223" sldId="565"/>
            <ac:spMk id="4" creationId="{A1E93DA1-1D0C-666E-1812-890BCE685F14}"/>
          </ac:spMkLst>
        </pc:spChg>
        <pc:graphicFrameChg chg="add mod modGraphic">
          <ac:chgData name="Jack Cascione" userId="e8bbc57005478930" providerId="LiveId" clId="{C5AF997D-9AD1-41B3-8F99-CEE00391864A}" dt="2025-01-25T21:11:33.268" v="7743" actId="20577"/>
          <ac:graphicFrameMkLst>
            <pc:docMk/>
            <pc:sldMk cId="2728485223" sldId="565"/>
            <ac:graphicFrameMk id="3" creationId="{70DF8E04-DF2F-9273-346E-05A8794D71BF}"/>
          </ac:graphicFrameMkLst>
        </pc:graphicFrameChg>
      </pc:sldChg>
      <pc:sldChg chg="modSp mod">
        <pc:chgData name="Jack Cascione" userId="e8bbc57005478930" providerId="LiveId" clId="{C5AF997D-9AD1-41B3-8F99-CEE00391864A}" dt="2025-01-25T20:53:03.144" v="7705" actId="207"/>
        <pc:sldMkLst>
          <pc:docMk/>
          <pc:sldMk cId="2459276689" sldId="566"/>
        </pc:sldMkLst>
        <pc:spChg chg="mod">
          <ac:chgData name="Jack Cascione" userId="e8bbc57005478930" providerId="LiveId" clId="{C5AF997D-9AD1-41B3-8F99-CEE00391864A}" dt="2025-01-25T20:53:03.144" v="7705" actId="207"/>
          <ac:spMkLst>
            <pc:docMk/>
            <pc:sldMk cId="2459276689" sldId="566"/>
            <ac:spMk id="5" creationId="{62790C5D-D19D-CDF5-1626-EAE176C860EE}"/>
          </ac:spMkLst>
        </pc:spChg>
        <pc:graphicFrameChg chg="modGraphic">
          <ac:chgData name="Jack Cascione" userId="e8bbc57005478930" providerId="LiveId" clId="{C5AF997D-9AD1-41B3-8F99-CEE00391864A}" dt="2025-01-20T21:07:14.421" v="1962" actId="20577"/>
          <ac:graphicFrameMkLst>
            <pc:docMk/>
            <pc:sldMk cId="2459276689" sldId="566"/>
            <ac:graphicFrameMk id="3" creationId="{560BF1E6-81FD-A1E2-09EA-3D309CE0785B}"/>
          </ac:graphicFrameMkLst>
        </pc:graphicFrameChg>
      </pc:sldChg>
      <pc:sldChg chg="addSp modSp mod">
        <pc:chgData name="Jack Cascione" userId="e8bbc57005478930" providerId="LiveId" clId="{C5AF997D-9AD1-41B3-8F99-CEE00391864A}" dt="2025-01-24T02:57:30.375" v="4982" actId="14100"/>
        <pc:sldMkLst>
          <pc:docMk/>
          <pc:sldMk cId="1269619121" sldId="567"/>
        </pc:sldMkLst>
        <pc:spChg chg="mod">
          <ac:chgData name="Jack Cascione" userId="e8bbc57005478930" providerId="LiveId" clId="{C5AF997D-9AD1-41B3-8F99-CEE00391864A}" dt="2025-01-24T02:55:54.161" v="4971" actId="14100"/>
          <ac:spMkLst>
            <pc:docMk/>
            <pc:sldMk cId="1269619121" sldId="567"/>
            <ac:spMk id="4" creationId="{0B671792-00CD-7463-D0D0-2DC6757CC43C}"/>
          </ac:spMkLst>
        </pc:spChg>
        <pc:spChg chg="add mod">
          <ac:chgData name="Jack Cascione" userId="e8bbc57005478930" providerId="LiveId" clId="{C5AF997D-9AD1-41B3-8F99-CEE00391864A}" dt="2025-01-24T02:57:30.375" v="4982" actId="14100"/>
          <ac:spMkLst>
            <pc:docMk/>
            <pc:sldMk cId="1269619121" sldId="567"/>
            <ac:spMk id="5" creationId="{F3303D67-7DD0-74AC-66E3-AB37736289D4}"/>
          </ac:spMkLst>
        </pc:spChg>
        <pc:graphicFrameChg chg="mod">
          <ac:chgData name="Jack Cascione" userId="e8bbc57005478930" providerId="LiveId" clId="{C5AF997D-9AD1-41B3-8F99-CEE00391864A}" dt="2025-01-24T02:56:29.086" v="4973"/>
          <ac:graphicFrameMkLst>
            <pc:docMk/>
            <pc:sldMk cId="1269619121" sldId="567"/>
            <ac:graphicFrameMk id="2" creationId="{F4212AB3-3412-0F9A-C93D-5E95A4EFB488}"/>
          </ac:graphicFrameMkLst>
        </pc:graphicFrameChg>
      </pc:sldChg>
      <pc:sldChg chg="modSp mod">
        <pc:chgData name="Jack Cascione" userId="e8bbc57005478930" providerId="LiveId" clId="{C5AF997D-9AD1-41B3-8F99-CEE00391864A}" dt="2025-01-21T15:42:51.415" v="3719" actId="20577"/>
        <pc:sldMkLst>
          <pc:docMk/>
          <pc:sldMk cId="3291215690" sldId="568"/>
        </pc:sldMkLst>
        <pc:spChg chg="mod">
          <ac:chgData name="Jack Cascione" userId="e8bbc57005478930" providerId="LiveId" clId="{C5AF997D-9AD1-41B3-8F99-CEE00391864A}" dt="2025-01-21T15:42:51.415" v="3719" actId="20577"/>
          <ac:spMkLst>
            <pc:docMk/>
            <pc:sldMk cId="3291215690" sldId="568"/>
            <ac:spMk id="5" creationId="{DAE747A3-EC66-794A-EAC2-6CFA98E0E8F2}"/>
          </ac:spMkLst>
        </pc:spChg>
      </pc:sldChg>
      <pc:sldChg chg="modSp mod">
        <pc:chgData name="Jack Cascione" userId="e8bbc57005478930" providerId="LiveId" clId="{C5AF997D-9AD1-41B3-8F99-CEE00391864A}" dt="2025-01-21T14:44:11.297" v="2745" actId="20577"/>
        <pc:sldMkLst>
          <pc:docMk/>
          <pc:sldMk cId="2264360345" sldId="569"/>
        </pc:sldMkLst>
        <pc:spChg chg="mod">
          <ac:chgData name="Jack Cascione" userId="e8bbc57005478930" providerId="LiveId" clId="{C5AF997D-9AD1-41B3-8F99-CEE00391864A}" dt="2025-01-21T14:44:11.297" v="2745" actId="20577"/>
          <ac:spMkLst>
            <pc:docMk/>
            <pc:sldMk cId="2264360345" sldId="569"/>
            <ac:spMk id="5" creationId="{35AF2A4C-FB1F-28C4-C4B4-EB4E0D6CA71A}"/>
          </ac:spMkLst>
        </pc:spChg>
      </pc:sldChg>
      <pc:sldChg chg="modSp mod">
        <pc:chgData name="Jack Cascione" userId="e8bbc57005478930" providerId="LiveId" clId="{C5AF997D-9AD1-41B3-8F99-CEE00391864A}" dt="2025-01-24T01:59:07.860" v="4476" actId="20577"/>
        <pc:sldMkLst>
          <pc:docMk/>
          <pc:sldMk cId="2528882970" sldId="570"/>
        </pc:sldMkLst>
        <pc:spChg chg="mod">
          <ac:chgData name="Jack Cascione" userId="e8bbc57005478930" providerId="LiveId" clId="{C5AF997D-9AD1-41B3-8F99-CEE00391864A}" dt="2025-01-24T01:59:07.860" v="4476" actId="20577"/>
          <ac:spMkLst>
            <pc:docMk/>
            <pc:sldMk cId="2528882970" sldId="570"/>
            <ac:spMk id="3" creationId="{4C3684C0-24A1-6DBF-C0E9-87A48CA2DFF2}"/>
          </ac:spMkLst>
        </pc:spChg>
      </pc:sldChg>
      <pc:sldChg chg="addSp delSp modSp mod">
        <pc:chgData name="Jack Cascione" userId="e8bbc57005478930" providerId="LiveId" clId="{C5AF997D-9AD1-41B3-8F99-CEE00391864A}" dt="2025-01-25T21:15:03.691" v="7776" actId="20577"/>
        <pc:sldMkLst>
          <pc:docMk/>
          <pc:sldMk cId="4110715424" sldId="571"/>
        </pc:sldMkLst>
        <pc:spChg chg="add mod">
          <ac:chgData name="Jack Cascione" userId="e8bbc57005478930" providerId="LiveId" clId="{C5AF997D-9AD1-41B3-8F99-CEE00391864A}" dt="2025-01-24T02:34:29.690" v="4729" actId="20577"/>
          <ac:spMkLst>
            <pc:docMk/>
            <pc:sldMk cId="4110715424" sldId="571"/>
            <ac:spMk id="8" creationId="{908DA872-E5C1-BB90-5160-FACFA8DD7A48}"/>
          </ac:spMkLst>
        </pc:spChg>
        <pc:graphicFrameChg chg="add mod modGraphic">
          <ac:chgData name="Jack Cascione" userId="e8bbc57005478930" providerId="LiveId" clId="{C5AF997D-9AD1-41B3-8F99-CEE00391864A}" dt="2025-01-25T21:15:03.691" v="7776" actId="20577"/>
          <ac:graphicFrameMkLst>
            <pc:docMk/>
            <pc:sldMk cId="4110715424" sldId="571"/>
            <ac:graphicFrameMk id="4" creationId="{23EFF160-8AEC-A90D-BD37-D0A398A9E081}"/>
          </ac:graphicFrameMkLst>
        </pc:graphicFrameChg>
      </pc:sldChg>
      <pc:sldChg chg="modSp mod">
        <pc:chgData name="Jack Cascione" userId="e8bbc57005478930" providerId="LiveId" clId="{C5AF997D-9AD1-41B3-8F99-CEE00391864A}" dt="2025-01-21T15:45:44.076" v="3753"/>
        <pc:sldMkLst>
          <pc:docMk/>
          <pc:sldMk cId="2671193765" sldId="572"/>
        </pc:sldMkLst>
        <pc:spChg chg="mod">
          <ac:chgData name="Jack Cascione" userId="e8bbc57005478930" providerId="LiveId" clId="{C5AF997D-9AD1-41B3-8F99-CEE00391864A}" dt="2025-01-21T15:45:44.076" v="3753"/>
          <ac:spMkLst>
            <pc:docMk/>
            <pc:sldMk cId="2671193765" sldId="572"/>
            <ac:spMk id="3" creationId="{8B3F86C8-0C1E-1C9C-89E5-14695169565E}"/>
          </ac:spMkLst>
        </pc:spChg>
      </pc:sldChg>
      <pc:sldChg chg="modSp mod">
        <pc:chgData name="Jack Cascione" userId="e8bbc57005478930" providerId="LiveId" clId="{C5AF997D-9AD1-41B3-8F99-CEE00391864A}" dt="2025-01-24T22:31:17.901" v="5690" actId="20577"/>
        <pc:sldMkLst>
          <pc:docMk/>
          <pc:sldMk cId="1118107449" sldId="573"/>
        </pc:sldMkLst>
        <pc:spChg chg="mod">
          <ac:chgData name="Jack Cascione" userId="e8bbc57005478930" providerId="LiveId" clId="{C5AF997D-9AD1-41B3-8F99-CEE00391864A}" dt="2025-01-24T22:31:17.901" v="5690" actId="20577"/>
          <ac:spMkLst>
            <pc:docMk/>
            <pc:sldMk cId="1118107449" sldId="573"/>
            <ac:spMk id="3" creationId="{C63CCA4B-5BD9-FA27-1703-2B522F4ED883}"/>
          </ac:spMkLst>
        </pc:spChg>
      </pc:sldChg>
      <pc:sldChg chg="modSp mod">
        <pc:chgData name="Jack Cascione" userId="e8bbc57005478930" providerId="LiveId" clId="{C5AF997D-9AD1-41B3-8F99-CEE00391864A}" dt="2025-01-24T22:35:12.478" v="5782" actId="6549"/>
        <pc:sldMkLst>
          <pc:docMk/>
          <pc:sldMk cId="2819845855" sldId="574"/>
        </pc:sldMkLst>
        <pc:spChg chg="mod">
          <ac:chgData name="Jack Cascione" userId="e8bbc57005478930" providerId="LiveId" clId="{C5AF997D-9AD1-41B3-8F99-CEE00391864A}" dt="2025-01-24T22:35:12.478" v="5782" actId="6549"/>
          <ac:spMkLst>
            <pc:docMk/>
            <pc:sldMk cId="2819845855" sldId="574"/>
            <ac:spMk id="3" creationId="{053BC30F-74F0-A3D4-BBAF-0A3BFB4A2BE2}"/>
          </ac:spMkLst>
        </pc:spChg>
      </pc:sldChg>
      <pc:sldChg chg="modSp mod">
        <pc:chgData name="Jack Cascione" userId="e8bbc57005478930" providerId="LiveId" clId="{C5AF997D-9AD1-41B3-8F99-CEE00391864A}" dt="2025-02-04T01:26:52.136" v="8410" actId="6549"/>
        <pc:sldMkLst>
          <pc:docMk/>
          <pc:sldMk cId="50952663" sldId="575"/>
        </pc:sldMkLst>
        <pc:spChg chg="mod">
          <ac:chgData name="Jack Cascione" userId="e8bbc57005478930" providerId="LiveId" clId="{C5AF997D-9AD1-41B3-8F99-CEE00391864A}" dt="2025-02-04T01:26:52.136" v="8410" actId="6549"/>
          <ac:spMkLst>
            <pc:docMk/>
            <pc:sldMk cId="50952663" sldId="575"/>
            <ac:spMk id="3" creationId="{8ECC3D95-14BD-46E6-7104-522C1FA8971A}"/>
          </ac:spMkLst>
        </pc:spChg>
      </pc:sldChg>
      <pc:sldChg chg="modSp mod">
        <pc:chgData name="Jack Cascione" userId="e8bbc57005478930" providerId="LiveId" clId="{C5AF997D-9AD1-41B3-8F99-CEE00391864A}" dt="2025-01-21T15:13:57.016" v="3034" actId="20577"/>
        <pc:sldMkLst>
          <pc:docMk/>
          <pc:sldMk cId="1260539052" sldId="576"/>
        </pc:sldMkLst>
        <pc:spChg chg="mod">
          <ac:chgData name="Jack Cascione" userId="e8bbc57005478930" providerId="LiveId" clId="{C5AF997D-9AD1-41B3-8F99-CEE00391864A}" dt="2025-01-21T15:13:57.016" v="3034" actId="20577"/>
          <ac:spMkLst>
            <pc:docMk/>
            <pc:sldMk cId="1260539052" sldId="576"/>
            <ac:spMk id="3" creationId="{0AD95129-6616-4A14-3376-69CAD282C53A}"/>
          </ac:spMkLst>
        </pc:spChg>
      </pc:sldChg>
      <pc:sldChg chg="modSp mod">
        <pc:chgData name="Jack Cascione" userId="e8bbc57005478930" providerId="LiveId" clId="{C5AF997D-9AD1-41B3-8F99-CEE00391864A}" dt="2025-01-25T21:13:48.963" v="7756" actId="20577"/>
        <pc:sldMkLst>
          <pc:docMk/>
          <pc:sldMk cId="941573417" sldId="577"/>
        </pc:sldMkLst>
        <pc:spChg chg="mod">
          <ac:chgData name="Jack Cascione" userId="e8bbc57005478930" providerId="LiveId" clId="{C5AF997D-9AD1-41B3-8F99-CEE00391864A}" dt="2025-01-25T21:13:48.963" v="7756" actId="20577"/>
          <ac:spMkLst>
            <pc:docMk/>
            <pc:sldMk cId="941573417" sldId="577"/>
            <ac:spMk id="3" creationId="{1CC6D404-28D8-1A30-F3C4-AA1D7F914F34}"/>
          </ac:spMkLst>
        </pc:spChg>
      </pc:sldChg>
      <pc:sldChg chg="modSp mod">
        <pc:chgData name="Jack Cascione" userId="e8bbc57005478930" providerId="LiveId" clId="{C5AF997D-9AD1-41B3-8F99-CEE00391864A}" dt="2025-01-21T15:43:47.288" v="3729"/>
        <pc:sldMkLst>
          <pc:docMk/>
          <pc:sldMk cId="380943315" sldId="578"/>
        </pc:sldMkLst>
        <pc:spChg chg="mod">
          <ac:chgData name="Jack Cascione" userId="e8bbc57005478930" providerId="LiveId" clId="{C5AF997D-9AD1-41B3-8F99-CEE00391864A}" dt="2025-01-21T15:43:47.288" v="3729"/>
          <ac:spMkLst>
            <pc:docMk/>
            <pc:sldMk cId="380943315" sldId="578"/>
            <ac:spMk id="3" creationId="{D970EAF2-793A-86AE-0FC5-CC67EEDAF704}"/>
          </ac:spMkLst>
        </pc:spChg>
      </pc:sldChg>
      <pc:sldChg chg="modSp mod">
        <pc:chgData name="Jack Cascione" userId="e8bbc57005478930" providerId="LiveId" clId="{C5AF997D-9AD1-41B3-8F99-CEE00391864A}" dt="2025-01-21T15:44:39.395" v="3734" actId="14100"/>
        <pc:sldMkLst>
          <pc:docMk/>
          <pc:sldMk cId="1879844593" sldId="579"/>
        </pc:sldMkLst>
        <pc:spChg chg="mod">
          <ac:chgData name="Jack Cascione" userId="e8bbc57005478930" providerId="LiveId" clId="{C5AF997D-9AD1-41B3-8F99-CEE00391864A}" dt="2025-01-21T15:44:39.395" v="3734" actId="14100"/>
          <ac:spMkLst>
            <pc:docMk/>
            <pc:sldMk cId="1879844593" sldId="579"/>
            <ac:spMk id="9" creationId="{14165C04-3E58-D24B-4011-490DAD4D6D21}"/>
          </ac:spMkLst>
        </pc:spChg>
      </pc:sldChg>
      <pc:sldChg chg="modSp mod">
        <pc:chgData name="Jack Cascione" userId="e8bbc57005478930" providerId="LiveId" clId="{C5AF997D-9AD1-41B3-8F99-CEE00391864A}" dt="2025-01-21T14:03:19.257" v="2315" actId="20577"/>
        <pc:sldMkLst>
          <pc:docMk/>
          <pc:sldMk cId="302739734" sldId="580"/>
        </pc:sldMkLst>
        <pc:spChg chg="mod">
          <ac:chgData name="Jack Cascione" userId="e8bbc57005478930" providerId="LiveId" clId="{C5AF997D-9AD1-41B3-8F99-CEE00391864A}" dt="2025-01-21T14:03:19.257" v="2315" actId="20577"/>
          <ac:spMkLst>
            <pc:docMk/>
            <pc:sldMk cId="302739734" sldId="580"/>
            <ac:spMk id="3" creationId="{92E74715-53F4-FE8E-1B9D-97B88A394145}"/>
          </ac:spMkLst>
        </pc:spChg>
      </pc:sldChg>
      <pc:sldChg chg="modSp mod">
        <pc:chgData name="Jack Cascione" userId="e8bbc57005478930" providerId="LiveId" clId="{C5AF997D-9AD1-41B3-8F99-CEE00391864A}" dt="2025-01-21T14:03:34.725" v="2316"/>
        <pc:sldMkLst>
          <pc:docMk/>
          <pc:sldMk cId="4007832019" sldId="581"/>
        </pc:sldMkLst>
        <pc:spChg chg="mod">
          <ac:chgData name="Jack Cascione" userId="e8bbc57005478930" providerId="LiveId" clId="{C5AF997D-9AD1-41B3-8F99-CEE00391864A}" dt="2025-01-21T14:03:34.725" v="2316"/>
          <ac:spMkLst>
            <pc:docMk/>
            <pc:sldMk cId="4007832019" sldId="581"/>
            <ac:spMk id="3" creationId="{B390FF65-4D40-AEBA-6FA7-CAA1C70E9D82}"/>
          </ac:spMkLst>
        </pc:spChg>
      </pc:sldChg>
      <pc:sldChg chg="modSp mod">
        <pc:chgData name="Jack Cascione" userId="e8bbc57005478930" providerId="LiveId" clId="{C5AF997D-9AD1-41B3-8F99-CEE00391864A}" dt="2025-01-24T22:07:25.338" v="5305" actId="6549"/>
        <pc:sldMkLst>
          <pc:docMk/>
          <pc:sldMk cId="56340070" sldId="582"/>
        </pc:sldMkLst>
        <pc:spChg chg="mod">
          <ac:chgData name="Jack Cascione" userId="e8bbc57005478930" providerId="LiveId" clId="{C5AF997D-9AD1-41B3-8F99-CEE00391864A}" dt="2025-01-24T22:07:25.338" v="5305" actId="6549"/>
          <ac:spMkLst>
            <pc:docMk/>
            <pc:sldMk cId="56340070" sldId="582"/>
            <ac:spMk id="3" creationId="{A0A0E1F1-05F4-2649-DABB-40205BFA87AD}"/>
          </ac:spMkLst>
        </pc:spChg>
      </pc:sldChg>
      <pc:sldChg chg="modSp mod">
        <pc:chgData name="Jack Cascione" userId="e8bbc57005478930" providerId="LiveId" clId="{C5AF997D-9AD1-41B3-8F99-CEE00391864A}" dt="2025-01-25T20:33:59.740" v="7170" actId="20577"/>
        <pc:sldMkLst>
          <pc:docMk/>
          <pc:sldMk cId="3254052017" sldId="583"/>
        </pc:sldMkLst>
        <pc:spChg chg="mod">
          <ac:chgData name="Jack Cascione" userId="e8bbc57005478930" providerId="LiveId" clId="{C5AF997D-9AD1-41B3-8F99-CEE00391864A}" dt="2025-01-25T20:33:59.740" v="7170" actId="20577"/>
          <ac:spMkLst>
            <pc:docMk/>
            <pc:sldMk cId="3254052017" sldId="583"/>
            <ac:spMk id="3" creationId="{BED105BD-CB6E-8215-7FA8-76066E17CEE5}"/>
          </ac:spMkLst>
        </pc:spChg>
      </pc:sldChg>
      <pc:sldChg chg="modSp mod">
        <pc:chgData name="Jack Cascione" userId="e8bbc57005478930" providerId="LiveId" clId="{C5AF997D-9AD1-41B3-8F99-CEE00391864A}" dt="2025-01-21T14:42:17.571" v="2318" actId="20577"/>
        <pc:sldMkLst>
          <pc:docMk/>
          <pc:sldMk cId="218347869" sldId="584"/>
        </pc:sldMkLst>
        <pc:spChg chg="mod">
          <ac:chgData name="Jack Cascione" userId="e8bbc57005478930" providerId="LiveId" clId="{C5AF997D-9AD1-41B3-8F99-CEE00391864A}" dt="2025-01-21T14:42:17.571" v="2318" actId="20577"/>
          <ac:spMkLst>
            <pc:docMk/>
            <pc:sldMk cId="218347869" sldId="584"/>
            <ac:spMk id="3" creationId="{C1E32B52-2559-DA6A-4706-700595D73E0D}"/>
          </ac:spMkLst>
        </pc:spChg>
      </pc:sldChg>
      <pc:sldChg chg="modSp mod">
        <pc:chgData name="Jack Cascione" userId="e8bbc57005478930" providerId="LiveId" clId="{C5AF997D-9AD1-41B3-8F99-CEE00391864A}" dt="2025-01-25T14:21:28.842" v="6043" actId="14100"/>
        <pc:sldMkLst>
          <pc:docMk/>
          <pc:sldMk cId="4151848712" sldId="585"/>
        </pc:sldMkLst>
        <pc:spChg chg="mod">
          <ac:chgData name="Jack Cascione" userId="e8bbc57005478930" providerId="LiveId" clId="{C5AF997D-9AD1-41B3-8F99-CEE00391864A}" dt="2025-01-25T14:20:42.453" v="6039" actId="20577"/>
          <ac:spMkLst>
            <pc:docMk/>
            <pc:sldMk cId="4151848712" sldId="585"/>
            <ac:spMk id="3" creationId="{69125C8A-6335-80D6-2EF5-026109238433}"/>
          </ac:spMkLst>
        </pc:spChg>
        <pc:spChg chg="mod">
          <ac:chgData name="Jack Cascione" userId="e8bbc57005478930" providerId="LiveId" clId="{C5AF997D-9AD1-41B3-8F99-CEE00391864A}" dt="2025-01-25T14:21:28.842" v="6043" actId="14100"/>
          <ac:spMkLst>
            <pc:docMk/>
            <pc:sldMk cId="4151848712" sldId="585"/>
            <ac:spMk id="4" creationId="{57DA28D4-C248-855E-BE35-3141BAEC5EE0}"/>
          </ac:spMkLst>
        </pc:spChg>
      </pc:sldChg>
      <pc:sldChg chg="modSp mod">
        <pc:chgData name="Jack Cascione" userId="e8bbc57005478930" providerId="LiveId" clId="{C5AF997D-9AD1-41B3-8F99-CEE00391864A}" dt="2025-01-25T14:39:16.989" v="6107" actId="20577"/>
        <pc:sldMkLst>
          <pc:docMk/>
          <pc:sldMk cId="2195717531" sldId="586"/>
        </pc:sldMkLst>
        <pc:spChg chg="mod">
          <ac:chgData name="Jack Cascione" userId="e8bbc57005478930" providerId="LiveId" clId="{C5AF997D-9AD1-41B3-8F99-CEE00391864A}" dt="2025-01-25T14:39:16.989" v="6107" actId="20577"/>
          <ac:spMkLst>
            <pc:docMk/>
            <pc:sldMk cId="2195717531" sldId="586"/>
            <ac:spMk id="3" creationId="{4F959617-ECB7-3F3B-C511-1240D2275506}"/>
          </ac:spMkLst>
        </pc:spChg>
      </pc:sldChg>
      <pc:sldChg chg="modSp mod">
        <pc:chgData name="Jack Cascione" userId="e8bbc57005478930" providerId="LiveId" clId="{C5AF997D-9AD1-41B3-8F99-CEE00391864A}" dt="2025-01-25T14:33:35.378" v="6053" actId="6549"/>
        <pc:sldMkLst>
          <pc:docMk/>
          <pc:sldMk cId="759084667" sldId="587"/>
        </pc:sldMkLst>
        <pc:spChg chg="mod">
          <ac:chgData name="Jack Cascione" userId="e8bbc57005478930" providerId="LiveId" clId="{C5AF997D-9AD1-41B3-8F99-CEE00391864A}" dt="2025-01-25T14:33:35.378" v="6053" actId="6549"/>
          <ac:spMkLst>
            <pc:docMk/>
            <pc:sldMk cId="759084667" sldId="587"/>
            <ac:spMk id="3" creationId="{C1C47F2B-9E1B-A2A8-0CE3-269150D9479B}"/>
          </ac:spMkLst>
        </pc:spChg>
      </pc:sldChg>
      <pc:sldChg chg="modSp mod">
        <pc:chgData name="Jack Cascione" userId="e8bbc57005478930" providerId="LiveId" clId="{C5AF997D-9AD1-41B3-8F99-CEE00391864A}" dt="2025-01-25T14:36:51.096" v="6084" actId="20577"/>
        <pc:sldMkLst>
          <pc:docMk/>
          <pc:sldMk cId="3192372373" sldId="588"/>
        </pc:sldMkLst>
        <pc:spChg chg="mod">
          <ac:chgData name="Jack Cascione" userId="e8bbc57005478930" providerId="LiveId" clId="{C5AF997D-9AD1-41B3-8F99-CEE00391864A}" dt="2025-01-25T14:36:51.096" v="6084" actId="20577"/>
          <ac:spMkLst>
            <pc:docMk/>
            <pc:sldMk cId="3192372373" sldId="588"/>
            <ac:spMk id="3" creationId="{B631F5AB-8DD8-0FBA-AB33-F88D80F7E4DB}"/>
          </ac:spMkLst>
        </pc:spChg>
      </pc:sldChg>
      <pc:sldChg chg="addSp modSp mod">
        <pc:chgData name="Jack Cascione" userId="e8bbc57005478930" providerId="LiveId" clId="{C5AF997D-9AD1-41B3-8F99-CEE00391864A}" dt="2025-01-25T16:39:33.062" v="6143" actId="6549"/>
        <pc:sldMkLst>
          <pc:docMk/>
          <pc:sldMk cId="2689303269" sldId="589"/>
        </pc:sldMkLst>
        <pc:spChg chg="mod">
          <ac:chgData name="Jack Cascione" userId="e8bbc57005478930" providerId="LiveId" clId="{C5AF997D-9AD1-41B3-8F99-CEE00391864A}" dt="2025-01-25T14:38:18.288" v="6094" actId="404"/>
          <ac:spMkLst>
            <pc:docMk/>
            <pc:sldMk cId="2689303269" sldId="589"/>
            <ac:spMk id="4" creationId="{295F1AC2-B512-56C3-6BA0-DCC647597240}"/>
          </ac:spMkLst>
        </pc:spChg>
        <pc:spChg chg="add mod">
          <ac:chgData name="Jack Cascione" userId="e8bbc57005478930" providerId="LiveId" clId="{C5AF997D-9AD1-41B3-8F99-CEE00391864A}" dt="2025-01-25T14:41:18.835" v="6108" actId="20577"/>
          <ac:spMkLst>
            <pc:docMk/>
            <pc:sldMk cId="2689303269" sldId="589"/>
            <ac:spMk id="5" creationId="{2C0775C1-EB17-9005-FF70-F685162CB5DB}"/>
          </ac:spMkLst>
        </pc:spChg>
        <pc:spChg chg="mod">
          <ac:chgData name="Jack Cascione" userId="e8bbc57005478930" providerId="LiveId" clId="{C5AF997D-9AD1-41B3-8F99-CEE00391864A}" dt="2025-01-25T14:37:29.775" v="6085" actId="1076"/>
          <ac:spMkLst>
            <pc:docMk/>
            <pc:sldMk cId="2689303269" sldId="589"/>
            <ac:spMk id="7" creationId="{F4AAE4E7-DDA1-E538-637D-6F2810D95EF0}"/>
          </ac:spMkLst>
        </pc:spChg>
        <pc:graphicFrameChg chg="mod modGraphic">
          <ac:chgData name="Jack Cascione" userId="e8bbc57005478930" providerId="LiveId" clId="{C5AF997D-9AD1-41B3-8F99-CEE00391864A}" dt="2025-01-25T16:39:33.062" v="6143" actId="6549"/>
          <ac:graphicFrameMkLst>
            <pc:docMk/>
            <pc:sldMk cId="2689303269" sldId="589"/>
            <ac:graphicFrameMk id="2" creationId="{96A051AD-6698-FB2D-17CF-582ABA0E1378}"/>
          </ac:graphicFrameMkLst>
        </pc:graphicFrameChg>
      </pc:sldChg>
      <pc:sldChg chg="addSp modSp new mod">
        <pc:chgData name="Jack Cascione" userId="e8bbc57005478930" providerId="LiveId" clId="{C5AF997D-9AD1-41B3-8F99-CEE00391864A}" dt="2025-01-24T02:53:24.329" v="4949" actId="20577"/>
        <pc:sldMkLst>
          <pc:docMk/>
          <pc:sldMk cId="52150804" sldId="590"/>
        </pc:sldMkLst>
        <pc:graphicFrameChg chg="add mod modGraphic">
          <ac:chgData name="Jack Cascione" userId="e8bbc57005478930" providerId="LiveId" clId="{C5AF997D-9AD1-41B3-8F99-CEE00391864A}" dt="2025-01-24T02:53:24.329" v="4949" actId="20577"/>
          <ac:graphicFrameMkLst>
            <pc:docMk/>
            <pc:sldMk cId="52150804" sldId="590"/>
            <ac:graphicFrameMk id="2" creationId="{2EAFDBEF-79F0-A04A-7F90-967F9749600B}"/>
          </ac:graphicFrameMkLst>
        </pc:graphicFrameChg>
      </pc:sldChg>
      <pc:sldChg chg="addSp modSp new mod setBg">
        <pc:chgData name="Jack Cascione" userId="e8bbc57005478930" providerId="LiveId" clId="{C5AF997D-9AD1-41B3-8F99-CEE00391864A}" dt="2025-01-28T02:50:00.733" v="8119" actId="20577"/>
        <pc:sldMkLst>
          <pc:docMk/>
          <pc:sldMk cId="3054034011" sldId="591"/>
        </pc:sldMkLst>
        <pc:spChg chg="add mod">
          <ac:chgData name="Jack Cascione" userId="e8bbc57005478930" providerId="LiveId" clId="{C5AF997D-9AD1-41B3-8F99-CEE00391864A}" dt="2025-01-28T02:50:00.733" v="8119" actId="20577"/>
          <ac:spMkLst>
            <pc:docMk/>
            <pc:sldMk cId="3054034011" sldId="591"/>
            <ac:spMk id="3" creationId="{226B6E31-3FC4-EC2B-31F5-28B0F074BDBB}"/>
          </ac:spMkLst>
        </pc:spChg>
      </pc:sldChg>
      <pc:sldChg chg="addSp modSp new mod">
        <pc:chgData name="Jack Cascione" userId="e8bbc57005478930" providerId="LiveId" clId="{C5AF997D-9AD1-41B3-8F99-CEE00391864A}" dt="2025-01-24T22:30:29.691" v="5663" actId="6549"/>
        <pc:sldMkLst>
          <pc:docMk/>
          <pc:sldMk cId="3410643131" sldId="592"/>
        </pc:sldMkLst>
        <pc:spChg chg="add mod">
          <ac:chgData name="Jack Cascione" userId="e8bbc57005478930" providerId="LiveId" clId="{C5AF997D-9AD1-41B3-8F99-CEE00391864A}" dt="2025-01-19T20:07:25.681" v="692" actId="20577"/>
          <ac:spMkLst>
            <pc:docMk/>
            <pc:sldMk cId="3410643131" sldId="592"/>
            <ac:spMk id="4" creationId="{3BE743AE-5E9F-6918-6170-8FE3AD36D7D6}"/>
          </ac:spMkLst>
        </pc:spChg>
        <pc:spChg chg="add mod">
          <ac:chgData name="Jack Cascione" userId="e8bbc57005478930" providerId="LiveId" clId="{C5AF997D-9AD1-41B3-8F99-CEE00391864A}" dt="2025-01-24T22:30:29.691" v="5663" actId="6549"/>
          <ac:spMkLst>
            <pc:docMk/>
            <pc:sldMk cId="3410643131" sldId="592"/>
            <ac:spMk id="5" creationId="{90F03186-03E0-D734-4DA5-995D4299A6EA}"/>
          </ac:spMkLst>
        </pc:spChg>
        <pc:graphicFrameChg chg="add mod modGraphic">
          <ac:chgData name="Jack Cascione" userId="e8bbc57005478930" providerId="LiveId" clId="{C5AF997D-9AD1-41B3-8F99-CEE00391864A}" dt="2025-01-24T22:29:43.915" v="5650" actId="1076"/>
          <ac:graphicFrameMkLst>
            <pc:docMk/>
            <pc:sldMk cId="3410643131" sldId="592"/>
            <ac:graphicFrameMk id="2" creationId="{C77FF97F-CEB7-7469-1748-7F2C052D9F7E}"/>
          </ac:graphicFrameMkLst>
        </pc:graphicFrameChg>
      </pc:sldChg>
      <pc:sldChg chg="addSp delSp modSp new add del mod">
        <pc:chgData name="Jack Cascione" userId="e8bbc57005478930" providerId="LiveId" clId="{C5AF997D-9AD1-41B3-8F99-CEE00391864A}" dt="2025-01-21T15:19:23.840" v="3219" actId="20577"/>
        <pc:sldMkLst>
          <pc:docMk/>
          <pc:sldMk cId="1309923206" sldId="593"/>
        </pc:sldMkLst>
        <pc:spChg chg="add mod">
          <ac:chgData name="Jack Cascione" userId="e8bbc57005478930" providerId="LiveId" clId="{C5AF997D-9AD1-41B3-8F99-CEE00391864A}" dt="2025-01-20T00:14:20.700" v="951" actId="20577"/>
          <ac:spMkLst>
            <pc:docMk/>
            <pc:sldMk cId="1309923206" sldId="593"/>
            <ac:spMk id="5" creationId="{1EFED491-F4B5-752E-9124-B303471A47F6}"/>
          </ac:spMkLst>
        </pc:spChg>
        <pc:spChg chg="add mod">
          <ac:chgData name="Jack Cascione" userId="e8bbc57005478930" providerId="LiveId" clId="{C5AF997D-9AD1-41B3-8F99-CEE00391864A}" dt="2025-01-21T15:19:23.840" v="3219" actId="20577"/>
          <ac:spMkLst>
            <pc:docMk/>
            <pc:sldMk cId="1309923206" sldId="593"/>
            <ac:spMk id="7" creationId="{90C01831-288B-A997-BC9F-942A4E172A6A}"/>
          </ac:spMkLst>
        </pc:spChg>
        <pc:spChg chg="add mod">
          <ac:chgData name="Jack Cascione" userId="e8bbc57005478930" providerId="LiveId" clId="{C5AF997D-9AD1-41B3-8F99-CEE00391864A}" dt="2025-01-19T23:54:53.523" v="801" actId="207"/>
          <ac:spMkLst>
            <pc:docMk/>
            <pc:sldMk cId="1309923206" sldId="593"/>
            <ac:spMk id="9" creationId="{5FD89023-3CCE-8B13-5A83-D2AC2FDE3FB5}"/>
          </ac:spMkLst>
        </pc:spChg>
        <pc:spChg chg="add mod">
          <ac:chgData name="Jack Cascione" userId="e8bbc57005478930" providerId="LiveId" clId="{C5AF997D-9AD1-41B3-8F99-CEE00391864A}" dt="2025-01-19T23:58:54.033" v="842" actId="207"/>
          <ac:spMkLst>
            <pc:docMk/>
            <pc:sldMk cId="1309923206" sldId="593"/>
            <ac:spMk id="11" creationId="{63712DCF-B4B1-DD33-7011-9676F8E779BA}"/>
          </ac:spMkLst>
        </pc:spChg>
      </pc:sldChg>
      <pc:sldChg chg="modSp new mod setBg">
        <pc:chgData name="Jack Cascione" userId="e8bbc57005478930" providerId="LiveId" clId="{C5AF997D-9AD1-41B3-8F99-CEE00391864A}" dt="2025-01-25T20:23:19.524" v="6974" actId="20577"/>
        <pc:sldMkLst>
          <pc:docMk/>
          <pc:sldMk cId="2522674420" sldId="594"/>
        </pc:sldMkLst>
        <pc:spChg chg="mod">
          <ac:chgData name="Jack Cascione" userId="e8bbc57005478930" providerId="LiveId" clId="{C5AF997D-9AD1-41B3-8F99-CEE00391864A}" dt="2025-01-25T20:23:19.524" v="6974" actId="20577"/>
          <ac:spMkLst>
            <pc:docMk/>
            <pc:sldMk cId="2522674420" sldId="594"/>
            <ac:spMk id="2" creationId="{EB9AB83E-AB0D-47A7-1F3C-241E05003FD9}"/>
          </ac:spMkLst>
        </pc:spChg>
      </pc:sldChg>
      <pc:sldChg chg="new del">
        <pc:chgData name="Jack Cascione" userId="e8bbc57005478930" providerId="LiveId" clId="{C5AF997D-9AD1-41B3-8F99-CEE00391864A}" dt="2025-01-25T20:08:57.415" v="6163" actId="680"/>
        <pc:sldMkLst>
          <pc:docMk/>
          <pc:sldMk cId="4202775288" sldId="594"/>
        </pc:sldMkLst>
      </pc:sldChg>
      <pc:sldChg chg="modSp new mod setBg">
        <pc:chgData name="Jack Cascione" userId="e8bbc57005478930" providerId="LiveId" clId="{C5AF997D-9AD1-41B3-8F99-CEE00391864A}" dt="2025-01-25T20:50:50.307" v="7702" actId="20577"/>
        <pc:sldMkLst>
          <pc:docMk/>
          <pc:sldMk cId="2591300268" sldId="595"/>
        </pc:sldMkLst>
        <pc:spChg chg="mod">
          <ac:chgData name="Jack Cascione" userId="e8bbc57005478930" providerId="LiveId" clId="{C5AF997D-9AD1-41B3-8F99-CEE00391864A}" dt="2025-01-25T20:50:50.307" v="7702" actId="20577"/>
          <ac:spMkLst>
            <pc:docMk/>
            <pc:sldMk cId="2591300268" sldId="595"/>
            <ac:spMk id="2" creationId="{22B47211-087D-9510-F36B-6292C4F9A587}"/>
          </ac:spMkLst>
        </pc:spChg>
      </pc:sldChg>
      <pc:sldChg chg="new del">
        <pc:chgData name="Jack Cascione" userId="e8bbc57005478930" providerId="LiveId" clId="{C5AF997D-9AD1-41B3-8F99-CEE00391864A}" dt="2025-01-25T20:36:10.581" v="7178" actId="680"/>
        <pc:sldMkLst>
          <pc:docMk/>
          <pc:sldMk cId="2702676706" sldId="595"/>
        </pc:sldMkLst>
      </pc:sldChg>
      <pc:sldChg chg="new del">
        <pc:chgData name="Jack Cascione" userId="e8bbc57005478930" providerId="LiveId" clId="{C5AF997D-9AD1-41B3-8F99-CEE00391864A}" dt="2025-01-25T20:41:02.076" v="7359" actId="680"/>
        <pc:sldMkLst>
          <pc:docMk/>
          <pc:sldMk cId="3610582426" sldId="595"/>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E2FB25-F937-4F96-9358-01FD0861D8F9}" type="datetimeFigureOut">
              <a:rPr lang="en-US" smtClean="0"/>
              <a:t>2/8/2025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F1A73F-D836-4ADF-8B61-5ACAE32FC551}" type="slidenum">
              <a:rPr lang="en-US" smtClean="0"/>
              <a:t>‹#›</a:t>
            </a:fld>
            <a:endParaRPr lang="en-US"/>
          </a:p>
        </p:txBody>
      </p:sp>
    </p:spTree>
    <p:extLst>
      <p:ext uri="{BB962C8B-B14F-4D97-AF65-F5344CB8AC3E}">
        <p14:creationId xmlns:p14="http://schemas.microsoft.com/office/powerpoint/2010/main" val="32410493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D1CEB5A-57A7-4C22-8609-2DC514B50B4F}" type="slidenum">
              <a:rPr lang="en-US" smtClean="0"/>
              <a:pPr/>
              <a:t>12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F1A73F-D836-4ADF-8B61-5ACAE32FC551}" type="slidenum">
              <a:rPr lang="en-US" smtClean="0"/>
              <a:t>33</a:t>
            </a:fld>
            <a:endParaRPr lang="en-US"/>
          </a:p>
        </p:txBody>
      </p:sp>
    </p:spTree>
    <p:extLst>
      <p:ext uri="{BB962C8B-B14F-4D97-AF65-F5344CB8AC3E}">
        <p14:creationId xmlns:p14="http://schemas.microsoft.com/office/powerpoint/2010/main" val="5285838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F1A73F-D836-4ADF-8B61-5ACAE32FC551}" type="slidenum">
              <a:rPr lang="en-US" smtClean="0"/>
              <a:t>36</a:t>
            </a:fld>
            <a:endParaRPr lang="en-US"/>
          </a:p>
        </p:txBody>
      </p:sp>
    </p:spTree>
    <p:extLst>
      <p:ext uri="{BB962C8B-B14F-4D97-AF65-F5344CB8AC3E}">
        <p14:creationId xmlns:p14="http://schemas.microsoft.com/office/powerpoint/2010/main" val="17784652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F1A73F-D836-4ADF-8B61-5ACAE32FC551}" type="slidenum">
              <a:rPr lang="en-US" smtClean="0"/>
              <a:t>62</a:t>
            </a:fld>
            <a:endParaRPr lang="en-US"/>
          </a:p>
        </p:txBody>
      </p:sp>
    </p:spTree>
    <p:extLst>
      <p:ext uri="{BB962C8B-B14F-4D97-AF65-F5344CB8AC3E}">
        <p14:creationId xmlns:p14="http://schemas.microsoft.com/office/powerpoint/2010/main" val="37201585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F1A73F-D836-4ADF-8B61-5ACAE32FC551}" type="slidenum">
              <a:rPr lang="en-US" smtClean="0"/>
              <a:t>67</a:t>
            </a:fld>
            <a:endParaRPr lang="en-US"/>
          </a:p>
        </p:txBody>
      </p:sp>
    </p:spTree>
    <p:extLst>
      <p:ext uri="{BB962C8B-B14F-4D97-AF65-F5344CB8AC3E}">
        <p14:creationId xmlns:p14="http://schemas.microsoft.com/office/powerpoint/2010/main" val="15288571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F1A73F-D836-4ADF-8B61-5ACAE32FC551}" type="slidenum">
              <a:rPr lang="en-US" smtClean="0"/>
              <a:t>87</a:t>
            </a:fld>
            <a:endParaRPr lang="en-US"/>
          </a:p>
        </p:txBody>
      </p:sp>
    </p:spTree>
    <p:extLst>
      <p:ext uri="{BB962C8B-B14F-4D97-AF65-F5344CB8AC3E}">
        <p14:creationId xmlns:p14="http://schemas.microsoft.com/office/powerpoint/2010/main" val="21817094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F1A73F-D836-4ADF-8B61-5ACAE32FC551}" type="slidenum">
              <a:rPr lang="en-US" smtClean="0"/>
              <a:t>103</a:t>
            </a:fld>
            <a:endParaRPr lang="en-US"/>
          </a:p>
        </p:txBody>
      </p:sp>
    </p:spTree>
    <p:extLst>
      <p:ext uri="{BB962C8B-B14F-4D97-AF65-F5344CB8AC3E}">
        <p14:creationId xmlns:p14="http://schemas.microsoft.com/office/powerpoint/2010/main" val="21203044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F1A73F-D836-4ADF-8B61-5ACAE32FC551}" type="slidenum">
              <a:rPr lang="en-US" smtClean="0"/>
              <a:t>105</a:t>
            </a:fld>
            <a:endParaRPr lang="en-US"/>
          </a:p>
        </p:txBody>
      </p:sp>
    </p:spTree>
    <p:extLst>
      <p:ext uri="{BB962C8B-B14F-4D97-AF65-F5344CB8AC3E}">
        <p14:creationId xmlns:p14="http://schemas.microsoft.com/office/powerpoint/2010/main" val="19474202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F1A73F-D836-4ADF-8B61-5ACAE32FC551}" type="slidenum">
              <a:rPr lang="en-US" smtClean="0"/>
              <a:t>106</a:t>
            </a:fld>
            <a:endParaRPr lang="en-US"/>
          </a:p>
        </p:txBody>
      </p:sp>
    </p:spTree>
    <p:extLst>
      <p:ext uri="{BB962C8B-B14F-4D97-AF65-F5344CB8AC3E}">
        <p14:creationId xmlns:p14="http://schemas.microsoft.com/office/powerpoint/2010/main" val="7008940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F1A73F-D836-4ADF-8B61-5ACAE32FC551}" type="slidenum">
              <a:rPr lang="en-US" smtClean="0"/>
              <a:t>121</a:t>
            </a:fld>
            <a:endParaRPr lang="en-US"/>
          </a:p>
        </p:txBody>
      </p:sp>
    </p:spTree>
    <p:extLst>
      <p:ext uri="{BB962C8B-B14F-4D97-AF65-F5344CB8AC3E}">
        <p14:creationId xmlns:p14="http://schemas.microsoft.com/office/powerpoint/2010/main" val="9401540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7D72D-EB00-A62D-AE91-F1B19F5977D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C1914DC-AAA8-A2A4-9026-0AF297890C0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F1F126D-A2CD-81B3-5FB7-F7E97FB077AB}"/>
              </a:ext>
            </a:extLst>
          </p:cNvPr>
          <p:cNvSpPr>
            <a:spLocks noGrp="1"/>
          </p:cNvSpPr>
          <p:nvPr>
            <p:ph type="dt" sz="half" idx="10"/>
          </p:nvPr>
        </p:nvSpPr>
        <p:spPr/>
        <p:txBody>
          <a:bodyPr/>
          <a:lstStyle/>
          <a:p>
            <a:fld id="{D2A48A14-7142-4E8E-85EF-3098541B6D5A}" type="datetimeFigureOut">
              <a:rPr lang="en-US" smtClean="0"/>
              <a:t>2/8/2025</a:t>
            </a:fld>
            <a:endParaRPr lang="en-US"/>
          </a:p>
        </p:txBody>
      </p:sp>
      <p:sp>
        <p:nvSpPr>
          <p:cNvPr id="5" name="Footer Placeholder 4">
            <a:extLst>
              <a:ext uri="{FF2B5EF4-FFF2-40B4-BE49-F238E27FC236}">
                <a16:creationId xmlns:a16="http://schemas.microsoft.com/office/drawing/2014/main" id="{8EBCA317-4BA2-E944-190B-DE4AB07172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1E068D0-12EE-9664-032A-E6BD4D14923B}"/>
              </a:ext>
            </a:extLst>
          </p:cNvPr>
          <p:cNvSpPr>
            <a:spLocks noGrp="1"/>
          </p:cNvSpPr>
          <p:nvPr>
            <p:ph type="sldNum" sz="quarter" idx="12"/>
          </p:nvPr>
        </p:nvSpPr>
        <p:spPr/>
        <p:txBody>
          <a:bodyPr/>
          <a:lstStyle/>
          <a:p>
            <a:fld id="{7AE5A52B-6EB3-48BD-BB9E-F41DAD3D0ED4}" type="slidenum">
              <a:rPr lang="en-US" smtClean="0"/>
              <a:t>‹#›</a:t>
            </a:fld>
            <a:endParaRPr lang="en-US"/>
          </a:p>
        </p:txBody>
      </p:sp>
    </p:spTree>
    <p:extLst>
      <p:ext uri="{BB962C8B-B14F-4D97-AF65-F5344CB8AC3E}">
        <p14:creationId xmlns:p14="http://schemas.microsoft.com/office/powerpoint/2010/main" val="2582104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398D6-2DAD-EA70-5694-CCDC3492B03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A97199E-9CDE-D30C-0FF3-7AF999835A9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E8C530-B53D-B5C1-8219-14B946A78EE4}"/>
              </a:ext>
            </a:extLst>
          </p:cNvPr>
          <p:cNvSpPr>
            <a:spLocks noGrp="1"/>
          </p:cNvSpPr>
          <p:nvPr>
            <p:ph type="dt" sz="half" idx="10"/>
          </p:nvPr>
        </p:nvSpPr>
        <p:spPr/>
        <p:txBody>
          <a:bodyPr/>
          <a:lstStyle/>
          <a:p>
            <a:fld id="{D2A48A14-7142-4E8E-85EF-3098541B6D5A}" type="datetimeFigureOut">
              <a:rPr lang="en-US" smtClean="0"/>
              <a:t>2/8/2025</a:t>
            </a:fld>
            <a:endParaRPr lang="en-US"/>
          </a:p>
        </p:txBody>
      </p:sp>
      <p:sp>
        <p:nvSpPr>
          <p:cNvPr id="5" name="Footer Placeholder 4">
            <a:extLst>
              <a:ext uri="{FF2B5EF4-FFF2-40B4-BE49-F238E27FC236}">
                <a16:creationId xmlns:a16="http://schemas.microsoft.com/office/drawing/2014/main" id="{E8744729-01B6-72EC-400E-33B82DFE14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88AC36-62F2-AB2E-7BC1-3820B50003F1}"/>
              </a:ext>
            </a:extLst>
          </p:cNvPr>
          <p:cNvSpPr>
            <a:spLocks noGrp="1"/>
          </p:cNvSpPr>
          <p:nvPr>
            <p:ph type="sldNum" sz="quarter" idx="12"/>
          </p:nvPr>
        </p:nvSpPr>
        <p:spPr/>
        <p:txBody>
          <a:bodyPr/>
          <a:lstStyle/>
          <a:p>
            <a:fld id="{7AE5A52B-6EB3-48BD-BB9E-F41DAD3D0ED4}" type="slidenum">
              <a:rPr lang="en-US" smtClean="0"/>
              <a:t>‹#›</a:t>
            </a:fld>
            <a:endParaRPr lang="en-US"/>
          </a:p>
        </p:txBody>
      </p:sp>
    </p:spTree>
    <p:extLst>
      <p:ext uri="{BB962C8B-B14F-4D97-AF65-F5344CB8AC3E}">
        <p14:creationId xmlns:p14="http://schemas.microsoft.com/office/powerpoint/2010/main" val="24131077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C5145-69F5-F8E8-F036-B702D6A540A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F828FB9-DD11-8D98-CDDE-D34202EAFF5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41F8359-BDD5-041D-00CC-F6FBAE35F236}"/>
              </a:ext>
            </a:extLst>
          </p:cNvPr>
          <p:cNvSpPr>
            <a:spLocks noGrp="1"/>
          </p:cNvSpPr>
          <p:nvPr>
            <p:ph type="dt" sz="half" idx="10"/>
          </p:nvPr>
        </p:nvSpPr>
        <p:spPr/>
        <p:txBody>
          <a:bodyPr/>
          <a:lstStyle/>
          <a:p>
            <a:fld id="{D2A48A14-7142-4E8E-85EF-3098541B6D5A}" type="datetimeFigureOut">
              <a:rPr lang="en-US" smtClean="0"/>
              <a:t>2/8/2025</a:t>
            </a:fld>
            <a:endParaRPr lang="en-US"/>
          </a:p>
        </p:txBody>
      </p:sp>
      <p:sp>
        <p:nvSpPr>
          <p:cNvPr id="5" name="Footer Placeholder 4">
            <a:extLst>
              <a:ext uri="{FF2B5EF4-FFF2-40B4-BE49-F238E27FC236}">
                <a16:creationId xmlns:a16="http://schemas.microsoft.com/office/drawing/2014/main" id="{72E5E7E0-E2B9-F459-BB3F-C15DB4705B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11BCC50-48A2-DB07-712F-9807E5E0BE9E}"/>
              </a:ext>
            </a:extLst>
          </p:cNvPr>
          <p:cNvSpPr>
            <a:spLocks noGrp="1"/>
          </p:cNvSpPr>
          <p:nvPr>
            <p:ph type="sldNum" sz="quarter" idx="12"/>
          </p:nvPr>
        </p:nvSpPr>
        <p:spPr/>
        <p:txBody>
          <a:bodyPr/>
          <a:lstStyle/>
          <a:p>
            <a:fld id="{7AE5A52B-6EB3-48BD-BB9E-F41DAD3D0ED4}" type="slidenum">
              <a:rPr lang="en-US" smtClean="0"/>
              <a:t>‹#›</a:t>
            </a:fld>
            <a:endParaRPr lang="en-US"/>
          </a:p>
        </p:txBody>
      </p:sp>
    </p:spTree>
    <p:extLst>
      <p:ext uri="{BB962C8B-B14F-4D97-AF65-F5344CB8AC3E}">
        <p14:creationId xmlns:p14="http://schemas.microsoft.com/office/powerpoint/2010/main" val="24132874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090D14-F8DA-87AF-C93E-27C050C91A6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EA69BE3-64C7-6FD2-DBD4-FCBBF658607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3EA6DFC-0FBA-4A7A-883D-B773C384FC1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BB136C2-84A2-AD98-2614-684F4B4DC871}"/>
              </a:ext>
            </a:extLst>
          </p:cNvPr>
          <p:cNvSpPr>
            <a:spLocks noGrp="1"/>
          </p:cNvSpPr>
          <p:nvPr>
            <p:ph type="dt" sz="half" idx="10"/>
          </p:nvPr>
        </p:nvSpPr>
        <p:spPr/>
        <p:txBody>
          <a:bodyPr/>
          <a:lstStyle/>
          <a:p>
            <a:fld id="{D2A48A14-7142-4E8E-85EF-3098541B6D5A}" type="datetimeFigureOut">
              <a:rPr lang="en-US" smtClean="0"/>
              <a:t>2/8/2025</a:t>
            </a:fld>
            <a:endParaRPr lang="en-US"/>
          </a:p>
        </p:txBody>
      </p:sp>
      <p:sp>
        <p:nvSpPr>
          <p:cNvPr id="6" name="Footer Placeholder 5">
            <a:extLst>
              <a:ext uri="{FF2B5EF4-FFF2-40B4-BE49-F238E27FC236}">
                <a16:creationId xmlns:a16="http://schemas.microsoft.com/office/drawing/2014/main" id="{60D47C77-0D0B-80E5-EDB1-C2144346891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367B6A4-0EDD-26AB-150E-69360A1C11B7}"/>
              </a:ext>
            </a:extLst>
          </p:cNvPr>
          <p:cNvSpPr>
            <a:spLocks noGrp="1"/>
          </p:cNvSpPr>
          <p:nvPr>
            <p:ph type="sldNum" sz="quarter" idx="12"/>
          </p:nvPr>
        </p:nvSpPr>
        <p:spPr/>
        <p:txBody>
          <a:bodyPr/>
          <a:lstStyle/>
          <a:p>
            <a:fld id="{7AE5A52B-6EB3-48BD-BB9E-F41DAD3D0ED4}" type="slidenum">
              <a:rPr lang="en-US" smtClean="0"/>
              <a:t>‹#›</a:t>
            </a:fld>
            <a:endParaRPr lang="en-US"/>
          </a:p>
        </p:txBody>
      </p:sp>
    </p:spTree>
    <p:extLst>
      <p:ext uri="{BB962C8B-B14F-4D97-AF65-F5344CB8AC3E}">
        <p14:creationId xmlns:p14="http://schemas.microsoft.com/office/powerpoint/2010/main" val="7709675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EC80C7-709C-5FC9-FE44-CD148405998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337178A-5720-4C42-4239-8417B238033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0C9FF62-9738-40FE-BDA9-F0C4FE20FC4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4854E70-2F2F-956B-0B32-6C542907CD4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7557F0D-C44C-6610-29B3-1E6DB4970CE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76E7C45-D3DE-8B3A-3D80-2A2B46B10930}"/>
              </a:ext>
            </a:extLst>
          </p:cNvPr>
          <p:cNvSpPr>
            <a:spLocks noGrp="1"/>
          </p:cNvSpPr>
          <p:nvPr>
            <p:ph type="dt" sz="half" idx="10"/>
          </p:nvPr>
        </p:nvSpPr>
        <p:spPr/>
        <p:txBody>
          <a:bodyPr/>
          <a:lstStyle/>
          <a:p>
            <a:fld id="{D2A48A14-7142-4E8E-85EF-3098541B6D5A}" type="datetimeFigureOut">
              <a:rPr lang="en-US" smtClean="0"/>
              <a:t>2/8/2025</a:t>
            </a:fld>
            <a:endParaRPr lang="en-US"/>
          </a:p>
        </p:txBody>
      </p:sp>
      <p:sp>
        <p:nvSpPr>
          <p:cNvPr id="8" name="Footer Placeholder 7">
            <a:extLst>
              <a:ext uri="{FF2B5EF4-FFF2-40B4-BE49-F238E27FC236}">
                <a16:creationId xmlns:a16="http://schemas.microsoft.com/office/drawing/2014/main" id="{39BA7974-7805-8239-431B-80D694A4F4A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F7C17B1-A0E8-1CF9-DD9A-68E82172D43C}"/>
              </a:ext>
            </a:extLst>
          </p:cNvPr>
          <p:cNvSpPr>
            <a:spLocks noGrp="1"/>
          </p:cNvSpPr>
          <p:nvPr>
            <p:ph type="sldNum" sz="quarter" idx="12"/>
          </p:nvPr>
        </p:nvSpPr>
        <p:spPr/>
        <p:txBody>
          <a:bodyPr/>
          <a:lstStyle/>
          <a:p>
            <a:fld id="{7AE5A52B-6EB3-48BD-BB9E-F41DAD3D0ED4}" type="slidenum">
              <a:rPr lang="en-US" smtClean="0"/>
              <a:t>‹#›</a:t>
            </a:fld>
            <a:endParaRPr lang="en-US"/>
          </a:p>
        </p:txBody>
      </p:sp>
    </p:spTree>
    <p:extLst>
      <p:ext uri="{BB962C8B-B14F-4D97-AF65-F5344CB8AC3E}">
        <p14:creationId xmlns:p14="http://schemas.microsoft.com/office/powerpoint/2010/main" val="24484580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7B5E4-067B-C854-6CA1-54CE897A903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471A682-4A31-66A8-E8C2-2AA8C74C0E1D}"/>
              </a:ext>
            </a:extLst>
          </p:cNvPr>
          <p:cNvSpPr>
            <a:spLocks noGrp="1"/>
          </p:cNvSpPr>
          <p:nvPr>
            <p:ph type="dt" sz="half" idx="10"/>
          </p:nvPr>
        </p:nvSpPr>
        <p:spPr/>
        <p:txBody>
          <a:bodyPr/>
          <a:lstStyle/>
          <a:p>
            <a:fld id="{D2A48A14-7142-4E8E-85EF-3098541B6D5A}" type="datetimeFigureOut">
              <a:rPr lang="en-US" smtClean="0"/>
              <a:t>2/8/2025</a:t>
            </a:fld>
            <a:endParaRPr lang="en-US"/>
          </a:p>
        </p:txBody>
      </p:sp>
      <p:sp>
        <p:nvSpPr>
          <p:cNvPr id="4" name="Footer Placeholder 3">
            <a:extLst>
              <a:ext uri="{FF2B5EF4-FFF2-40B4-BE49-F238E27FC236}">
                <a16:creationId xmlns:a16="http://schemas.microsoft.com/office/drawing/2014/main" id="{24108777-57F1-93EF-0B04-67BF024FDB8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E9FB143-F7E5-069E-902F-74BB19EEE63A}"/>
              </a:ext>
            </a:extLst>
          </p:cNvPr>
          <p:cNvSpPr>
            <a:spLocks noGrp="1"/>
          </p:cNvSpPr>
          <p:nvPr>
            <p:ph type="sldNum" sz="quarter" idx="12"/>
          </p:nvPr>
        </p:nvSpPr>
        <p:spPr/>
        <p:txBody>
          <a:bodyPr/>
          <a:lstStyle/>
          <a:p>
            <a:fld id="{7AE5A52B-6EB3-48BD-BB9E-F41DAD3D0ED4}" type="slidenum">
              <a:rPr lang="en-US" smtClean="0"/>
              <a:t>‹#›</a:t>
            </a:fld>
            <a:endParaRPr lang="en-US"/>
          </a:p>
        </p:txBody>
      </p:sp>
    </p:spTree>
    <p:extLst>
      <p:ext uri="{BB962C8B-B14F-4D97-AF65-F5344CB8AC3E}">
        <p14:creationId xmlns:p14="http://schemas.microsoft.com/office/powerpoint/2010/main" val="31634140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C4AD01D-1ADD-69DC-2198-D00F423CDF4E}"/>
              </a:ext>
            </a:extLst>
          </p:cNvPr>
          <p:cNvSpPr>
            <a:spLocks noGrp="1"/>
          </p:cNvSpPr>
          <p:nvPr>
            <p:ph type="dt" sz="half" idx="10"/>
          </p:nvPr>
        </p:nvSpPr>
        <p:spPr/>
        <p:txBody>
          <a:bodyPr/>
          <a:lstStyle/>
          <a:p>
            <a:fld id="{D2A48A14-7142-4E8E-85EF-3098541B6D5A}" type="datetimeFigureOut">
              <a:rPr lang="en-US" smtClean="0"/>
              <a:t>2/8/2025</a:t>
            </a:fld>
            <a:endParaRPr lang="en-US"/>
          </a:p>
        </p:txBody>
      </p:sp>
      <p:sp>
        <p:nvSpPr>
          <p:cNvPr id="3" name="Footer Placeholder 2">
            <a:extLst>
              <a:ext uri="{FF2B5EF4-FFF2-40B4-BE49-F238E27FC236}">
                <a16:creationId xmlns:a16="http://schemas.microsoft.com/office/drawing/2014/main" id="{E9F31EF5-AE47-EAC2-E8FA-944ADDF4D32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4CB0934-28FF-EE1A-D0EA-F1B7248EA6B8}"/>
              </a:ext>
            </a:extLst>
          </p:cNvPr>
          <p:cNvSpPr>
            <a:spLocks noGrp="1"/>
          </p:cNvSpPr>
          <p:nvPr>
            <p:ph type="sldNum" sz="quarter" idx="12"/>
          </p:nvPr>
        </p:nvSpPr>
        <p:spPr/>
        <p:txBody>
          <a:bodyPr/>
          <a:lstStyle/>
          <a:p>
            <a:fld id="{7AE5A52B-6EB3-48BD-BB9E-F41DAD3D0ED4}" type="slidenum">
              <a:rPr lang="en-US" smtClean="0"/>
              <a:t>‹#›</a:t>
            </a:fld>
            <a:endParaRPr lang="en-US"/>
          </a:p>
        </p:txBody>
      </p:sp>
    </p:spTree>
    <p:extLst>
      <p:ext uri="{BB962C8B-B14F-4D97-AF65-F5344CB8AC3E}">
        <p14:creationId xmlns:p14="http://schemas.microsoft.com/office/powerpoint/2010/main" val="20227253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17986-9B2D-D862-F33A-A6F6252386A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872BF92-89D8-41A6-AE5A-90F65D78449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655F480-3282-FE78-01E3-FEE4F1D897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F45AD7B-AC99-17CC-D805-1195B00EDA55}"/>
              </a:ext>
            </a:extLst>
          </p:cNvPr>
          <p:cNvSpPr>
            <a:spLocks noGrp="1"/>
          </p:cNvSpPr>
          <p:nvPr>
            <p:ph type="dt" sz="half" idx="10"/>
          </p:nvPr>
        </p:nvSpPr>
        <p:spPr/>
        <p:txBody>
          <a:bodyPr/>
          <a:lstStyle/>
          <a:p>
            <a:fld id="{D2A48A14-7142-4E8E-85EF-3098541B6D5A}" type="datetimeFigureOut">
              <a:rPr lang="en-US" smtClean="0"/>
              <a:t>2/8/2025</a:t>
            </a:fld>
            <a:endParaRPr lang="en-US"/>
          </a:p>
        </p:txBody>
      </p:sp>
      <p:sp>
        <p:nvSpPr>
          <p:cNvPr id="6" name="Footer Placeholder 5">
            <a:extLst>
              <a:ext uri="{FF2B5EF4-FFF2-40B4-BE49-F238E27FC236}">
                <a16:creationId xmlns:a16="http://schemas.microsoft.com/office/drawing/2014/main" id="{24B19763-B727-C5E6-5371-383ED17E133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DDA4AD-427E-7113-8FB9-099F25027287}"/>
              </a:ext>
            </a:extLst>
          </p:cNvPr>
          <p:cNvSpPr>
            <a:spLocks noGrp="1"/>
          </p:cNvSpPr>
          <p:nvPr>
            <p:ph type="sldNum" sz="quarter" idx="12"/>
          </p:nvPr>
        </p:nvSpPr>
        <p:spPr/>
        <p:txBody>
          <a:bodyPr/>
          <a:lstStyle/>
          <a:p>
            <a:fld id="{7AE5A52B-6EB3-48BD-BB9E-F41DAD3D0ED4}" type="slidenum">
              <a:rPr lang="en-US" smtClean="0"/>
              <a:t>‹#›</a:t>
            </a:fld>
            <a:endParaRPr lang="en-US"/>
          </a:p>
        </p:txBody>
      </p:sp>
    </p:spTree>
    <p:extLst>
      <p:ext uri="{BB962C8B-B14F-4D97-AF65-F5344CB8AC3E}">
        <p14:creationId xmlns:p14="http://schemas.microsoft.com/office/powerpoint/2010/main" val="23948310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51730-7E28-45D3-442C-E7C843E46F8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66CDD61-39E7-E3FF-CA13-46969036238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6B769EB-13FD-567C-4662-8D2052FB013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08F060E-DF2B-D1D2-FAE5-55C40A9C0653}"/>
              </a:ext>
            </a:extLst>
          </p:cNvPr>
          <p:cNvSpPr>
            <a:spLocks noGrp="1"/>
          </p:cNvSpPr>
          <p:nvPr>
            <p:ph type="dt" sz="half" idx="10"/>
          </p:nvPr>
        </p:nvSpPr>
        <p:spPr/>
        <p:txBody>
          <a:bodyPr/>
          <a:lstStyle/>
          <a:p>
            <a:fld id="{D2A48A14-7142-4E8E-85EF-3098541B6D5A}" type="datetimeFigureOut">
              <a:rPr lang="en-US" smtClean="0"/>
              <a:t>2/8/2025</a:t>
            </a:fld>
            <a:endParaRPr lang="en-US"/>
          </a:p>
        </p:txBody>
      </p:sp>
      <p:sp>
        <p:nvSpPr>
          <p:cNvPr id="6" name="Footer Placeholder 5">
            <a:extLst>
              <a:ext uri="{FF2B5EF4-FFF2-40B4-BE49-F238E27FC236}">
                <a16:creationId xmlns:a16="http://schemas.microsoft.com/office/drawing/2014/main" id="{CDEE3232-5698-12EF-F6BE-DDB23C9F54D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4F8DD60-B521-E7FA-4756-D2EE41B6AA73}"/>
              </a:ext>
            </a:extLst>
          </p:cNvPr>
          <p:cNvSpPr>
            <a:spLocks noGrp="1"/>
          </p:cNvSpPr>
          <p:nvPr>
            <p:ph type="sldNum" sz="quarter" idx="12"/>
          </p:nvPr>
        </p:nvSpPr>
        <p:spPr/>
        <p:txBody>
          <a:bodyPr/>
          <a:lstStyle/>
          <a:p>
            <a:fld id="{7AE5A52B-6EB3-48BD-BB9E-F41DAD3D0ED4}" type="slidenum">
              <a:rPr lang="en-US" smtClean="0"/>
              <a:t>‹#›</a:t>
            </a:fld>
            <a:endParaRPr lang="en-US"/>
          </a:p>
        </p:txBody>
      </p:sp>
    </p:spTree>
    <p:extLst>
      <p:ext uri="{BB962C8B-B14F-4D97-AF65-F5344CB8AC3E}">
        <p14:creationId xmlns:p14="http://schemas.microsoft.com/office/powerpoint/2010/main" val="39689190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388975-A8C4-A623-438B-EF777881F8A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FAB7228-73B2-9EFC-6A7D-8CA350B9C55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FB55443-E4E5-F8A9-56A4-1440B8C23DC5}"/>
              </a:ext>
            </a:extLst>
          </p:cNvPr>
          <p:cNvSpPr>
            <a:spLocks noGrp="1"/>
          </p:cNvSpPr>
          <p:nvPr>
            <p:ph type="dt" sz="half" idx="10"/>
          </p:nvPr>
        </p:nvSpPr>
        <p:spPr/>
        <p:txBody>
          <a:bodyPr/>
          <a:lstStyle/>
          <a:p>
            <a:fld id="{D2A48A14-7142-4E8E-85EF-3098541B6D5A}" type="datetimeFigureOut">
              <a:rPr lang="en-US" smtClean="0"/>
              <a:t>2/8/2025</a:t>
            </a:fld>
            <a:endParaRPr lang="en-US"/>
          </a:p>
        </p:txBody>
      </p:sp>
      <p:sp>
        <p:nvSpPr>
          <p:cNvPr id="5" name="Footer Placeholder 4">
            <a:extLst>
              <a:ext uri="{FF2B5EF4-FFF2-40B4-BE49-F238E27FC236}">
                <a16:creationId xmlns:a16="http://schemas.microsoft.com/office/drawing/2014/main" id="{356318C3-593E-985E-16B2-23CDC85ACA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189F89F-B85A-4086-AD8D-BF5CAB98C76C}"/>
              </a:ext>
            </a:extLst>
          </p:cNvPr>
          <p:cNvSpPr>
            <a:spLocks noGrp="1"/>
          </p:cNvSpPr>
          <p:nvPr>
            <p:ph type="sldNum" sz="quarter" idx="12"/>
          </p:nvPr>
        </p:nvSpPr>
        <p:spPr/>
        <p:txBody>
          <a:bodyPr/>
          <a:lstStyle/>
          <a:p>
            <a:fld id="{7AE5A52B-6EB3-48BD-BB9E-F41DAD3D0ED4}" type="slidenum">
              <a:rPr lang="en-US" smtClean="0"/>
              <a:t>‹#›</a:t>
            </a:fld>
            <a:endParaRPr lang="en-US"/>
          </a:p>
        </p:txBody>
      </p:sp>
    </p:spTree>
    <p:extLst>
      <p:ext uri="{BB962C8B-B14F-4D97-AF65-F5344CB8AC3E}">
        <p14:creationId xmlns:p14="http://schemas.microsoft.com/office/powerpoint/2010/main" val="33979230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3DE1280-B7C3-B020-4562-98CCBE141D5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3058810-E59F-EFA9-2A86-0CB33EB6AF8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3C5814-221D-3757-248A-A89F4D2670A8}"/>
              </a:ext>
            </a:extLst>
          </p:cNvPr>
          <p:cNvSpPr>
            <a:spLocks noGrp="1"/>
          </p:cNvSpPr>
          <p:nvPr>
            <p:ph type="dt" sz="half" idx="10"/>
          </p:nvPr>
        </p:nvSpPr>
        <p:spPr/>
        <p:txBody>
          <a:bodyPr/>
          <a:lstStyle/>
          <a:p>
            <a:fld id="{D2A48A14-7142-4E8E-85EF-3098541B6D5A}" type="datetimeFigureOut">
              <a:rPr lang="en-US" smtClean="0"/>
              <a:t>2/8/2025</a:t>
            </a:fld>
            <a:endParaRPr lang="en-US"/>
          </a:p>
        </p:txBody>
      </p:sp>
      <p:sp>
        <p:nvSpPr>
          <p:cNvPr id="5" name="Footer Placeholder 4">
            <a:extLst>
              <a:ext uri="{FF2B5EF4-FFF2-40B4-BE49-F238E27FC236}">
                <a16:creationId xmlns:a16="http://schemas.microsoft.com/office/drawing/2014/main" id="{B9241B09-5D12-C6F3-8F14-FDF033C996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E4B96A-C73B-44C7-15E8-F7A2232044EE}"/>
              </a:ext>
            </a:extLst>
          </p:cNvPr>
          <p:cNvSpPr>
            <a:spLocks noGrp="1"/>
          </p:cNvSpPr>
          <p:nvPr>
            <p:ph type="sldNum" sz="quarter" idx="12"/>
          </p:nvPr>
        </p:nvSpPr>
        <p:spPr/>
        <p:txBody>
          <a:bodyPr/>
          <a:lstStyle/>
          <a:p>
            <a:fld id="{7AE5A52B-6EB3-48BD-BB9E-F41DAD3D0ED4}" type="slidenum">
              <a:rPr lang="en-US" smtClean="0"/>
              <a:t>‹#›</a:t>
            </a:fld>
            <a:endParaRPr lang="en-US"/>
          </a:p>
        </p:txBody>
      </p:sp>
    </p:spTree>
    <p:extLst>
      <p:ext uri="{BB962C8B-B14F-4D97-AF65-F5344CB8AC3E}">
        <p14:creationId xmlns:p14="http://schemas.microsoft.com/office/powerpoint/2010/main" val="15475320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90DBD0-7949-4623-8F79-4756BF09711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D6CBB36-75C4-4276-A536-21289C273C9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E27C692-375B-4CF7-B68C-7B3C8CCE8C35}"/>
              </a:ext>
            </a:extLst>
          </p:cNvPr>
          <p:cNvSpPr>
            <a:spLocks noGrp="1"/>
          </p:cNvSpPr>
          <p:nvPr>
            <p:ph type="dt" sz="half" idx="10"/>
          </p:nvPr>
        </p:nvSpPr>
        <p:spPr/>
        <p:txBody>
          <a:bodyPr/>
          <a:lstStyle/>
          <a:p>
            <a:fld id="{FBFCE796-A21C-480E-9F93-CBA9C924276A}" type="datetimeFigureOut">
              <a:rPr lang="en-US" smtClean="0"/>
              <a:t>2/8/2025</a:t>
            </a:fld>
            <a:endParaRPr lang="en-US"/>
          </a:p>
        </p:txBody>
      </p:sp>
      <p:sp>
        <p:nvSpPr>
          <p:cNvPr id="5" name="Footer Placeholder 4">
            <a:extLst>
              <a:ext uri="{FF2B5EF4-FFF2-40B4-BE49-F238E27FC236}">
                <a16:creationId xmlns:a16="http://schemas.microsoft.com/office/drawing/2014/main" id="{131D89B0-11C9-4B3C-B271-05E87DB8E9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4745F1-44EE-48EB-B4FE-6C544F388ADC}"/>
              </a:ext>
            </a:extLst>
          </p:cNvPr>
          <p:cNvSpPr>
            <a:spLocks noGrp="1"/>
          </p:cNvSpPr>
          <p:nvPr>
            <p:ph type="sldNum" sz="quarter" idx="12"/>
          </p:nvPr>
        </p:nvSpPr>
        <p:spPr/>
        <p:txBody>
          <a:bodyPr/>
          <a:lstStyle/>
          <a:p>
            <a:fld id="{F8DF1300-239F-42D5-BD5F-1014FE5C595B}" type="slidenum">
              <a:rPr lang="en-US" smtClean="0"/>
              <a:t>‹#›</a:t>
            </a:fld>
            <a:endParaRPr lang="en-US"/>
          </a:p>
        </p:txBody>
      </p:sp>
    </p:spTree>
    <p:extLst>
      <p:ext uri="{BB962C8B-B14F-4D97-AF65-F5344CB8AC3E}">
        <p14:creationId xmlns:p14="http://schemas.microsoft.com/office/powerpoint/2010/main" val="4791550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1E4C23-6988-4062-9F5C-F915EDFDD9A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C82A230-83C7-44C5-AF80-57ABC8A16D9F}"/>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1E6284-B9F5-45D5-AEC8-9FBFB70A678F}"/>
              </a:ext>
            </a:extLst>
          </p:cNvPr>
          <p:cNvSpPr>
            <a:spLocks noGrp="1"/>
          </p:cNvSpPr>
          <p:nvPr>
            <p:ph type="dt" sz="half" idx="10"/>
          </p:nvPr>
        </p:nvSpPr>
        <p:spPr/>
        <p:txBody>
          <a:bodyPr/>
          <a:lstStyle/>
          <a:p>
            <a:fld id="{FBFCE796-A21C-480E-9F93-CBA9C924276A}" type="datetimeFigureOut">
              <a:rPr lang="en-US" smtClean="0"/>
              <a:t>2/8/2025</a:t>
            </a:fld>
            <a:endParaRPr lang="en-US"/>
          </a:p>
        </p:txBody>
      </p:sp>
      <p:sp>
        <p:nvSpPr>
          <p:cNvPr id="5" name="Footer Placeholder 4">
            <a:extLst>
              <a:ext uri="{FF2B5EF4-FFF2-40B4-BE49-F238E27FC236}">
                <a16:creationId xmlns:a16="http://schemas.microsoft.com/office/drawing/2014/main" id="{490AB350-D269-461B-A617-B4AE52BFBD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312B2EE-2E59-44D4-925B-32FE100854CA}"/>
              </a:ext>
            </a:extLst>
          </p:cNvPr>
          <p:cNvSpPr>
            <a:spLocks noGrp="1"/>
          </p:cNvSpPr>
          <p:nvPr>
            <p:ph type="sldNum" sz="quarter" idx="12"/>
          </p:nvPr>
        </p:nvSpPr>
        <p:spPr/>
        <p:txBody>
          <a:bodyPr/>
          <a:lstStyle/>
          <a:p>
            <a:fld id="{F8DF1300-239F-42D5-BD5F-1014FE5C595B}" type="slidenum">
              <a:rPr lang="en-US" smtClean="0"/>
              <a:t>‹#›</a:t>
            </a:fld>
            <a:endParaRPr lang="en-US"/>
          </a:p>
        </p:txBody>
      </p:sp>
    </p:spTree>
    <p:extLst>
      <p:ext uri="{BB962C8B-B14F-4D97-AF65-F5344CB8AC3E}">
        <p14:creationId xmlns:p14="http://schemas.microsoft.com/office/powerpoint/2010/main" val="10209145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60649-ABF0-468A-9C37-BB592C631BC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45C440D-8208-401B-A24D-1B6A2B8FD4D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FB21FF38-A845-49C7-B4FD-D8B7C0A57231}"/>
              </a:ext>
            </a:extLst>
          </p:cNvPr>
          <p:cNvSpPr>
            <a:spLocks noGrp="1"/>
          </p:cNvSpPr>
          <p:nvPr>
            <p:ph type="dt" sz="half" idx="10"/>
          </p:nvPr>
        </p:nvSpPr>
        <p:spPr/>
        <p:txBody>
          <a:bodyPr/>
          <a:lstStyle/>
          <a:p>
            <a:fld id="{FBFCE796-A21C-480E-9F93-CBA9C924276A}" type="datetimeFigureOut">
              <a:rPr lang="en-US" smtClean="0"/>
              <a:t>2/8/2025</a:t>
            </a:fld>
            <a:endParaRPr lang="en-US"/>
          </a:p>
        </p:txBody>
      </p:sp>
      <p:sp>
        <p:nvSpPr>
          <p:cNvPr id="5" name="Footer Placeholder 4">
            <a:extLst>
              <a:ext uri="{FF2B5EF4-FFF2-40B4-BE49-F238E27FC236}">
                <a16:creationId xmlns:a16="http://schemas.microsoft.com/office/drawing/2014/main" id="{D42EB29A-1DAC-496E-A496-94EF9449F9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7BDB06-FDD3-42D5-839F-D591360BEFF7}"/>
              </a:ext>
            </a:extLst>
          </p:cNvPr>
          <p:cNvSpPr>
            <a:spLocks noGrp="1"/>
          </p:cNvSpPr>
          <p:nvPr>
            <p:ph type="sldNum" sz="quarter" idx="12"/>
          </p:nvPr>
        </p:nvSpPr>
        <p:spPr/>
        <p:txBody>
          <a:bodyPr/>
          <a:lstStyle/>
          <a:p>
            <a:fld id="{F8DF1300-239F-42D5-BD5F-1014FE5C595B}" type="slidenum">
              <a:rPr lang="en-US" smtClean="0"/>
              <a:t>‹#›</a:t>
            </a:fld>
            <a:endParaRPr lang="en-US"/>
          </a:p>
        </p:txBody>
      </p:sp>
    </p:spTree>
    <p:extLst>
      <p:ext uri="{BB962C8B-B14F-4D97-AF65-F5344CB8AC3E}">
        <p14:creationId xmlns:p14="http://schemas.microsoft.com/office/powerpoint/2010/main" val="5925877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A9835-E9C3-4A58-AF2D-53CB73ABD53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E7AB674-13DD-491C-9308-2B4127B4D2AF}"/>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085EBA5-CEFA-4C3D-9D48-C7D539B898D4}"/>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6BEACF9-82C8-415F-8CFD-FDD808227D51}"/>
              </a:ext>
            </a:extLst>
          </p:cNvPr>
          <p:cNvSpPr>
            <a:spLocks noGrp="1"/>
          </p:cNvSpPr>
          <p:nvPr>
            <p:ph type="dt" sz="half" idx="10"/>
          </p:nvPr>
        </p:nvSpPr>
        <p:spPr/>
        <p:txBody>
          <a:bodyPr/>
          <a:lstStyle/>
          <a:p>
            <a:fld id="{FBFCE796-A21C-480E-9F93-CBA9C924276A}" type="datetimeFigureOut">
              <a:rPr lang="en-US" smtClean="0"/>
              <a:t>2/8/2025</a:t>
            </a:fld>
            <a:endParaRPr lang="en-US"/>
          </a:p>
        </p:txBody>
      </p:sp>
      <p:sp>
        <p:nvSpPr>
          <p:cNvPr id="6" name="Footer Placeholder 5">
            <a:extLst>
              <a:ext uri="{FF2B5EF4-FFF2-40B4-BE49-F238E27FC236}">
                <a16:creationId xmlns:a16="http://schemas.microsoft.com/office/drawing/2014/main" id="{8B77B359-102F-49BB-B1E3-BDCE86D4796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53435D2-4144-4C2A-9D26-5E4C310FF62B}"/>
              </a:ext>
            </a:extLst>
          </p:cNvPr>
          <p:cNvSpPr>
            <a:spLocks noGrp="1"/>
          </p:cNvSpPr>
          <p:nvPr>
            <p:ph type="sldNum" sz="quarter" idx="12"/>
          </p:nvPr>
        </p:nvSpPr>
        <p:spPr/>
        <p:txBody>
          <a:bodyPr/>
          <a:lstStyle/>
          <a:p>
            <a:fld id="{F8DF1300-239F-42D5-BD5F-1014FE5C595B}" type="slidenum">
              <a:rPr lang="en-US" smtClean="0"/>
              <a:t>‹#›</a:t>
            </a:fld>
            <a:endParaRPr lang="en-US"/>
          </a:p>
        </p:txBody>
      </p:sp>
    </p:spTree>
    <p:extLst>
      <p:ext uri="{BB962C8B-B14F-4D97-AF65-F5344CB8AC3E}">
        <p14:creationId xmlns:p14="http://schemas.microsoft.com/office/powerpoint/2010/main" val="7730303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B69E84-7F09-4ADE-8EF9-9CC9C5D0AE1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6C45021-4D03-47DA-B824-C0ECE038814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27954D6B-1357-4D8D-BF31-EC9072B9A1CF}"/>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5546DE3-8C93-410C-A16B-FDC008BB570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23FFBF08-8444-47CD-9148-9B2A61B31CD0}"/>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FF70B38-5A44-4C97-B871-BFFB81E45EDD}"/>
              </a:ext>
            </a:extLst>
          </p:cNvPr>
          <p:cNvSpPr>
            <a:spLocks noGrp="1"/>
          </p:cNvSpPr>
          <p:nvPr>
            <p:ph type="dt" sz="half" idx="10"/>
          </p:nvPr>
        </p:nvSpPr>
        <p:spPr/>
        <p:txBody>
          <a:bodyPr/>
          <a:lstStyle/>
          <a:p>
            <a:fld id="{FBFCE796-A21C-480E-9F93-CBA9C924276A}" type="datetimeFigureOut">
              <a:rPr lang="en-US" smtClean="0"/>
              <a:t>2/8/2025</a:t>
            </a:fld>
            <a:endParaRPr lang="en-US"/>
          </a:p>
        </p:txBody>
      </p:sp>
      <p:sp>
        <p:nvSpPr>
          <p:cNvPr id="8" name="Footer Placeholder 7">
            <a:extLst>
              <a:ext uri="{FF2B5EF4-FFF2-40B4-BE49-F238E27FC236}">
                <a16:creationId xmlns:a16="http://schemas.microsoft.com/office/drawing/2014/main" id="{D158E88C-8158-4272-95E5-62F962FC33D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398754C-6186-4261-8CA1-5CA2BD93490E}"/>
              </a:ext>
            </a:extLst>
          </p:cNvPr>
          <p:cNvSpPr>
            <a:spLocks noGrp="1"/>
          </p:cNvSpPr>
          <p:nvPr>
            <p:ph type="sldNum" sz="quarter" idx="12"/>
          </p:nvPr>
        </p:nvSpPr>
        <p:spPr/>
        <p:txBody>
          <a:bodyPr/>
          <a:lstStyle/>
          <a:p>
            <a:fld id="{F8DF1300-239F-42D5-BD5F-1014FE5C595B}" type="slidenum">
              <a:rPr lang="en-US" smtClean="0"/>
              <a:t>‹#›</a:t>
            </a:fld>
            <a:endParaRPr lang="en-US"/>
          </a:p>
        </p:txBody>
      </p:sp>
    </p:spTree>
    <p:extLst>
      <p:ext uri="{BB962C8B-B14F-4D97-AF65-F5344CB8AC3E}">
        <p14:creationId xmlns:p14="http://schemas.microsoft.com/office/powerpoint/2010/main" val="25006523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3D7493-D58F-45D4-8D89-03FE5997F00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7ECC6D4-E8C4-408B-BCDB-47957DE77D07}"/>
              </a:ext>
            </a:extLst>
          </p:cNvPr>
          <p:cNvSpPr>
            <a:spLocks noGrp="1"/>
          </p:cNvSpPr>
          <p:nvPr>
            <p:ph type="dt" sz="half" idx="10"/>
          </p:nvPr>
        </p:nvSpPr>
        <p:spPr/>
        <p:txBody>
          <a:bodyPr/>
          <a:lstStyle/>
          <a:p>
            <a:fld id="{FBFCE796-A21C-480E-9F93-CBA9C924276A}" type="datetimeFigureOut">
              <a:rPr lang="en-US" smtClean="0"/>
              <a:t>2/8/2025</a:t>
            </a:fld>
            <a:endParaRPr lang="en-US"/>
          </a:p>
        </p:txBody>
      </p:sp>
      <p:sp>
        <p:nvSpPr>
          <p:cNvPr id="4" name="Footer Placeholder 3">
            <a:extLst>
              <a:ext uri="{FF2B5EF4-FFF2-40B4-BE49-F238E27FC236}">
                <a16:creationId xmlns:a16="http://schemas.microsoft.com/office/drawing/2014/main" id="{F08A4F4A-D2AF-470E-B402-4C396CA0E56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0397C0A-B8AF-4983-B0B0-9C8CEC574B28}"/>
              </a:ext>
            </a:extLst>
          </p:cNvPr>
          <p:cNvSpPr>
            <a:spLocks noGrp="1"/>
          </p:cNvSpPr>
          <p:nvPr>
            <p:ph type="sldNum" sz="quarter" idx="12"/>
          </p:nvPr>
        </p:nvSpPr>
        <p:spPr/>
        <p:txBody>
          <a:bodyPr/>
          <a:lstStyle/>
          <a:p>
            <a:fld id="{F8DF1300-239F-42D5-BD5F-1014FE5C595B}" type="slidenum">
              <a:rPr lang="en-US" smtClean="0"/>
              <a:t>‹#›</a:t>
            </a:fld>
            <a:endParaRPr lang="en-US"/>
          </a:p>
        </p:txBody>
      </p:sp>
    </p:spTree>
    <p:extLst>
      <p:ext uri="{BB962C8B-B14F-4D97-AF65-F5344CB8AC3E}">
        <p14:creationId xmlns:p14="http://schemas.microsoft.com/office/powerpoint/2010/main" val="31436557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7D940A1-628A-497A-8303-449D35CE16D6}"/>
              </a:ext>
            </a:extLst>
          </p:cNvPr>
          <p:cNvSpPr>
            <a:spLocks noGrp="1"/>
          </p:cNvSpPr>
          <p:nvPr>
            <p:ph type="dt" sz="half" idx="10"/>
          </p:nvPr>
        </p:nvSpPr>
        <p:spPr/>
        <p:txBody>
          <a:bodyPr/>
          <a:lstStyle/>
          <a:p>
            <a:fld id="{FBFCE796-A21C-480E-9F93-CBA9C924276A}" type="datetimeFigureOut">
              <a:rPr lang="en-US" smtClean="0"/>
              <a:t>2/8/2025</a:t>
            </a:fld>
            <a:endParaRPr lang="en-US"/>
          </a:p>
        </p:txBody>
      </p:sp>
      <p:sp>
        <p:nvSpPr>
          <p:cNvPr id="3" name="Footer Placeholder 2">
            <a:extLst>
              <a:ext uri="{FF2B5EF4-FFF2-40B4-BE49-F238E27FC236}">
                <a16:creationId xmlns:a16="http://schemas.microsoft.com/office/drawing/2014/main" id="{C41F636B-901F-4834-85C0-BE38DA3D0A4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67E9F0B-4A43-41AC-84BB-40F0B9A3EF3D}"/>
              </a:ext>
            </a:extLst>
          </p:cNvPr>
          <p:cNvSpPr>
            <a:spLocks noGrp="1"/>
          </p:cNvSpPr>
          <p:nvPr>
            <p:ph type="sldNum" sz="quarter" idx="12"/>
          </p:nvPr>
        </p:nvSpPr>
        <p:spPr/>
        <p:txBody>
          <a:bodyPr/>
          <a:lstStyle/>
          <a:p>
            <a:fld id="{F8DF1300-239F-42D5-BD5F-1014FE5C595B}" type="slidenum">
              <a:rPr lang="en-US" smtClean="0"/>
              <a:t>‹#›</a:t>
            </a:fld>
            <a:endParaRPr lang="en-US"/>
          </a:p>
        </p:txBody>
      </p:sp>
    </p:spTree>
    <p:extLst>
      <p:ext uri="{BB962C8B-B14F-4D97-AF65-F5344CB8AC3E}">
        <p14:creationId xmlns:p14="http://schemas.microsoft.com/office/powerpoint/2010/main" val="58828213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A6A5A-27D0-40E0-8194-39F5D20C88F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18C4728-D731-41B9-B1C0-1E95ED58793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0CF1FBF-9CAF-400E-A817-40E5F96E91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F22F2A1-7EC8-414A-86BF-163D705A67CB}"/>
              </a:ext>
            </a:extLst>
          </p:cNvPr>
          <p:cNvSpPr>
            <a:spLocks noGrp="1"/>
          </p:cNvSpPr>
          <p:nvPr>
            <p:ph type="dt" sz="half" idx="10"/>
          </p:nvPr>
        </p:nvSpPr>
        <p:spPr/>
        <p:txBody>
          <a:bodyPr/>
          <a:lstStyle/>
          <a:p>
            <a:fld id="{FBFCE796-A21C-480E-9F93-CBA9C924276A}" type="datetimeFigureOut">
              <a:rPr lang="en-US" smtClean="0"/>
              <a:t>2/8/2025</a:t>
            </a:fld>
            <a:endParaRPr lang="en-US"/>
          </a:p>
        </p:txBody>
      </p:sp>
      <p:sp>
        <p:nvSpPr>
          <p:cNvPr id="6" name="Footer Placeholder 5">
            <a:extLst>
              <a:ext uri="{FF2B5EF4-FFF2-40B4-BE49-F238E27FC236}">
                <a16:creationId xmlns:a16="http://schemas.microsoft.com/office/drawing/2014/main" id="{8CB6D1DE-E395-4B6E-A0C0-FD0C43195FC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F4C9CAB-9487-4B88-A4A3-B45250E3F54A}"/>
              </a:ext>
            </a:extLst>
          </p:cNvPr>
          <p:cNvSpPr>
            <a:spLocks noGrp="1"/>
          </p:cNvSpPr>
          <p:nvPr>
            <p:ph type="sldNum" sz="quarter" idx="12"/>
          </p:nvPr>
        </p:nvSpPr>
        <p:spPr/>
        <p:txBody>
          <a:bodyPr/>
          <a:lstStyle/>
          <a:p>
            <a:fld id="{F8DF1300-239F-42D5-BD5F-1014FE5C595B}" type="slidenum">
              <a:rPr lang="en-US" smtClean="0"/>
              <a:t>‹#›</a:t>
            </a:fld>
            <a:endParaRPr lang="en-US"/>
          </a:p>
        </p:txBody>
      </p:sp>
    </p:spTree>
    <p:extLst>
      <p:ext uri="{BB962C8B-B14F-4D97-AF65-F5344CB8AC3E}">
        <p14:creationId xmlns:p14="http://schemas.microsoft.com/office/powerpoint/2010/main" val="28911980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BEE34A-72CE-4912-86C8-D438F2077CC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64BA5A7-F471-44C1-ABD8-2B9653523D6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F72540D-0F82-45A5-964F-7135E29A541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FB20B5B-8957-4563-A853-8EB1A0B3D923}"/>
              </a:ext>
            </a:extLst>
          </p:cNvPr>
          <p:cNvSpPr>
            <a:spLocks noGrp="1"/>
          </p:cNvSpPr>
          <p:nvPr>
            <p:ph type="dt" sz="half" idx="10"/>
          </p:nvPr>
        </p:nvSpPr>
        <p:spPr/>
        <p:txBody>
          <a:bodyPr/>
          <a:lstStyle/>
          <a:p>
            <a:fld id="{FBFCE796-A21C-480E-9F93-CBA9C924276A}" type="datetimeFigureOut">
              <a:rPr lang="en-US" smtClean="0"/>
              <a:t>2/8/2025</a:t>
            </a:fld>
            <a:endParaRPr lang="en-US"/>
          </a:p>
        </p:txBody>
      </p:sp>
      <p:sp>
        <p:nvSpPr>
          <p:cNvPr id="6" name="Footer Placeholder 5">
            <a:extLst>
              <a:ext uri="{FF2B5EF4-FFF2-40B4-BE49-F238E27FC236}">
                <a16:creationId xmlns:a16="http://schemas.microsoft.com/office/drawing/2014/main" id="{5E2602E3-33A7-4F8C-8FE4-24C07FED09E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A39B6AB-1A30-4D76-8C9D-1EFFC2DAE155}"/>
              </a:ext>
            </a:extLst>
          </p:cNvPr>
          <p:cNvSpPr>
            <a:spLocks noGrp="1"/>
          </p:cNvSpPr>
          <p:nvPr>
            <p:ph type="sldNum" sz="quarter" idx="12"/>
          </p:nvPr>
        </p:nvSpPr>
        <p:spPr/>
        <p:txBody>
          <a:bodyPr/>
          <a:lstStyle/>
          <a:p>
            <a:fld id="{F8DF1300-239F-42D5-BD5F-1014FE5C595B}" type="slidenum">
              <a:rPr lang="en-US" smtClean="0"/>
              <a:t>‹#›</a:t>
            </a:fld>
            <a:endParaRPr lang="en-US"/>
          </a:p>
        </p:txBody>
      </p:sp>
    </p:spTree>
    <p:extLst>
      <p:ext uri="{BB962C8B-B14F-4D97-AF65-F5344CB8AC3E}">
        <p14:creationId xmlns:p14="http://schemas.microsoft.com/office/powerpoint/2010/main" val="185348906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D352C-64EE-4552-80B3-9D553F90B79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FBBE85B-6B5E-41D1-B3FB-0B7BE0040B59}"/>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8CB6CDB-F38D-41C1-AF6C-90806B5F5990}"/>
              </a:ext>
            </a:extLst>
          </p:cNvPr>
          <p:cNvSpPr>
            <a:spLocks noGrp="1"/>
          </p:cNvSpPr>
          <p:nvPr>
            <p:ph type="dt" sz="half" idx="10"/>
          </p:nvPr>
        </p:nvSpPr>
        <p:spPr/>
        <p:txBody>
          <a:bodyPr/>
          <a:lstStyle/>
          <a:p>
            <a:fld id="{FBFCE796-A21C-480E-9F93-CBA9C924276A}" type="datetimeFigureOut">
              <a:rPr lang="en-US" smtClean="0"/>
              <a:t>2/8/2025</a:t>
            </a:fld>
            <a:endParaRPr lang="en-US"/>
          </a:p>
        </p:txBody>
      </p:sp>
      <p:sp>
        <p:nvSpPr>
          <p:cNvPr id="5" name="Footer Placeholder 4">
            <a:extLst>
              <a:ext uri="{FF2B5EF4-FFF2-40B4-BE49-F238E27FC236}">
                <a16:creationId xmlns:a16="http://schemas.microsoft.com/office/drawing/2014/main" id="{48DFEAF9-3886-40D7-B256-D2527882141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F65048-4C2F-468A-AFE1-688BFC04819D}"/>
              </a:ext>
            </a:extLst>
          </p:cNvPr>
          <p:cNvSpPr>
            <a:spLocks noGrp="1"/>
          </p:cNvSpPr>
          <p:nvPr>
            <p:ph type="sldNum" sz="quarter" idx="12"/>
          </p:nvPr>
        </p:nvSpPr>
        <p:spPr/>
        <p:txBody>
          <a:bodyPr/>
          <a:lstStyle/>
          <a:p>
            <a:fld id="{F8DF1300-239F-42D5-BD5F-1014FE5C595B}" type="slidenum">
              <a:rPr lang="en-US" smtClean="0"/>
              <a:t>‹#›</a:t>
            </a:fld>
            <a:endParaRPr lang="en-US"/>
          </a:p>
        </p:txBody>
      </p:sp>
    </p:spTree>
    <p:extLst>
      <p:ext uri="{BB962C8B-B14F-4D97-AF65-F5344CB8AC3E}">
        <p14:creationId xmlns:p14="http://schemas.microsoft.com/office/powerpoint/2010/main" val="4524515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6160C42-0F0B-4575-A2AB-84E7281D91B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B3B6FE4-4A11-4832-B9FB-CA74C32C1DCA}"/>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AF61811-4824-4A13-B81B-6BF6831D10FA}"/>
              </a:ext>
            </a:extLst>
          </p:cNvPr>
          <p:cNvSpPr>
            <a:spLocks noGrp="1"/>
          </p:cNvSpPr>
          <p:nvPr>
            <p:ph type="dt" sz="half" idx="10"/>
          </p:nvPr>
        </p:nvSpPr>
        <p:spPr/>
        <p:txBody>
          <a:bodyPr/>
          <a:lstStyle/>
          <a:p>
            <a:fld id="{FBFCE796-A21C-480E-9F93-CBA9C924276A}" type="datetimeFigureOut">
              <a:rPr lang="en-US" smtClean="0"/>
              <a:t>2/8/2025</a:t>
            </a:fld>
            <a:endParaRPr lang="en-US"/>
          </a:p>
        </p:txBody>
      </p:sp>
      <p:sp>
        <p:nvSpPr>
          <p:cNvPr id="5" name="Footer Placeholder 4">
            <a:extLst>
              <a:ext uri="{FF2B5EF4-FFF2-40B4-BE49-F238E27FC236}">
                <a16:creationId xmlns:a16="http://schemas.microsoft.com/office/drawing/2014/main" id="{EAB8086B-0560-4284-A79B-2858724A6E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DB1331-0889-4D4F-AA71-07A16466BC57}"/>
              </a:ext>
            </a:extLst>
          </p:cNvPr>
          <p:cNvSpPr>
            <a:spLocks noGrp="1"/>
          </p:cNvSpPr>
          <p:nvPr>
            <p:ph type="sldNum" sz="quarter" idx="12"/>
          </p:nvPr>
        </p:nvSpPr>
        <p:spPr/>
        <p:txBody>
          <a:bodyPr/>
          <a:lstStyle/>
          <a:p>
            <a:fld id="{F8DF1300-239F-42D5-BD5F-1014FE5C595B}" type="slidenum">
              <a:rPr lang="en-US" smtClean="0"/>
              <a:t>‹#›</a:t>
            </a:fld>
            <a:endParaRPr lang="en-US"/>
          </a:p>
        </p:txBody>
      </p:sp>
    </p:spTree>
    <p:extLst>
      <p:ext uri="{BB962C8B-B14F-4D97-AF65-F5344CB8AC3E}">
        <p14:creationId xmlns:p14="http://schemas.microsoft.com/office/powerpoint/2010/main" val="213846642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1CD68B6-BD39-4DF3-8CBD-6C43E53C1735}" type="datetimeFigureOut">
              <a:rPr lang="en-US" smtClean="0"/>
              <a:t>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A5006C-9CFC-4D5C-AB35-D8748ED6AF74}" type="slidenum">
              <a:rPr lang="en-US" smtClean="0"/>
              <a:t>‹#›</a:t>
            </a:fld>
            <a:endParaRPr lang="en-US"/>
          </a:p>
        </p:txBody>
      </p:sp>
    </p:spTree>
    <p:extLst>
      <p:ext uri="{BB962C8B-B14F-4D97-AF65-F5344CB8AC3E}">
        <p14:creationId xmlns:p14="http://schemas.microsoft.com/office/powerpoint/2010/main" val="243660167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1CD68B6-BD39-4DF3-8CBD-6C43E53C1735}" type="datetimeFigureOut">
              <a:rPr lang="en-US" smtClean="0"/>
              <a:t>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A5006C-9CFC-4D5C-AB35-D8748ED6AF74}" type="slidenum">
              <a:rPr lang="en-US" smtClean="0"/>
              <a:t>‹#›</a:t>
            </a:fld>
            <a:endParaRPr lang="en-US"/>
          </a:p>
        </p:txBody>
      </p:sp>
    </p:spTree>
    <p:extLst>
      <p:ext uri="{BB962C8B-B14F-4D97-AF65-F5344CB8AC3E}">
        <p14:creationId xmlns:p14="http://schemas.microsoft.com/office/powerpoint/2010/main" val="47715321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1CD68B6-BD39-4DF3-8CBD-6C43E53C1735}" type="datetimeFigureOut">
              <a:rPr lang="en-US" smtClean="0"/>
              <a:t>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A5006C-9CFC-4D5C-AB35-D8748ED6AF74}" type="slidenum">
              <a:rPr lang="en-US" smtClean="0"/>
              <a:t>‹#›</a:t>
            </a:fld>
            <a:endParaRPr lang="en-US"/>
          </a:p>
        </p:txBody>
      </p:sp>
    </p:spTree>
    <p:extLst>
      <p:ext uri="{BB962C8B-B14F-4D97-AF65-F5344CB8AC3E}">
        <p14:creationId xmlns:p14="http://schemas.microsoft.com/office/powerpoint/2010/main" val="240842295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1CD68B6-BD39-4DF3-8CBD-6C43E53C1735}" type="datetimeFigureOut">
              <a:rPr lang="en-US" smtClean="0"/>
              <a:t>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A5006C-9CFC-4D5C-AB35-D8748ED6AF74}" type="slidenum">
              <a:rPr lang="en-US" smtClean="0"/>
              <a:t>‹#›</a:t>
            </a:fld>
            <a:endParaRPr lang="en-US"/>
          </a:p>
        </p:txBody>
      </p:sp>
    </p:spTree>
    <p:extLst>
      <p:ext uri="{BB962C8B-B14F-4D97-AF65-F5344CB8AC3E}">
        <p14:creationId xmlns:p14="http://schemas.microsoft.com/office/powerpoint/2010/main" val="107546126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1CD68B6-BD39-4DF3-8CBD-6C43E53C1735}" type="datetimeFigureOut">
              <a:rPr lang="en-US" smtClean="0"/>
              <a:t>2/8/2025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FA5006C-9CFC-4D5C-AB35-D8748ED6AF74}" type="slidenum">
              <a:rPr lang="en-US" smtClean="0"/>
              <a:t>‹#›</a:t>
            </a:fld>
            <a:endParaRPr lang="en-US"/>
          </a:p>
        </p:txBody>
      </p:sp>
    </p:spTree>
    <p:extLst>
      <p:ext uri="{BB962C8B-B14F-4D97-AF65-F5344CB8AC3E}">
        <p14:creationId xmlns:p14="http://schemas.microsoft.com/office/powerpoint/2010/main" val="414311436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1CD68B6-BD39-4DF3-8CBD-6C43E53C1735}" type="datetimeFigureOut">
              <a:rPr lang="en-US" smtClean="0"/>
              <a:t>2/8/2025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FA5006C-9CFC-4D5C-AB35-D8748ED6AF74}" type="slidenum">
              <a:rPr lang="en-US" smtClean="0"/>
              <a:t>‹#›</a:t>
            </a:fld>
            <a:endParaRPr lang="en-US"/>
          </a:p>
        </p:txBody>
      </p:sp>
    </p:spTree>
    <p:extLst>
      <p:ext uri="{BB962C8B-B14F-4D97-AF65-F5344CB8AC3E}">
        <p14:creationId xmlns:p14="http://schemas.microsoft.com/office/powerpoint/2010/main" val="111219347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CD68B6-BD39-4DF3-8CBD-6C43E53C1735}" type="datetimeFigureOut">
              <a:rPr lang="en-US" smtClean="0"/>
              <a:t>2/8/2025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FA5006C-9CFC-4D5C-AB35-D8748ED6AF74}" type="slidenum">
              <a:rPr lang="en-US" smtClean="0"/>
              <a:t>‹#›</a:t>
            </a:fld>
            <a:endParaRPr lang="en-US"/>
          </a:p>
        </p:txBody>
      </p:sp>
    </p:spTree>
    <p:extLst>
      <p:ext uri="{BB962C8B-B14F-4D97-AF65-F5344CB8AC3E}">
        <p14:creationId xmlns:p14="http://schemas.microsoft.com/office/powerpoint/2010/main" val="55391478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1CD68B6-BD39-4DF3-8CBD-6C43E53C1735}" type="datetimeFigureOut">
              <a:rPr lang="en-US" smtClean="0"/>
              <a:t>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A5006C-9CFC-4D5C-AB35-D8748ED6AF74}" type="slidenum">
              <a:rPr lang="en-US" smtClean="0"/>
              <a:t>‹#›</a:t>
            </a:fld>
            <a:endParaRPr lang="en-US"/>
          </a:p>
        </p:txBody>
      </p:sp>
    </p:spTree>
    <p:extLst>
      <p:ext uri="{BB962C8B-B14F-4D97-AF65-F5344CB8AC3E}">
        <p14:creationId xmlns:p14="http://schemas.microsoft.com/office/powerpoint/2010/main" val="415784167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1CD68B6-BD39-4DF3-8CBD-6C43E53C1735}" type="datetimeFigureOut">
              <a:rPr lang="en-US" smtClean="0"/>
              <a:t>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A5006C-9CFC-4D5C-AB35-D8748ED6AF74}" type="slidenum">
              <a:rPr lang="en-US" smtClean="0"/>
              <a:t>‹#›</a:t>
            </a:fld>
            <a:endParaRPr lang="en-US"/>
          </a:p>
        </p:txBody>
      </p:sp>
    </p:spTree>
    <p:extLst>
      <p:ext uri="{BB962C8B-B14F-4D97-AF65-F5344CB8AC3E}">
        <p14:creationId xmlns:p14="http://schemas.microsoft.com/office/powerpoint/2010/main" val="72286451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1CD68B6-BD39-4DF3-8CBD-6C43E53C1735}" type="datetimeFigureOut">
              <a:rPr lang="en-US" smtClean="0"/>
              <a:t>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A5006C-9CFC-4D5C-AB35-D8748ED6AF74}" type="slidenum">
              <a:rPr lang="en-US" smtClean="0"/>
              <a:t>‹#›</a:t>
            </a:fld>
            <a:endParaRPr lang="en-US"/>
          </a:p>
        </p:txBody>
      </p:sp>
    </p:spTree>
    <p:extLst>
      <p:ext uri="{BB962C8B-B14F-4D97-AF65-F5344CB8AC3E}">
        <p14:creationId xmlns:p14="http://schemas.microsoft.com/office/powerpoint/2010/main" val="253257164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1CD68B6-BD39-4DF3-8CBD-6C43E53C1735}" type="datetimeFigureOut">
              <a:rPr lang="en-US" smtClean="0"/>
              <a:t>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A5006C-9CFC-4D5C-AB35-D8748ED6AF74}" type="slidenum">
              <a:rPr lang="en-US" smtClean="0"/>
              <a:t>‹#›</a:t>
            </a:fld>
            <a:endParaRPr lang="en-US"/>
          </a:p>
        </p:txBody>
      </p:sp>
    </p:spTree>
    <p:extLst>
      <p:ext uri="{BB962C8B-B14F-4D97-AF65-F5344CB8AC3E}">
        <p14:creationId xmlns:p14="http://schemas.microsoft.com/office/powerpoint/2010/main" val="21383048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6E958DA-6AF0-9D17-BCC8-1C00AFF6680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1AD0B35-1819-443D-0FF8-2B9E8D2B4CB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8E3B26-8FC2-2877-DD1D-5DA63DD6899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2A48A14-7142-4E8E-85EF-3098541B6D5A}" type="datetimeFigureOut">
              <a:rPr lang="en-US" smtClean="0"/>
              <a:t>2/8/2025</a:t>
            </a:fld>
            <a:endParaRPr lang="en-US"/>
          </a:p>
        </p:txBody>
      </p:sp>
      <p:sp>
        <p:nvSpPr>
          <p:cNvPr id="5" name="Footer Placeholder 4">
            <a:extLst>
              <a:ext uri="{FF2B5EF4-FFF2-40B4-BE49-F238E27FC236}">
                <a16:creationId xmlns:a16="http://schemas.microsoft.com/office/drawing/2014/main" id="{21C6537C-B99E-154B-9C81-20D1F089374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A8F69134-2EC6-6D54-5E45-310B0142F0E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AE5A52B-6EB3-48BD-BB9E-F41DAD3D0ED4}" type="slidenum">
              <a:rPr lang="en-US" smtClean="0"/>
              <a:t>‹#›</a:t>
            </a:fld>
            <a:endParaRPr lang="en-US"/>
          </a:p>
        </p:txBody>
      </p:sp>
    </p:spTree>
    <p:extLst>
      <p:ext uri="{BB962C8B-B14F-4D97-AF65-F5344CB8AC3E}">
        <p14:creationId xmlns:p14="http://schemas.microsoft.com/office/powerpoint/2010/main" val="18061115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361B595-2050-4A4E-AC22-E5AA5692F31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35FB47F-9E97-4B45-A573-D88AC2731B6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85E058-42BC-49FD-A713-F37375D887A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FCE796-A21C-480E-9F93-CBA9C924276A}" type="datetimeFigureOut">
              <a:rPr lang="en-US" smtClean="0"/>
              <a:t>2/8/2025</a:t>
            </a:fld>
            <a:endParaRPr lang="en-US"/>
          </a:p>
        </p:txBody>
      </p:sp>
      <p:sp>
        <p:nvSpPr>
          <p:cNvPr id="5" name="Footer Placeholder 4">
            <a:extLst>
              <a:ext uri="{FF2B5EF4-FFF2-40B4-BE49-F238E27FC236}">
                <a16:creationId xmlns:a16="http://schemas.microsoft.com/office/drawing/2014/main" id="{57A6AD4A-F0A1-4E1C-9F23-13B113DCE52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38EAEBE-5747-4EAB-94EB-0A7D5EA12CB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DF1300-239F-42D5-BD5F-1014FE5C595B}" type="slidenum">
              <a:rPr lang="en-US" smtClean="0"/>
              <a:t>‹#›</a:t>
            </a:fld>
            <a:endParaRPr lang="en-US"/>
          </a:p>
        </p:txBody>
      </p:sp>
    </p:spTree>
    <p:extLst>
      <p:ext uri="{BB962C8B-B14F-4D97-AF65-F5344CB8AC3E}">
        <p14:creationId xmlns:p14="http://schemas.microsoft.com/office/powerpoint/2010/main" val="62414942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CD68B6-BD39-4DF3-8CBD-6C43E53C1735}" type="datetimeFigureOut">
              <a:rPr lang="en-US" smtClean="0"/>
              <a:t>2/8/2025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A5006C-9CFC-4D5C-AB35-D8748ED6AF74}" type="slidenum">
              <a:rPr lang="en-US" smtClean="0"/>
              <a:t>‹#›</a:t>
            </a:fld>
            <a:endParaRPr lang="en-US"/>
          </a:p>
        </p:txBody>
      </p:sp>
    </p:spTree>
    <p:extLst>
      <p:ext uri="{BB962C8B-B14F-4D97-AF65-F5344CB8AC3E}">
        <p14:creationId xmlns:p14="http://schemas.microsoft.com/office/powerpoint/2010/main" val="75988370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sabbsa.org/" TargetMode="External"/><Relationship Id="rId7" Type="http://schemas.openxmlformats.org/officeDocument/2006/relationships/image" Target="../media/image2.jpeg"/><Relationship Id="rId2" Type="http://schemas.openxmlformats.org/officeDocument/2006/relationships/slideLayout" Target="../slideLayouts/slideLayout7.xml"/><Relationship Id="rId1" Type="http://schemas.openxmlformats.org/officeDocument/2006/relationships/tags" Target="../tags/tag1.xml"/><Relationship Id="rId6" Type="http://schemas.microsoft.com/office/2007/relationships/hdphoto" Target="../media/hdphoto1.wdp"/><Relationship Id="rId5" Type="http://schemas.openxmlformats.org/officeDocument/2006/relationships/image" Target="../media/image1.png"/><Relationship Id="rId4" Type="http://schemas.openxmlformats.org/officeDocument/2006/relationships/hyperlink" Target="mailto:lanes_1@sbcglobal.net"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9.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717822" y="2096622"/>
            <a:ext cx="4756356" cy="4324261"/>
          </a:xfrm>
          <a:prstGeom prst="rect">
            <a:avLst/>
          </a:prstGeom>
          <a:noFill/>
        </p:spPr>
        <p:txBody>
          <a:bodyPr wrap="square">
            <a:spAutoFit/>
          </a:bodyPr>
          <a:lstStyle/>
          <a:p>
            <a:pPr algn="ctr" defTabSz="457200">
              <a:defRPr/>
            </a:pPr>
            <a:r>
              <a:rPr lang="en-US" sz="36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Computer Analysis which Verifies the Original Text of Genesis Chapter 1</a:t>
            </a:r>
          </a:p>
          <a:p>
            <a:pPr algn="ctr" defTabSz="457200">
              <a:defRPr/>
            </a:pPr>
            <a:r>
              <a:rPr lang="en-US" sz="2400" b="1" kern="100" dirty="0">
                <a:effectLst/>
                <a:latin typeface="Times New Roman" panose="02020603050405020304" pitchFamily="18" charset="0"/>
                <a:ea typeface="Calibri" panose="020F0502020204030204" pitchFamily="34" charset="0"/>
                <a:cs typeface="Times New Roman" panose="02020603050405020304" pitchFamily="18" charset="0"/>
              </a:rPr>
              <a:t>www.RedeemerPress.Org</a:t>
            </a:r>
          </a:p>
          <a:p>
            <a:pPr algn="ctr" defTabSz="457200">
              <a:defRPr/>
            </a:pPr>
            <a:r>
              <a:rPr lang="en-US" b="1" kern="100" dirty="0">
                <a:latin typeface="Times New Roman" panose="02020603050405020304" pitchFamily="18" charset="0"/>
                <a:ea typeface="Calibri" panose="020F0502020204030204" pitchFamily="34" charset="0"/>
                <a:cs typeface="Times New Roman" panose="02020603050405020304" pitchFamily="18" charset="0"/>
              </a:rPr>
              <a:t>or email </a:t>
            </a:r>
            <a:endParaRPr lang="en-US" b="1"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RedeemerPress.org @earthlink.net</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b="1" dirty="0">
                <a:solidFill>
                  <a:prstClr val="black"/>
                </a:solidFill>
                <a:latin typeface="Times New Roman" panose="02020603050405020304" pitchFamily="18" charset="0"/>
                <a:cs typeface="Times New Roman" panose="02020603050405020304" pitchFamily="18" charset="0"/>
              </a:rPr>
              <a:t>or call</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2400" b="1" dirty="0">
                <a:solidFill>
                  <a:prstClr val="black"/>
                </a:solidFill>
                <a:latin typeface="Times New Roman" panose="02020603050405020304" pitchFamily="18" charset="0"/>
                <a:cs typeface="Times New Roman" panose="02020603050405020304" pitchFamily="18" charset="0"/>
              </a:rPr>
              <a:t> 586-553-0555</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200" b="1" dirty="0">
                <a:solidFill>
                  <a:prstClr val="black"/>
                </a:solidFill>
                <a:latin typeface="Times New Roman" panose="02020603050405020304" pitchFamily="18" charset="0"/>
                <a:cs typeface="Times New Roman" panose="02020603050405020304" pitchFamily="18" charset="0"/>
              </a:rPr>
              <a:t>Open Copyright if source attestation is present for all reproductions. </a:t>
            </a:r>
            <a:endParaRPr kumimoji="0" lang="en-US" sz="1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914400" marR="0" lvl="2" indent="0" algn="l" defTabSz="4572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
        <p:nvSpPr>
          <p:cNvPr id="5" name="Rectangle 4">
            <a:extLst>
              <a:ext uri="{FF2B5EF4-FFF2-40B4-BE49-F238E27FC236}">
                <a16:creationId xmlns:a16="http://schemas.microsoft.com/office/drawing/2014/main" id="{48BC4E68-DB1C-4C97-B5AE-9D5D52966512}"/>
              </a:ext>
            </a:extLst>
          </p:cNvPr>
          <p:cNvSpPr/>
          <p:nvPr/>
        </p:nvSpPr>
        <p:spPr>
          <a:xfrm>
            <a:off x="1018095" y="96074"/>
            <a:ext cx="10019460" cy="200054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800" b="1" dirty="0">
                <a:solidFill>
                  <a:prstClr val="black"/>
                </a:solidFill>
                <a:latin typeface="Times New Roman" panose="02020603050405020304" pitchFamily="18" charset="0"/>
                <a:cs typeface="Times New Roman" panose="02020603050405020304" pitchFamily="18" charset="0"/>
              </a:rPr>
              <a:t>Presentation to SABBSA</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000" b="1" i="0" u="none" strike="noStrike" kern="1200" cap="none" spc="0" normalizeH="0" baseline="0" noProof="0" dirty="0">
                <a:ln>
                  <a:noFill/>
                </a:ln>
                <a:solidFill>
                  <a:srgbClr val="002060"/>
                </a:solidFill>
                <a:effectLst/>
                <a:uLnTx/>
                <a:uFillTx/>
                <a:latin typeface="Times New Roman" panose="02020603050405020304" pitchFamily="18" charset="0"/>
                <a:ea typeface="+mn-ea"/>
                <a:cs typeface="Times New Roman" panose="02020603050405020304" pitchFamily="18" charset="0"/>
              </a:rPr>
              <a:t>by Gioacchino Michael Cascione</a:t>
            </a:r>
            <a:endParaRPr kumimoji="0" lang="en-US" sz="1800" b="1" i="0" u="none" strike="noStrike" kern="1200" cap="none" spc="0" normalizeH="0" baseline="0" noProof="0" dirty="0">
              <a:ln>
                <a:noFill/>
              </a:ln>
              <a:solidFill>
                <a:srgbClr val="002060"/>
              </a:solidFill>
              <a:effectLst/>
              <a:uLnTx/>
              <a:uFillTx/>
              <a:latin typeface="Times New Roman" panose="02020603050405020304" pitchFamily="18" charset="0"/>
              <a:ea typeface="+mn-ea"/>
              <a:cs typeface="Times New Roman" panose="02020603050405020304" pitchFamily="18" charset="0"/>
            </a:endParaRPr>
          </a:p>
          <a:p>
            <a:pPr lvl="0" algn="ctr" defTabSz="457200">
              <a:defRPr/>
            </a:pPr>
            <a:r>
              <a:rPr lang="en-US" sz="2000" b="1" dirty="0">
                <a:latin typeface="Times New Roman" panose="02020603050405020304" pitchFamily="18" charset="0"/>
                <a:ea typeface="Calibri" panose="020F0502020204030204" pitchFamily="34" charset="0"/>
              </a:rPr>
              <a:t>7 pm. Tuesday</a:t>
            </a:r>
            <a:r>
              <a:rPr lang="en-US" sz="2000" b="1" dirty="0">
                <a:effectLst/>
                <a:latin typeface="Times New Roman" panose="02020603050405020304" pitchFamily="18" charset="0"/>
                <a:ea typeface="Calibri" panose="020F0502020204030204" pitchFamily="34" charset="0"/>
              </a:rPr>
              <a:t>, January 14, 2025; 14819 Jones </a:t>
            </a:r>
            <a:r>
              <a:rPr lang="en-US" sz="2000" b="1" dirty="0" err="1">
                <a:effectLst/>
                <a:latin typeface="Times New Roman" panose="02020603050405020304" pitchFamily="18" charset="0"/>
                <a:ea typeface="Calibri" panose="020F0502020204030204" pitchFamily="34" charset="0"/>
              </a:rPr>
              <a:t>Maltsberger</a:t>
            </a:r>
            <a:r>
              <a:rPr lang="en-US" sz="2000" b="1" dirty="0">
                <a:effectLst/>
                <a:latin typeface="Times New Roman" panose="02020603050405020304" pitchFamily="18" charset="0"/>
                <a:ea typeface="Calibri" panose="020F0502020204030204" pitchFamily="34" charset="0"/>
              </a:rPr>
              <a:t> Rd., San Antonio, Texas 78247  </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2000" b="1" dirty="0">
                <a:solidFill>
                  <a:srgbClr val="000000"/>
                </a:solidFill>
                <a:effectLst/>
                <a:latin typeface="Times New Roman" panose="02020603050405020304" pitchFamily="18" charset="0"/>
                <a:ea typeface="Calibri" panose="020F0502020204030204" pitchFamily="34" charset="0"/>
              </a:rPr>
              <a:t>For more information visit </a:t>
            </a:r>
            <a:r>
              <a:rPr lang="en-US" sz="2000" b="1" u="sng"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hlinkClick r:id="rId3"/>
              </a:rPr>
              <a:t>www.sabbsa.org</a:t>
            </a:r>
            <a:r>
              <a:rPr lang="en-US" sz="2000" b="1" dirty="0">
                <a:solidFill>
                  <a:srgbClr val="000000"/>
                </a:solidFill>
                <a:effectLst/>
                <a:latin typeface="Times New Roman" panose="02020603050405020304" pitchFamily="18" charset="0"/>
                <a:ea typeface="Calibri" panose="020F0502020204030204" pitchFamily="34" charset="0"/>
              </a:rPr>
              <a:t>, or email </a:t>
            </a:r>
            <a:r>
              <a:rPr lang="en-US" sz="2000" b="1" u="sng"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hlinkClick r:id="rId4"/>
              </a:rPr>
              <a:t>lanes_1@sbcglobal.net</a:t>
            </a:r>
            <a:r>
              <a:rPr lang="en-US" sz="2000" b="1" dirty="0">
                <a:solidFill>
                  <a:srgbClr val="000000"/>
                </a:solidFill>
                <a:effectLst/>
                <a:latin typeface="Times New Roman" panose="02020603050405020304" pitchFamily="18" charset="0"/>
                <a:ea typeface="Calibri" panose="020F0502020204030204" pitchFamily="34" charset="0"/>
              </a:rPr>
              <a:t> </a:t>
            </a:r>
            <a:endParaRPr lang="en-US" sz="2000" b="1" dirty="0">
              <a:solidFill>
                <a:srgbClr val="002060"/>
              </a:solidFill>
              <a:latin typeface="Times New Roman" panose="02020603050405020304" pitchFamily="18" charset="0"/>
              <a:cs typeface="Times New Roman" panose="02020603050405020304" pitchFamily="18"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2060"/>
              </a:solidFill>
              <a:effectLst/>
              <a:uLnTx/>
              <a:uFillTx/>
              <a:latin typeface="Times New Roman" panose="02020603050405020304" pitchFamily="18" charset="0"/>
              <a:ea typeface="+mn-ea"/>
              <a:cs typeface="Times New Roman" panose="02020603050405020304" pitchFamily="18" charset="0"/>
            </a:endParaRPr>
          </a:p>
        </p:txBody>
      </p:sp>
      <p:pic>
        <p:nvPicPr>
          <p:cNvPr id="6" name="Picture 5">
            <a:extLst>
              <a:ext uri="{FF2B5EF4-FFF2-40B4-BE49-F238E27FC236}">
                <a16:creationId xmlns:a16="http://schemas.microsoft.com/office/drawing/2014/main" id="{F975F5BD-B380-41FD-8A2C-5F063474BA62}"/>
              </a:ext>
            </a:extLst>
          </p:cNvPr>
          <p:cNvPicPr/>
          <p:nvPr/>
        </p:nvPicPr>
        <p:blipFill rotWithShape="1">
          <a:blip r:embed="rId5" cstate="print">
            <a:extLst>
              <a:ext uri="{BEBA8EAE-BF5A-486C-A8C5-ECC9F3942E4B}">
                <a14:imgProps xmlns:a14="http://schemas.microsoft.com/office/drawing/2010/main">
                  <a14:imgLayer r:embed="rId6">
                    <a14:imgEffect>
                      <a14:brightnessContrast contrast="40000"/>
                    </a14:imgEffect>
                  </a14:imgLayer>
                </a14:imgProps>
              </a:ext>
              <a:ext uri="{28A0092B-C50C-407E-A947-70E740481C1C}">
                <a14:useLocalDpi xmlns:a14="http://schemas.microsoft.com/office/drawing/2010/main" val="0"/>
              </a:ext>
            </a:extLst>
          </a:blip>
          <a:srcRect l="48687"/>
          <a:stretch/>
        </p:blipFill>
        <p:spPr bwMode="auto">
          <a:xfrm>
            <a:off x="142309" y="2298374"/>
            <a:ext cx="3168480" cy="4278094"/>
          </a:xfrm>
          <a:prstGeom prst="rect">
            <a:avLst/>
          </a:prstGeom>
          <a:noFill/>
          <a:ln>
            <a:noFill/>
          </a:ln>
          <a:effectLst/>
        </p:spPr>
      </p:pic>
      <p:pic>
        <p:nvPicPr>
          <p:cNvPr id="7" name="Picture 6">
            <a:extLst>
              <a:ext uri="{FF2B5EF4-FFF2-40B4-BE49-F238E27FC236}">
                <a16:creationId xmlns:a16="http://schemas.microsoft.com/office/drawing/2014/main" id="{8001DDD1-B5C3-45A2-8BFA-621EE4FC0FD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881212" y="2273902"/>
            <a:ext cx="2992016" cy="4488024"/>
          </a:xfrm>
          <a:prstGeom prst="rect">
            <a:avLst/>
          </a:prstGeom>
        </p:spPr>
      </p:pic>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6">
            <a:lumMod val="75000"/>
            <a:alpha val="99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C771A8A-AAE7-0A9C-53B0-931CAE9C304B}"/>
              </a:ext>
            </a:extLst>
          </p:cNvPr>
          <p:cNvSpPr>
            <a:spLocks noGrp="1"/>
          </p:cNvSpPr>
          <p:nvPr>
            <p:ph type="title"/>
          </p:nvPr>
        </p:nvSpPr>
        <p:spPr>
          <a:xfrm>
            <a:off x="175967" y="930897"/>
            <a:ext cx="11840065" cy="4996206"/>
          </a:xfrm>
          <a:solidFill>
            <a:schemeClr val="accent2">
              <a:lumMod val="40000"/>
              <a:lumOff val="60000"/>
            </a:schemeClr>
          </a:solidFill>
          <a:ln>
            <a:solidFill>
              <a:schemeClr val="accent2">
                <a:lumMod val="20000"/>
                <a:lumOff val="80000"/>
              </a:schemeClr>
            </a:solidFill>
          </a:ln>
        </p:spPr>
        <p:txBody>
          <a:bodyPr>
            <a:normAutofit fontScale="90000"/>
          </a:bodyPr>
          <a:lstStyle/>
          <a:p>
            <a:pPr algn="ctr"/>
            <a:r>
              <a:rPr lang="en-US" sz="8000" b="1" dirty="0">
                <a:solidFill>
                  <a:srgbClr val="0000FF"/>
                </a:solidFill>
                <a:latin typeface="Times New Roman" panose="02020603050405020304" pitchFamily="18" charset="0"/>
                <a:cs typeface="Times New Roman" panose="02020603050405020304" pitchFamily="18" charset="0"/>
              </a:rPr>
              <a:t>Thesis</a:t>
            </a:r>
            <a:br>
              <a:rPr lang="en-US" b="1" dirty="0">
                <a:latin typeface="Times New Roman" panose="02020603050405020304" pitchFamily="18" charset="0"/>
                <a:cs typeface="Times New Roman" panose="02020603050405020304" pitchFamily="18" charset="0"/>
              </a:rPr>
            </a:br>
            <a:br>
              <a:rPr lang="en-US" sz="1800" b="1" dirty="0">
                <a:latin typeface="Times New Roman" panose="02020603050405020304" pitchFamily="18" charset="0"/>
                <a:cs typeface="Times New Roman" panose="02020603050405020304" pitchFamily="18" charset="0"/>
              </a:rPr>
            </a:br>
            <a:r>
              <a:rPr lang="en-US" b="1" dirty="0">
                <a:solidFill>
                  <a:srgbClr val="0000FF"/>
                </a:solidFill>
                <a:latin typeface="Times New Roman" panose="02020603050405020304" pitchFamily="18" charset="0"/>
                <a:cs typeface="Times New Roman" panose="02020603050405020304" pitchFamily="18" charset="0"/>
              </a:rPr>
              <a:t>In addition to 217 other figures of speech identified by Bullinger, ancient Scripture contains a previously uncatalogued literary genre, written in the cadence and repetition of  7s, 10s, and 12s. </a:t>
            </a:r>
            <a:br>
              <a:rPr lang="en-US" b="1" dirty="0">
                <a:latin typeface="Times New Roman" panose="02020603050405020304" pitchFamily="18" charset="0"/>
                <a:cs typeface="Times New Roman" panose="02020603050405020304" pitchFamily="18" charset="0"/>
              </a:rPr>
            </a:br>
            <a:br>
              <a:rPr lang="en-US" b="1" dirty="0">
                <a:latin typeface="Times New Roman" panose="02020603050405020304" pitchFamily="18" charset="0"/>
                <a:cs typeface="Times New Roman" panose="02020603050405020304" pitchFamily="18" charset="0"/>
              </a:rPr>
            </a:br>
            <a:br>
              <a:rPr lang="en-US" sz="1300" b="1" dirty="0">
                <a:latin typeface="Times New Roman" panose="02020603050405020304" pitchFamily="18" charset="0"/>
                <a:cs typeface="Times New Roman" panose="02020603050405020304" pitchFamily="18" charset="0"/>
              </a:rPr>
            </a:br>
            <a:r>
              <a:rPr lang="en-US" b="1" dirty="0">
                <a:solidFill>
                  <a:srgbClr val="0000FF"/>
                </a:solidFill>
                <a:latin typeface="Times New Roman" panose="02020603050405020304" pitchFamily="18" charset="0"/>
                <a:cs typeface="Times New Roman" panose="02020603050405020304" pitchFamily="18" charset="0"/>
              </a:rPr>
              <a:t>Identifying Hebraic Meter in the text is proof that we have the original text. </a:t>
            </a: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Copyright: Repetition in the Bible</a:t>
            </a:r>
            <a:br>
              <a:rPr lang="en-US" b="1" dirty="0">
                <a:solidFill>
                  <a:srgbClr val="0000FF"/>
                </a:solidFill>
                <a:latin typeface="Times New Roman" panose="02020603050405020304" pitchFamily="18" charset="0"/>
                <a:cs typeface="Times New Roman" panose="02020603050405020304" pitchFamily="18" charset="0"/>
              </a:rPr>
            </a:br>
            <a:endParaRPr lang="en-US" b="1" dirty="0">
              <a:solidFill>
                <a:srgbClr val="0000F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910244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AB83E-AB0D-47A7-1F3C-241E05003FD9}"/>
              </a:ext>
            </a:extLst>
          </p:cNvPr>
          <p:cNvSpPr>
            <a:spLocks noGrp="1"/>
          </p:cNvSpPr>
          <p:nvPr>
            <p:ph type="title"/>
          </p:nvPr>
        </p:nvSpPr>
        <p:spPr>
          <a:xfrm>
            <a:off x="1000125" y="366713"/>
            <a:ext cx="10429875" cy="6124574"/>
          </a:xfrm>
          <a:solidFill>
            <a:srgbClr val="FFFF00">
              <a:alpha val="31000"/>
            </a:srgbClr>
          </a:solidFill>
        </p:spPr>
        <p:txBody>
          <a:bodyPr>
            <a:noAutofit/>
          </a:bodyPr>
          <a:lstStyle/>
          <a:p>
            <a:r>
              <a:rPr lang="en-US" sz="4000" dirty="0">
                <a:solidFill>
                  <a:srgbClr val="0000FF"/>
                </a:solidFill>
                <a:latin typeface="Times New Roman" panose="02020603050405020304" pitchFamily="18" charset="0"/>
                <a:cs typeface="Times New Roman" panose="02020603050405020304" pitchFamily="18" charset="0"/>
              </a:rPr>
              <a:t>The next ten slides are examples of what this writer later learned are Hebraic Meter.  They were published in </a:t>
            </a:r>
            <a:r>
              <a:rPr lang="en-US" sz="4000" i="1" dirty="0">
                <a:solidFill>
                  <a:srgbClr val="0000FF"/>
                </a:solidFill>
                <a:latin typeface="Times New Roman" panose="02020603050405020304" pitchFamily="18" charset="0"/>
                <a:cs typeface="Times New Roman" panose="02020603050405020304" pitchFamily="18" charset="0"/>
              </a:rPr>
              <a:t>In Search of the Biblical Order </a:t>
            </a:r>
            <a:r>
              <a:rPr lang="en-US" sz="4000" dirty="0">
                <a:solidFill>
                  <a:srgbClr val="0000FF"/>
                </a:solidFill>
                <a:latin typeface="Times New Roman" panose="02020603050405020304" pitchFamily="18" charset="0"/>
                <a:cs typeface="Times New Roman" panose="02020603050405020304" pitchFamily="18" charset="0"/>
              </a:rPr>
              <a:t>in 1987, 2012, and “</a:t>
            </a:r>
            <a:r>
              <a:rPr lang="en-US" sz="4000" i="1" dirty="0">
                <a:solidFill>
                  <a:srgbClr val="0000FF"/>
                </a:solidFill>
                <a:latin typeface="Times New Roman" panose="02020603050405020304" pitchFamily="18" charset="0"/>
                <a:cs typeface="Times New Roman" panose="02020603050405020304" pitchFamily="18" charset="0"/>
              </a:rPr>
              <a:t>Repetition in the Bible</a:t>
            </a:r>
            <a:r>
              <a:rPr lang="en-US" sz="4000" dirty="0">
                <a:solidFill>
                  <a:srgbClr val="0000FF"/>
                </a:solidFill>
                <a:latin typeface="Times New Roman" panose="02020603050405020304" pitchFamily="18" charset="0"/>
                <a:cs typeface="Times New Roman" panose="02020603050405020304" pitchFamily="18" charset="0"/>
              </a:rPr>
              <a:t>” in 2016.  They comprise repetitions of 7s, 10s, and 12s, a genre adopted from the Torah.</a:t>
            </a:r>
            <a:br>
              <a:rPr lang="en-US" sz="4000" dirty="0">
                <a:solidFill>
                  <a:srgbClr val="0000FF"/>
                </a:solidFill>
                <a:latin typeface="Times New Roman" panose="02020603050405020304" pitchFamily="18" charset="0"/>
                <a:cs typeface="Times New Roman" panose="02020603050405020304" pitchFamily="18" charset="0"/>
              </a:rPr>
            </a:br>
            <a:br>
              <a:rPr lang="en-US" sz="4000" dirty="0">
                <a:solidFill>
                  <a:srgbClr val="0000FF"/>
                </a:solidFill>
                <a:latin typeface="Times New Roman" panose="02020603050405020304" pitchFamily="18" charset="0"/>
                <a:cs typeface="Times New Roman" panose="02020603050405020304" pitchFamily="18" charset="0"/>
              </a:rPr>
            </a:br>
            <a:r>
              <a:rPr lang="en-US" sz="4000" dirty="0">
                <a:solidFill>
                  <a:srgbClr val="0000FF"/>
                </a:solidFill>
                <a:latin typeface="Times New Roman" panose="02020603050405020304" pitchFamily="18" charset="0"/>
                <a:cs typeface="Times New Roman" panose="02020603050405020304" pitchFamily="18" charset="0"/>
              </a:rPr>
              <a:t>These examples illustrate discoveries made by Umberto Cassuto in the Torah in the 1940s. </a:t>
            </a:r>
          </a:p>
        </p:txBody>
      </p:sp>
    </p:spTree>
    <p:extLst>
      <p:ext uri="{BB962C8B-B14F-4D97-AF65-F5344CB8AC3E}">
        <p14:creationId xmlns:p14="http://schemas.microsoft.com/office/powerpoint/2010/main" val="25226744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3"/>
          <p:cNvGraphicFramePr>
            <a:graphicFrameLocks/>
          </p:cNvGraphicFramePr>
          <p:nvPr>
            <p:extLst>
              <p:ext uri="{D42A27DB-BD31-4B8C-83A1-F6EECF244321}">
                <p14:modId xmlns:p14="http://schemas.microsoft.com/office/powerpoint/2010/main" val="4042879160"/>
              </p:ext>
            </p:extLst>
          </p:nvPr>
        </p:nvGraphicFramePr>
        <p:xfrm>
          <a:off x="360972" y="793259"/>
          <a:ext cx="11265032" cy="2133600"/>
        </p:xfrm>
        <a:graphic>
          <a:graphicData uri="http://schemas.openxmlformats.org/drawingml/2006/table">
            <a:tbl>
              <a:tblPr firstRow="1" bandRow="1">
                <a:tableStyleId>{21E4AEA4-8DFA-4A89-87EB-49C32662AFE0}</a:tableStyleId>
              </a:tblPr>
              <a:tblGrid>
                <a:gridCol w="1441717">
                  <a:extLst>
                    <a:ext uri="{9D8B030D-6E8A-4147-A177-3AD203B41FA5}">
                      <a16:colId xmlns:a16="http://schemas.microsoft.com/office/drawing/2014/main" val="20000"/>
                    </a:ext>
                  </a:extLst>
                </a:gridCol>
                <a:gridCol w="1380787">
                  <a:extLst>
                    <a:ext uri="{9D8B030D-6E8A-4147-A177-3AD203B41FA5}">
                      <a16:colId xmlns:a16="http://schemas.microsoft.com/office/drawing/2014/main" val="20001"/>
                    </a:ext>
                  </a:extLst>
                </a:gridCol>
                <a:gridCol w="1776995">
                  <a:extLst>
                    <a:ext uri="{9D8B030D-6E8A-4147-A177-3AD203B41FA5}">
                      <a16:colId xmlns:a16="http://schemas.microsoft.com/office/drawing/2014/main" val="20002"/>
                    </a:ext>
                  </a:extLst>
                </a:gridCol>
                <a:gridCol w="1611179">
                  <a:extLst>
                    <a:ext uri="{9D8B030D-6E8A-4147-A177-3AD203B41FA5}">
                      <a16:colId xmlns:a16="http://schemas.microsoft.com/office/drawing/2014/main" val="20003"/>
                    </a:ext>
                  </a:extLst>
                </a:gridCol>
                <a:gridCol w="1629513">
                  <a:extLst>
                    <a:ext uri="{9D8B030D-6E8A-4147-A177-3AD203B41FA5}">
                      <a16:colId xmlns:a16="http://schemas.microsoft.com/office/drawing/2014/main" val="20004"/>
                    </a:ext>
                  </a:extLst>
                </a:gridCol>
                <a:gridCol w="1629513">
                  <a:extLst>
                    <a:ext uri="{9D8B030D-6E8A-4147-A177-3AD203B41FA5}">
                      <a16:colId xmlns:a16="http://schemas.microsoft.com/office/drawing/2014/main" val="20005"/>
                    </a:ext>
                  </a:extLst>
                </a:gridCol>
                <a:gridCol w="1795328">
                  <a:extLst>
                    <a:ext uri="{9D8B030D-6E8A-4147-A177-3AD203B41FA5}">
                      <a16:colId xmlns:a16="http://schemas.microsoft.com/office/drawing/2014/main" val="20006"/>
                    </a:ext>
                  </a:extLst>
                </a:gridCol>
              </a:tblGrid>
              <a:tr h="135111">
                <a:tc>
                  <a:txBody>
                    <a:bodyPr/>
                    <a:lstStyle/>
                    <a:p>
                      <a:pPr marL="0" marR="0" algn="l">
                        <a:spcBef>
                          <a:spcPts val="0"/>
                        </a:spcBef>
                        <a:spcAft>
                          <a:spcPts val="0"/>
                        </a:spcAft>
                      </a:pPr>
                      <a:r>
                        <a:rPr lang="en-US" sz="2800" cap="small" baseline="0" dirty="0">
                          <a:effectLst/>
                          <a:latin typeface="Times New Roman" pitchFamily="18" charset="0"/>
                          <a:cs typeface="Times New Roman" pitchFamily="18" charset="0"/>
                        </a:rPr>
                        <a:t>Rev. 5:9</a:t>
                      </a:r>
                      <a:endParaRPr lang="en-US" sz="2400" cap="small" baseline="0" dirty="0">
                        <a:effectLst/>
                        <a:latin typeface="Times New Roman" pitchFamily="18" charset="0"/>
                        <a:ea typeface="SimSun"/>
                        <a:cs typeface="Times New Roman" pitchFamily="18" charset="0"/>
                      </a:endParaRPr>
                    </a:p>
                  </a:txBody>
                  <a:tcPr marL="68580" marR="68580" marT="0" marB="0"/>
                </a:tc>
                <a:tc>
                  <a:txBody>
                    <a:bodyPr/>
                    <a:lstStyle/>
                    <a:p>
                      <a:pPr marL="0" marR="0" algn="l">
                        <a:spcBef>
                          <a:spcPts val="0"/>
                        </a:spcBef>
                        <a:spcAft>
                          <a:spcPts val="0"/>
                        </a:spcAft>
                      </a:pPr>
                      <a:r>
                        <a:rPr lang="en-US" sz="2800" cap="small" baseline="0" dirty="0">
                          <a:effectLst/>
                          <a:latin typeface="Times New Roman" pitchFamily="18" charset="0"/>
                          <a:cs typeface="Times New Roman" pitchFamily="18" charset="0"/>
                        </a:rPr>
                        <a:t>Rev.7:9</a:t>
                      </a:r>
                      <a:endParaRPr lang="en-US" sz="2400" cap="small" baseline="0" dirty="0">
                        <a:effectLst/>
                        <a:latin typeface="Times New Roman" pitchFamily="18" charset="0"/>
                        <a:ea typeface="SimSun"/>
                        <a:cs typeface="Times New Roman" pitchFamily="18" charset="0"/>
                      </a:endParaRPr>
                    </a:p>
                  </a:txBody>
                  <a:tcPr marL="68580" marR="68580" marT="0" marB="0"/>
                </a:tc>
                <a:tc>
                  <a:txBody>
                    <a:bodyPr/>
                    <a:lstStyle/>
                    <a:p>
                      <a:pPr marL="0" marR="0" algn="l">
                        <a:spcBef>
                          <a:spcPts val="0"/>
                        </a:spcBef>
                        <a:spcAft>
                          <a:spcPts val="0"/>
                        </a:spcAft>
                      </a:pPr>
                      <a:r>
                        <a:rPr lang="en-US" sz="2800" cap="small" baseline="0" dirty="0">
                          <a:effectLst/>
                          <a:latin typeface="Times New Roman" pitchFamily="18" charset="0"/>
                          <a:cs typeface="Times New Roman" pitchFamily="18" charset="0"/>
                        </a:rPr>
                        <a:t>Rev. 10:11</a:t>
                      </a:r>
                      <a:endParaRPr lang="en-US" sz="2400" cap="small" baseline="0" dirty="0">
                        <a:effectLst/>
                        <a:latin typeface="Times New Roman" pitchFamily="18" charset="0"/>
                        <a:ea typeface="SimSun"/>
                        <a:cs typeface="Times New Roman" pitchFamily="18" charset="0"/>
                      </a:endParaRPr>
                    </a:p>
                  </a:txBody>
                  <a:tcPr marL="68580" marR="68580" marT="0" marB="0"/>
                </a:tc>
                <a:tc>
                  <a:txBody>
                    <a:bodyPr/>
                    <a:lstStyle/>
                    <a:p>
                      <a:pPr marL="0" marR="0" algn="l">
                        <a:spcBef>
                          <a:spcPts val="0"/>
                        </a:spcBef>
                        <a:spcAft>
                          <a:spcPts val="0"/>
                        </a:spcAft>
                      </a:pPr>
                      <a:r>
                        <a:rPr lang="en-US" sz="2800" cap="small" baseline="0" dirty="0">
                          <a:effectLst/>
                          <a:latin typeface="Times New Roman" pitchFamily="18" charset="0"/>
                          <a:cs typeface="Times New Roman" pitchFamily="18" charset="0"/>
                        </a:rPr>
                        <a:t>Rev. 11:9</a:t>
                      </a:r>
                      <a:endParaRPr lang="en-US" sz="2400" cap="small" baseline="0" dirty="0">
                        <a:effectLst/>
                        <a:latin typeface="Times New Roman" pitchFamily="18" charset="0"/>
                        <a:ea typeface="SimSun"/>
                        <a:cs typeface="Times New Roman" pitchFamily="18" charset="0"/>
                      </a:endParaRPr>
                    </a:p>
                  </a:txBody>
                  <a:tcPr marL="68580" marR="68580" marT="0" marB="0"/>
                </a:tc>
                <a:tc>
                  <a:txBody>
                    <a:bodyPr/>
                    <a:lstStyle/>
                    <a:p>
                      <a:pPr marL="0" marR="0" algn="l">
                        <a:spcBef>
                          <a:spcPts val="0"/>
                        </a:spcBef>
                        <a:spcAft>
                          <a:spcPts val="0"/>
                        </a:spcAft>
                      </a:pPr>
                      <a:r>
                        <a:rPr lang="en-US" sz="2800" cap="small" baseline="0" dirty="0">
                          <a:effectLst/>
                          <a:latin typeface="Times New Roman" pitchFamily="18" charset="0"/>
                          <a:cs typeface="Times New Roman" pitchFamily="18" charset="0"/>
                        </a:rPr>
                        <a:t>Rev. 13:7</a:t>
                      </a:r>
                      <a:endParaRPr lang="en-US" sz="2400" cap="small" baseline="0" dirty="0">
                        <a:effectLst/>
                        <a:latin typeface="Times New Roman" pitchFamily="18" charset="0"/>
                        <a:ea typeface="SimSun"/>
                        <a:cs typeface="Times New Roman" pitchFamily="18" charset="0"/>
                      </a:endParaRPr>
                    </a:p>
                  </a:txBody>
                  <a:tcPr marL="68580" marR="68580" marT="0" marB="0"/>
                </a:tc>
                <a:tc>
                  <a:txBody>
                    <a:bodyPr/>
                    <a:lstStyle/>
                    <a:p>
                      <a:pPr marL="0" marR="0" algn="l">
                        <a:spcBef>
                          <a:spcPts val="0"/>
                        </a:spcBef>
                        <a:spcAft>
                          <a:spcPts val="0"/>
                        </a:spcAft>
                      </a:pPr>
                      <a:r>
                        <a:rPr lang="en-US" sz="2800" cap="small" baseline="0" dirty="0">
                          <a:effectLst/>
                          <a:latin typeface="Times New Roman" pitchFamily="18" charset="0"/>
                          <a:cs typeface="Times New Roman" pitchFamily="18" charset="0"/>
                        </a:rPr>
                        <a:t>Rev. 14:6</a:t>
                      </a:r>
                      <a:endParaRPr lang="en-US" sz="2400" cap="small" baseline="0" dirty="0">
                        <a:effectLst/>
                        <a:latin typeface="Times New Roman" pitchFamily="18" charset="0"/>
                        <a:ea typeface="SimSun"/>
                        <a:cs typeface="Times New Roman" pitchFamily="18" charset="0"/>
                      </a:endParaRPr>
                    </a:p>
                  </a:txBody>
                  <a:tcPr marL="68580" marR="68580" marT="0" marB="0"/>
                </a:tc>
                <a:tc>
                  <a:txBody>
                    <a:bodyPr/>
                    <a:lstStyle/>
                    <a:p>
                      <a:pPr marL="0" marR="0" algn="l">
                        <a:spcBef>
                          <a:spcPts val="0"/>
                        </a:spcBef>
                        <a:spcAft>
                          <a:spcPts val="0"/>
                        </a:spcAft>
                      </a:pPr>
                      <a:r>
                        <a:rPr lang="en-US" sz="2800" cap="small" baseline="0" dirty="0">
                          <a:effectLst/>
                          <a:latin typeface="Times New Roman" pitchFamily="18" charset="0"/>
                          <a:cs typeface="Times New Roman" pitchFamily="18" charset="0"/>
                        </a:rPr>
                        <a:t>Rev. 17:15</a:t>
                      </a:r>
                      <a:endParaRPr lang="en-US" sz="2400" cap="small" baseline="0" dirty="0">
                        <a:effectLst/>
                        <a:latin typeface="Times New Roman" pitchFamily="18" charset="0"/>
                        <a:ea typeface="SimSun"/>
                        <a:cs typeface="Times New Roman" pitchFamily="18" charset="0"/>
                      </a:endParaRPr>
                    </a:p>
                  </a:txBody>
                  <a:tcPr marL="68580" marR="68580" marT="0" marB="0"/>
                </a:tc>
                <a:extLst>
                  <a:ext uri="{0D108BD9-81ED-4DB2-BD59-A6C34878D82A}">
                    <a16:rowId xmlns:a16="http://schemas.microsoft.com/office/drawing/2014/main" val="10000"/>
                  </a:ext>
                </a:extLst>
              </a:tr>
              <a:tr h="152400">
                <a:tc>
                  <a:txBody>
                    <a:bodyPr/>
                    <a:lstStyle/>
                    <a:p>
                      <a:pPr marL="0" marR="0" algn="l">
                        <a:spcBef>
                          <a:spcPts val="0"/>
                        </a:spcBef>
                        <a:spcAft>
                          <a:spcPts val="0"/>
                        </a:spcAft>
                      </a:pPr>
                      <a:r>
                        <a:rPr lang="en-US" sz="2800" b="1" dirty="0">
                          <a:effectLst/>
                          <a:latin typeface="Times New Roman" pitchFamily="18" charset="0"/>
                          <a:cs typeface="Times New Roman" pitchFamily="18" charset="0"/>
                        </a:rPr>
                        <a:t>tribe</a:t>
                      </a:r>
                      <a:endParaRPr lang="en-US" sz="2400" b="1" dirty="0">
                        <a:effectLst/>
                        <a:latin typeface="Times New Roman" pitchFamily="18" charset="0"/>
                        <a:ea typeface="SimSun"/>
                        <a:cs typeface="Times New Roman" pitchFamily="18" charset="0"/>
                      </a:endParaRPr>
                    </a:p>
                  </a:txBody>
                  <a:tcPr marL="68580" marR="68580" marT="0" marB="0"/>
                </a:tc>
                <a:tc>
                  <a:txBody>
                    <a:bodyPr/>
                    <a:lstStyle/>
                    <a:p>
                      <a:pPr marL="0" marR="0" algn="l">
                        <a:spcBef>
                          <a:spcPts val="0"/>
                        </a:spcBef>
                        <a:spcAft>
                          <a:spcPts val="0"/>
                        </a:spcAft>
                      </a:pPr>
                      <a:r>
                        <a:rPr lang="en-US" sz="2800" b="1" dirty="0">
                          <a:effectLst/>
                          <a:latin typeface="Times New Roman" pitchFamily="18" charset="0"/>
                          <a:cs typeface="Times New Roman" pitchFamily="18" charset="0"/>
                        </a:rPr>
                        <a:t>nation</a:t>
                      </a:r>
                      <a:endParaRPr lang="en-US" sz="2400" b="1" dirty="0">
                        <a:effectLst/>
                        <a:latin typeface="Times New Roman" pitchFamily="18" charset="0"/>
                        <a:ea typeface="SimSun"/>
                        <a:cs typeface="Times New Roman" pitchFamily="18" charset="0"/>
                      </a:endParaRPr>
                    </a:p>
                  </a:txBody>
                  <a:tcPr marL="68580" marR="68580" marT="0" marB="0"/>
                </a:tc>
                <a:tc>
                  <a:txBody>
                    <a:bodyPr/>
                    <a:lstStyle/>
                    <a:p>
                      <a:pPr marL="0" marR="0" algn="l">
                        <a:spcBef>
                          <a:spcPts val="0"/>
                        </a:spcBef>
                        <a:spcAft>
                          <a:spcPts val="0"/>
                        </a:spcAft>
                      </a:pPr>
                      <a:r>
                        <a:rPr lang="en-US" sz="2800" b="1" dirty="0">
                          <a:effectLst/>
                          <a:latin typeface="Times New Roman" pitchFamily="18" charset="0"/>
                          <a:cs typeface="Times New Roman" pitchFamily="18" charset="0"/>
                        </a:rPr>
                        <a:t>peoples</a:t>
                      </a:r>
                      <a:endParaRPr lang="en-US" sz="2400" b="1" dirty="0">
                        <a:effectLst/>
                        <a:latin typeface="Times New Roman" pitchFamily="18" charset="0"/>
                        <a:ea typeface="SimSun"/>
                        <a:cs typeface="Times New Roman" pitchFamily="18" charset="0"/>
                      </a:endParaRPr>
                    </a:p>
                  </a:txBody>
                  <a:tcPr marL="68580" marR="68580" marT="0" marB="0"/>
                </a:tc>
                <a:tc>
                  <a:txBody>
                    <a:bodyPr/>
                    <a:lstStyle/>
                    <a:p>
                      <a:pPr marL="0" marR="0" algn="l">
                        <a:spcBef>
                          <a:spcPts val="0"/>
                        </a:spcBef>
                        <a:spcAft>
                          <a:spcPts val="0"/>
                        </a:spcAft>
                      </a:pPr>
                      <a:r>
                        <a:rPr lang="en-US" sz="2800" b="1" dirty="0">
                          <a:effectLst/>
                          <a:latin typeface="Times New Roman" pitchFamily="18" charset="0"/>
                          <a:cs typeface="Times New Roman" pitchFamily="18" charset="0"/>
                        </a:rPr>
                        <a:t>peoples</a:t>
                      </a:r>
                      <a:endParaRPr lang="en-US" sz="2400" b="1" dirty="0">
                        <a:effectLst/>
                        <a:latin typeface="Times New Roman" pitchFamily="18" charset="0"/>
                        <a:ea typeface="SimSun"/>
                        <a:cs typeface="Times New Roman" pitchFamily="18" charset="0"/>
                      </a:endParaRPr>
                    </a:p>
                  </a:txBody>
                  <a:tcPr marL="68580" marR="68580" marT="0" marB="0"/>
                </a:tc>
                <a:tc>
                  <a:txBody>
                    <a:bodyPr/>
                    <a:lstStyle/>
                    <a:p>
                      <a:pPr marL="0" marR="0" algn="l">
                        <a:spcBef>
                          <a:spcPts val="0"/>
                        </a:spcBef>
                        <a:spcAft>
                          <a:spcPts val="0"/>
                        </a:spcAft>
                      </a:pPr>
                      <a:r>
                        <a:rPr lang="en-US" sz="2800" b="1" dirty="0">
                          <a:effectLst/>
                          <a:latin typeface="Times New Roman" pitchFamily="18" charset="0"/>
                          <a:cs typeface="Times New Roman" pitchFamily="18" charset="0"/>
                        </a:rPr>
                        <a:t>tribe</a:t>
                      </a:r>
                      <a:endParaRPr lang="en-US" sz="2400" b="1" dirty="0">
                        <a:effectLst/>
                        <a:latin typeface="Times New Roman" pitchFamily="18" charset="0"/>
                        <a:ea typeface="SimSun"/>
                        <a:cs typeface="Times New Roman" pitchFamily="18" charset="0"/>
                      </a:endParaRPr>
                    </a:p>
                  </a:txBody>
                  <a:tcPr marL="68580" marR="68580" marT="0" marB="0"/>
                </a:tc>
                <a:tc>
                  <a:txBody>
                    <a:bodyPr/>
                    <a:lstStyle/>
                    <a:p>
                      <a:pPr marL="0" marR="0" algn="l">
                        <a:spcBef>
                          <a:spcPts val="0"/>
                        </a:spcBef>
                        <a:spcAft>
                          <a:spcPts val="0"/>
                        </a:spcAft>
                      </a:pPr>
                      <a:r>
                        <a:rPr lang="en-US" sz="2800" b="1" dirty="0">
                          <a:effectLst/>
                          <a:latin typeface="Times New Roman" pitchFamily="18" charset="0"/>
                          <a:cs typeface="Times New Roman" pitchFamily="18" charset="0"/>
                        </a:rPr>
                        <a:t>nation</a:t>
                      </a:r>
                      <a:endParaRPr lang="en-US" sz="2400" b="1" dirty="0">
                        <a:effectLst/>
                        <a:latin typeface="Times New Roman" pitchFamily="18" charset="0"/>
                        <a:ea typeface="SimSun"/>
                        <a:cs typeface="Times New Roman" pitchFamily="18" charset="0"/>
                      </a:endParaRPr>
                    </a:p>
                  </a:txBody>
                  <a:tcPr marL="68580" marR="68580" marT="0" marB="0"/>
                </a:tc>
                <a:tc>
                  <a:txBody>
                    <a:bodyPr/>
                    <a:lstStyle/>
                    <a:p>
                      <a:pPr marL="0" marR="0" algn="l">
                        <a:spcBef>
                          <a:spcPts val="0"/>
                        </a:spcBef>
                        <a:spcAft>
                          <a:spcPts val="0"/>
                        </a:spcAft>
                      </a:pPr>
                      <a:r>
                        <a:rPr lang="en-US" sz="2800" b="1" dirty="0">
                          <a:effectLst/>
                          <a:latin typeface="Times New Roman" pitchFamily="18" charset="0"/>
                          <a:cs typeface="Times New Roman" pitchFamily="18" charset="0"/>
                        </a:rPr>
                        <a:t>peoples</a:t>
                      </a:r>
                      <a:endParaRPr lang="en-US" sz="2400" b="1" dirty="0">
                        <a:effectLst/>
                        <a:latin typeface="Times New Roman" pitchFamily="18" charset="0"/>
                        <a:ea typeface="SimSun"/>
                        <a:cs typeface="Times New Roman" pitchFamily="18" charset="0"/>
                      </a:endParaRPr>
                    </a:p>
                  </a:txBody>
                  <a:tcPr marL="68580" marR="68580" marT="0" marB="0"/>
                </a:tc>
                <a:extLst>
                  <a:ext uri="{0D108BD9-81ED-4DB2-BD59-A6C34878D82A}">
                    <a16:rowId xmlns:a16="http://schemas.microsoft.com/office/drawing/2014/main" val="10001"/>
                  </a:ext>
                </a:extLst>
              </a:tr>
              <a:tr h="144145">
                <a:tc>
                  <a:txBody>
                    <a:bodyPr/>
                    <a:lstStyle/>
                    <a:p>
                      <a:pPr marL="0" marR="0" algn="l">
                        <a:spcBef>
                          <a:spcPts val="0"/>
                        </a:spcBef>
                        <a:spcAft>
                          <a:spcPts val="0"/>
                        </a:spcAft>
                      </a:pPr>
                      <a:r>
                        <a:rPr lang="en-US" sz="2800" b="1" dirty="0">
                          <a:effectLst/>
                          <a:latin typeface="Times New Roman" pitchFamily="18" charset="0"/>
                          <a:cs typeface="Times New Roman" pitchFamily="18" charset="0"/>
                        </a:rPr>
                        <a:t>tongue</a:t>
                      </a:r>
                      <a:endParaRPr lang="en-US" sz="2400" b="1" dirty="0">
                        <a:effectLst/>
                        <a:latin typeface="Times New Roman" pitchFamily="18" charset="0"/>
                        <a:ea typeface="SimSun"/>
                        <a:cs typeface="Times New Roman" pitchFamily="18" charset="0"/>
                      </a:endParaRPr>
                    </a:p>
                  </a:txBody>
                  <a:tcPr marL="68580" marR="68580" marT="0" marB="0"/>
                </a:tc>
                <a:tc>
                  <a:txBody>
                    <a:bodyPr/>
                    <a:lstStyle/>
                    <a:p>
                      <a:pPr marL="0" marR="0" algn="l">
                        <a:spcBef>
                          <a:spcPts val="0"/>
                        </a:spcBef>
                        <a:spcAft>
                          <a:spcPts val="0"/>
                        </a:spcAft>
                      </a:pPr>
                      <a:r>
                        <a:rPr lang="en-US" sz="2800" b="1" dirty="0">
                          <a:effectLst/>
                          <a:latin typeface="Times New Roman" pitchFamily="18" charset="0"/>
                          <a:cs typeface="Times New Roman" pitchFamily="18" charset="0"/>
                        </a:rPr>
                        <a:t>tribes</a:t>
                      </a:r>
                      <a:endParaRPr lang="en-US" sz="2400" b="1" dirty="0">
                        <a:effectLst/>
                        <a:latin typeface="Times New Roman" pitchFamily="18" charset="0"/>
                        <a:ea typeface="SimSun"/>
                        <a:cs typeface="Times New Roman" pitchFamily="18" charset="0"/>
                      </a:endParaRPr>
                    </a:p>
                  </a:txBody>
                  <a:tcPr marL="68580" marR="68580" marT="0" marB="0"/>
                </a:tc>
                <a:tc>
                  <a:txBody>
                    <a:bodyPr/>
                    <a:lstStyle/>
                    <a:p>
                      <a:pPr marL="0" marR="0" algn="l">
                        <a:spcBef>
                          <a:spcPts val="0"/>
                        </a:spcBef>
                        <a:spcAft>
                          <a:spcPts val="0"/>
                        </a:spcAft>
                      </a:pPr>
                      <a:r>
                        <a:rPr lang="en-US" sz="2800" b="1" dirty="0">
                          <a:effectLst/>
                          <a:latin typeface="Times New Roman" pitchFamily="18" charset="0"/>
                          <a:cs typeface="Times New Roman" pitchFamily="18" charset="0"/>
                        </a:rPr>
                        <a:t>nations</a:t>
                      </a:r>
                      <a:endParaRPr lang="en-US" sz="2400" b="1" dirty="0">
                        <a:effectLst/>
                        <a:latin typeface="Times New Roman" pitchFamily="18" charset="0"/>
                        <a:ea typeface="SimSun"/>
                        <a:cs typeface="Times New Roman" pitchFamily="18" charset="0"/>
                      </a:endParaRPr>
                    </a:p>
                  </a:txBody>
                  <a:tcPr marL="68580" marR="68580" marT="0" marB="0"/>
                </a:tc>
                <a:tc>
                  <a:txBody>
                    <a:bodyPr/>
                    <a:lstStyle/>
                    <a:p>
                      <a:pPr marL="0" marR="0" algn="l">
                        <a:spcBef>
                          <a:spcPts val="0"/>
                        </a:spcBef>
                        <a:spcAft>
                          <a:spcPts val="0"/>
                        </a:spcAft>
                      </a:pPr>
                      <a:r>
                        <a:rPr lang="en-US" sz="2800" b="1" dirty="0">
                          <a:effectLst/>
                          <a:latin typeface="Times New Roman" pitchFamily="18" charset="0"/>
                          <a:cs typeface="Times New Roman" pitchFamily="18" charset="0"/>
                        </a:rPr>
                        <a:t>Tribes</a:t>
                      </a:r>
                      <a:endParaRPr lang="en-US" sz="2400" b="1" dirty="0">
                        <a:effectLst/>
                        <a:latin typeface="Times New Roman" pitchFamily="18" charset="0"/>
                        <a:ea typeface="SimSun"/>
                        <a:cs typeface="Times New Roman" pitchFamily="18" charset="0"/>
                      </a:endParaRPr>
                    </a:p>
                  </a:txBody>
                  <a:tcPr marL="68580" marR="68580" marT="0" marB="0"/>
                </a:tc>
                <a:tc>
                  <a:txBody>
                    <a:bodyPr/>
                    <a:lstStyle/>
                    <a:p>
                      <a:pPr marL="0" marR="0" algn="l">
                        <a:spcBef>
                          <a:spcPts val="0"/>
                        </a:spcBef>
                        <a:spcAft>
                          <a:spcPts val="0"/>
                        </a:spcAft>
                      </a:pPr>
                      <a:r>
                        <a:rPr lang="en-US" sz="2800" b="1" dirty="0">
                          <a:solidFill>
                            <a:srgbClr val="0070C0"/>
                          </a:solidFill>
                          <a:latin typeface="Times New Roman" pitchFamily="18" charset="0"/>
                          <a:cs typeface="Times New Roman" pitchFamily="18" charset="0"/>
                        </a:rPr>
                        <a:t>people</a:t>
                      </a:r>
                    </a:p>
                  </a:txBody>
                  <a:tcPr marL="68580" marR="68580" marT="0" marB="0"/>
                </a:tc>
                <a:tc>
                  <a:txBody>
                    <a:bodyPr/>
                    <a:lstStyle/>
                    <a:p>
                      <a:pPr marL="0" marR="0" algn="l">
                        <a:spcBef>
                          <a:spcPts val="0"/>
                        </a:spcBef>
                        <a:spcAft>
                          <a:spcPts val="0"/>
                        </a:spcAft>
                      </a:pPr>
                      <a:r>
                        <a:rPr lang="en-US" sz="2800" b="1" dirty="0">
                          <a:effectLst/>
                          <a:latin typeface="Times New Roman" pitchFamily="18" charset="0"/>
                          <a:cs typeface="Times New Roman" pitchFamily="18" charset="0"/>
                        </a:rPr>
                        <a:t>tribe</a:t>
                      </a:r>
                      <a:endParaRPr lang="en-US" sz="2400" b="1" dirty="0">
                        <a:effectLst/>
                        <a:latin typeface="Times New Roman" pitchFamily="18" charset="0"/>
                        <a:ea typeface="SimSun"/>
                        <a:cs typeface="Times New Roman" pitchFamily="18" charset="0"/>
                      </a:endParaRPr>
                    </a:p>
                  </a:txBody>
                  <a:tcPr marL="68580" marR="68580" marT="0" marB="0"/>
                </a:tc>
                <a:tc>
                  <a:txBody>
                    <a:bodyPr/>
                    <a:lstStyle/>
                    <a:p>
                      <a:pPr marL="0" marR="0" algn="l">
                        <a:spcBef>
                          <a:spcPts val="0"/>
                        </a:spcBef>
                        <a:spcAft>
                          <a:spcPts val="0"/>
                        </a:spcAft>
                      </a:pPr>
                      <a:r>
                        <a:rPr lang="en-US" sz="2800" b="1" dirty="0">
                          <a:effectLst/>
                          <a:latin typeface="Times New Roman" pitchFamily="18" charset="0"/>
                          <a:cs typeface="Times New Roman" pitchFamily="18" charset="0"/>
                        </a:rPr>
                        <a:t>multitudes</a:t>
                      </a:r>
                      <a:endParaRPr lang="en-US" sz="2400" b="1" dirty="0">
                        <a:effectLst/>
                        <a:latin typeface="Times New Roman" pitchFamily="18" charset="0"/>
                        <a:ea typeface="SimSun"/>
                        <a:cs typeface="Times New Roman" pitchFamily="18" charset="0"/>
                      </a:endParaRPr>
                    </a:p>
                  </a:txBody>
                  <a:tcPr marL="68580" marR="68580" marT="0" marB="0"/>
                </a:tc>
                <a:extLst>
                  <a:ext uri="{0D108BD9-81ED-4DB2-BD59-A6C34878D82A}">
                    <a16:rowId xmlns:a16="http://schemas.microsoft.com/office/drawing/2014/main" val="10002"/>
                  </a:ext>
                </a:extLst>
              </a:tr>
              <a:tr h="152400">
                <a:tc>
                  <a:txBody>
                    <a:bodyPr/>
                    <a:lstStyle/>
                    <a:p>
                      <a:pPr marL="0" marR="0" algn="l">
                        <a:spcBef>
                          <a:spcPts val="0"/>
                        </a:spcBef>
                        <a:spcAft>
                          <a:spcPts val="0"/>
                        </a:spcAft>
                      </a:pPr>
                      <a:r>
                        <a:rPr lang="en-US" sz="2800" b="1">
                          <a:effectLst/>
                          <a:latin typeface="Times New Roman" pitchFamily="18" charset="0"/>
                          <a:cs typeface="Times New Roman" pitchFamily="18" charset="0"/>
                        </a:rPr>
                        <a:t>people</a:t>
                      </a:r>
                      <a:endParaRPr lang="en-US" sz="2400" b="1">
                        <a:effectLst/>
                        <a:latin typeface="Times New Roman" pitchFamily="18" charset="0"/>
                        <a:ea typeface="SimSun"/>
                        <a:cs typeface="Times New Roman" pitchFamily="18" charset="0"/>
                      </a:endParaRPr>
                    </a:p>
                  </a:txBody>
                  <a:tcPr marL="68580" marR="68580" marT="0" marB="0"/>
                </a:tc>
                <a:tc>
                  <a:txBody>
                    <a:bodyPr/>
                    <a:lstStyle/>
                    <a:p>
                      <a:pPr marL="0" marR="0" algn="l">
                        <a:spcBef>
                          <a:spcPts val="0"/>
                        </a:spcBef>
                        <a:spcAft>
                          <a:spcPts val="0"/>
                        </a:spcAft>
                      </a:pPr>
                      <a:r>
                        <a:rPr lang="en-US" sz="2800" b="1" dirty="0">
                          <a:effectLst/>
                          <a:latin typeface="Times New Roman" pitchFamily="18" charset="0"/>
                          <a:cs typeface="Times New Roman" pitchFamily="18" charset="0"/>
                        </a:rPr>
                        <a:t>peoples</a:t>
                      </a:r>
                      <a:endParaRPr lang="en-US" sz="2400" b="1" dirty="0">
                        <a:effectLst/>
                        <a:latin typeface="Times New Roman" pitchFamily="18" charset="0"/>
                        <a:ea typeface="SimSun"/>
                        <a:cs typeface="Times New Roman" pitchFamily="18" charset="0"/>
                      </a:endParaRPr>
                    </a:p>
                  </a:txBody>
                  <a:tcPr marL="68580" marR="68580" marT="0" marB="0"/>
                </a:tc>
                <a:tc>
                  <a:txBody>
                    <a:bodyPr/>
                    <a:lstStyle/>
                    <a:p>
                      <a:pPr marL="0" marR="0" algn="l">
                        <a:spcBef>
                          <a:spcPts val="0"/>
                        </a:spcBef>
                        <a:spcAft>
                          <a:spcPts val="0"/>
                        </a:spcAft>
                      </a:pPr>
                      <a:r>
                        <a:rPr lang="en-US" sz="2800" b="1" dirty="0">
                          <a:effectLst/>
                          <a:latin typeface="Times New Roman" pitchFamily="18" charset="0"/>
                          <a:cs typeface="Times New Roman" pitchFamily="18" charset="0"/>
                        </a:rPr>
                        <a:t>tongues</a:t>
                      </a:r>
                      <a:endParaRPr lang="en-US" sz="2400" b="1" dirty="0">
                        <a:effectLst/>
                        <a:latin typeface="Times New Roman" pitchFamily="18" charset="0"/>
                        <a:ea typeface="SimSun"/>
                        <a:cs typeface="Times New Roman" pitchFamily="18" charset="0"/>
                      </a:endParaRPr>
                    </a:p>
                  </a:txBody>
                  <a:tcPr marL="68580" marR="68580" marT="0" marB="0"/>
                </a:tc>
                <a:tc>
                  <a:txBody>
                    <a:bodyPr/>
                    <a:lstStyle/>
                    <a:p>
                      <a:pPr marL="0" marR="0" algn="l">
                        <a:spcBef>
                          <a:spcPts val="0"/>
                        </a:spcBef>
                        <a:spcAft>
                          <a:spcPts val="0"/>
                        </a:spcAft>
                      </a:pPr>
                      <a:r>
                        <a:rPr lang="en-US" sz="2800" b="1" dirty="0">
                          <a:effectLst/>
                          <a:latin typeface="Times New Roman" pitchFamily="18" charset="0"/>
                          <a:cs typeface="Times New Roman" pitchFamily="18" charset="0"/>
                        </a:rPr>
                        <a:t>tongues</a:t>
                      </a:r>
                      <a:endParaRPr lang="en-US" sz="2400" b="1" dirty="0">
                        <a:effectLst/>
                        <a:latin typeface="Times New Roman" pitchFamily="18" charset="0"/>
                        <a:ea typeface="SimSun"/>
                        <a:cs typeface="Times New Roman" pitchFamily="18" charset="0"/>
                      </a:endParaRPr>
                    </a:p>
                  </a:txBody>
                  <a:tcPr marL="68580" marR="68580" marT="0" marB="0"/>
                </a:tc>
                <a:tc>
                  <a:txBody>
                    <a:bodyPr/>
                    <a:lstStyle/>
                    <a:p>
                      <a:pPr marL="0" marR="0" algn="l">
                        <a:spcBef>
                          <a:spcPts val="0"/>
                        </a:spcBef>
                        <a:spcAft>
                          <a:spcPts val="0"/>
                        </a:spcAft>
                      </a:pPr>
                      <a:r>
                        <a:rPr lang="en-US" sz="2800" b="1" dirty="0">
                          <a:effectLst/>
                          <a:latin typeface="Times New Roman" pitchFamily="18" charset="0"/>
                          <a:cs typeface="Times New Roman" pitchFamily="18" charset="0"/>
                        </a:rPr>
                        <a:t>tongue</a:t>
                      </a:r>
                      <a:endParaRPr lang="en-US" sz="2400" b="1" dirty="0">
                        <a:effectLst/>
                        <a:latin typeface="Times New Roman" pitchFamily="18" charset="0"/>
                        <a:ea typeface="SimSun"/>
                        <a:cs typeface="Times New Roman" pitchFamily="18" charset="0"/>
                      </a:endParaRPr>
                    </a:p>
                  </a:txBody>
                  <a:tcPr marL="68580" marR="68580" marT="0" marB="0"/>
                </a:tc>
                <a:tc>
                  <a:txBody>
                    <a:bodyPr/>
                    <a:lstStyle/>
                    <a:p>
                      <a:pPr marL="0" marR="0" algn="l">
                        <a:spcBef>
                          <a:spcPts val="0"/>
                        </a:spcBef>
                        <a:spcAft>
                          <a:spcPts val="0"/>
                        </a:spcAft>
                      </a:pPr>
                      <a:r>
                        <a:rPr lang="en-US" sz="2800" b="1" dirty="0">
                          <a:effectLst/>
                          <a:latin typeface="Times New Roman" pitchFamily="18" charset="0"/>
                          <a:cs typeface="Times New Roman" pitchFamily="18" charset="0"/>
                        </a:rPr>
                        <a:t>tongue</a:t>
                      </a:r>
                      <a:endParaRPr lang="en-US" sz="2400" b="1" dirty="0">
                        <a:effectLst/>
                        <a:latin typeface="Times New Roman" pitchFamily="18" charset="0"/>
                        <a:ea typeface="SimSun"/>
                        <a:cs typeface="Times New Roman" pitchFamily="18" charset="0"/>
                      </a:endParaRPr>
                    </a:p>
                  </a:txBody>
                  <a:tcPr marL="68580" marR="68580" marT="0" marB="0"/>
                </a:tc>
                <a:tc>
                  <a:txBody>
                    <a:bodyPr/>
                    <a:lstStyle/>
                    <a:p>
                      <a:pPr marL="0" marR="0" algn="l">
                        <a:spcBef>
                          <a:spcPts val="0"/>
                        </a:spcBef>
                        <a:spcAft>
                          <a:spcPts val="0"/>
                        </a:spcAft>
                      </a:pPr>
                      <a:r>
                        <a:rPr lang="en-US" sz="2800" b="1" dirty="0">
                          <a:effectLst/>
                          <a:latin typeface="Times New Roman" pitchFamily="18" charset="0"/>
                          <a:cs typeface="Times New Roman" pitchFamily="18" charset="0"/>
                        </a:rPr>
                        <a:t>nations</a:t>
                      </a:r>
                      <a:endParaRPr lang="en-US" sz="2400" b="1" dirty="0">
                        <a:effectLst/>
                        <a:latin typeface="Times New Roman" pitchFamily="18" charset="0"/>
                        <a:ea typeface="SimSun"/>
                        <a:cs typeface="Times New Roman" pitchFamily="18" charset="0"/>
                      </a:endParaRPr>
                    </a:p>
                  </a:txBody>
                  <a:tcPr marL="68580" marR="68580" marT="0" marB="0"/>
                </a:tc>
                <a:extLst>
                  <a:ext uri="{0D108BD9-81ED-4DB2-BD59-A6C34878D82A}">
                    <a16:rowId xmlns:a16="http://schemas.microsoft.com/office/drawing/2014/main" val="10003"/>
                  </a:ext>
                </a:extLst>
              </a:tr>
              <a:tr h="144145">
                <a:tc>
                  <a:txBody>
                    <a:bodyPr/>
                    <a:lstStyle/>
                    <a:p>
                      <a:pPr marL="0" marR="0" algn="l">
                        <a:spcBef>
                          <a:spcPts val="0"/>
                        </a:spcBef>
                        <a:spcAft>
                          <a:spcPts val="0"/>
                        </a:spcAft>
                      </a:pPr>
                      <a:r>
                        <a:rPr lang="en-US" sz="2800" b="1" dirty="0">
                          <a:effectLst/>
                          <a:latin typeface="Times New Roman" pitchFamily="18" charset="0"/>
                          <a:cs typeface="Times New Roman" pitchFamily="18" charset="0"/>
                        </a:rPr>
                        <a:t>nation</a:t>
                      </a:r>
                      <a:endParaRPr lang="en-US" sz="2400" b="1" dirty="0">
                        <a:effectLst/>
                        <a:latin typeface="Times New Roman" pitchFamily="18" charset="0"/>
                        <a:ea typeface="SimSun"/>
                        <a:cs typeface="Times New Roman" pitchFamily="18" charset="0"/>
                      </a:endParaRPr>
                    </a:p>
                  </a:txBody>
                  <a:tcPr marL="68580" marR="68580" marT="0" marB="0"/>
                </a:tc>
                <a:tc>
                  <a:txBody>
                    <a:bodyPr/>
                    <a:lstStyle/>
                    <a:p>
                      <a:pPr marL="0" marR="0" algn="l">
                        <a:spcBef>
                          <a:spcPts val="0"/>
                        </a:spcBef>
                        <a:spcAft>
                          <a:spcPts val="0"/>
                        </a:spcAft>
                      </a:pPr>
                      <a:r>
                        <a:rPr lang="en-US" sz="2800" b="1">
                          <a:effectLst/>
                          <a:latin typeface="Times New Roman" pitchFamily="18" charset="0"/>
                          <a:cs typeface="Times New Roman" pitchFamily="18" charset="0"/>
                        </a:rPr>
                        <a:t>tongues</a:t>
                      </a:r>
                      <a:endParaRPr lang="en-US" sz="2400" b="1">
                        <a:effectLst/>
                        <a:latin typeface="Times New Roman" pitchFamily="18" charset="0"/>
                        <a:ea typeface="SimSun"/>
                        <a:cs typeface="Times New Roman" pitchFamily="18" charset="0"/>
                      </a:endParaRPr>
                    </a:p>
                  </a:txBody>
                  <a:tcPr marL="68580" marR="68580" marT="0" marB="0"/>
                </a:tc>
                <a:tc>
                  <a:txBody>
                    <a:bodyPr/>
                    <a:lstStyle/>
                    <a:p>
                      <a:pPr marL="0" marR="0" algn="l">
                        <a:spcBef>
                          <a:spcPts val="0"/>
                        </a:spcBef>
                        <a:spcAft>
                          <a:spcPts val="0"/>
                        </a:spcAft>
                      </a:pPr>
                      <a:r>
                        <a:rPr lang="en-US" sz="2800" b="1" dirty="0">
                          <a:effectLst/>
                          <a:latin typeface="Times New Roman" pitchFamily="18" charset="0"/>
                          <a:cs typeface="Times New Roman" pitchFamily="18" charset="0"/>
                        </a:rPr>
                        <a:t>kings</a:t>
                      </a:r>
                      <a:endParaRPr lang="en-US" sz="2400" b="1" dirty="0">
                        <a:effectLst/>
                        <a:latin typeface="Times New Roman" pitchFamily="18" charset="0"/>
                        <a:ea typeface="SimSun"/>
                        <a:cs typeface="Times New Roman" pitchFamily="18" charset="0"/>
                      </a:endParaRPr>
                    </a:p>
                  </a:txBody>
                  <a:tcPr marL="68580" marR="68580" marT="0" marB="0"/>
                </a:tc>
                <a:tc>
                  <a:txBody>
                    <a:bodyPr/>
                    <a:lstStyle/>
                    <a:p>
                      <a:pPr marL="0" marR="0" algn="l">
                        <a:spcBef>
                          <a:spcPts val="0"/>
                        </a:spcBef>
                        <a:spcAft>
                          <a:spcPts val="0"/>
                        </a:spcAft>
                      </a:pPr>
                      <a:r>
                        <a:rPr lang="en-US" sz="2800" b="1" dirty="0">
                          <a:effectLst/>
                          <a:latin typeface="Times New Roman" pitchFamily="18" charset="0"/>
                          <a:cs typeface="Times New Roman" pitchFamily="18" charset="0"/>
                        </a:rPr>
                        <a:t>nations</a:t>
                      </a:r>
                      <a:endParaRPr lang="en-US" sz="2400" b="1" dirty="0">
                        <a:effectLst/>
                        <a:latin typeface="Times New Roman" pitchFamily="18" charset="0"/>
                        <a:ea typeface="SimSun"/>
                        <a:cs typeface="Times New Roman" pitchFamily="18" charset="0"/>
                      </a:endParaRPr>
                    </a:p>
                  </a:txBody>
                  <a:tcPr marL="68580" marR="68580" marT="0" marB="0"/>
                </a:tc>
                <a:tc>
                  <a:txBody>
                    <a:bodyPr/>
                    <a:lstStyle/>
                    <a:p>
                      <a:pPr marL="0" marR="0" algn="l">
                        <a:spcBef>
                          <a:spcPts val="0"/>
                        </a:spcBef>
                        <a:spcAft>
                          <a:spcPts val="0"/>
                        </a:spcAft>
                      </a:pPr>
                      <a:r>
                        <a:rPr lang="en-US" sz="2800" b="1" dirty="0">
                          <a:effectLst/>
                          <a:latin typeface="Times New Roman" pitchFamily="18" charset="0"/>
                          <a:cs typeface="Times New Roman" pitchFamily="18" charset="0"/>
                        </a:rPr>
                        <a:t>nation</a:t>
                      </a:r>
                      <a:endParaRPr lang="en-US" sz="2400" b="1" dirty="0">
                        <a:effectLst/>
                        <a:latin typeface="Times New Roman" pitchFamily="18" charset="0"/>
                        <a:ea typeface="SimSun"/>
                        <a:cs typeface="Times New Roman" pitchFamily="18" charset="0"/>
                      </a:endParaRPr>
                    </a:p>
                  </a:txBody>
                  <a:tcPr marL="68580" marR="68580" marT="0" marB="0"/>
                </a:tc>
                <a:tc>
                  <a:txBody>
                    <a:bodyPr/>
                    <a:lstStyle/>
                    <a:p>
                      <a:pPr marL="0" marR="0" algn="l">
                        <a:spcBef>
                          <a:spcPts val="0"/>
                        </a:spcBef>
                        <a:spcAft>
                          <a:spcPts val="0"/>
                        </a:spcAft>
                      </a:pPr>
                      <a:r>
                        <a:rPr lang="en-US" sz="2800" b="1" dirty="0">
                          <a:effectLst/>
                          <a:latin typeface="Times New Roman" pitchFamily="18" charset="0"/>
                          <a:cs typeface="Times New Roman" pitchFamily="18" charset="0"/>
                        </a:rPr>
                        <a:t>people</a:t>
                      </a:r>
                      <a:endParaRPr lang="en-US" sz="2400" b="1" dirty="0">
                        <a:effectLst/>
                        <a:latin typeface="Times New Roman" pitchFamily="18" charset="0"/>
                        <a:ea typeface="SimSun"/>
                        <a:cs typeface="Times New Roman" pitchFamily="18" charset="0"/>
                      </a:endParaRPr>
                    </a:p>
                  </a:txBody>
                  <a:tcPr marL="68580" marR="68580" marT="0" marB="0"/>
                </a:tc>
                <a:tc>
                  <a:txBody>
                    <a:bodyPr/>
                    <a:lstStyle/>
                    <a:p>
                      <a:pPr marL="0" marR="0" algn="l">
                        <a:spcBef>
                          <a:spcPts val="0"/>
                        </a:spcBef>
                        <a:spcAft>
                          <a:spcPts val="0"/>
                        </a:spcAft>
                      </a:pPr>
                      <a:r>
                        <a:rPr lang="en-US" sz="2800" b="1" dirty="0">
                          <a:effectLst/>
                          <a:latin typeface="Times New Roman" pitchFamily="18" charset="0"/>
                          <a:cs typeface="Times New Roman" pitchFamily="18" charset="0"/>
                        </a:rPr>
                        <a:t>tongues</a:t>
                      </a:r>
                      <a:endParaRPr lang="en-US" sz="2400" b="1" dirty="0">
                        <a:effectLst/>
                        <a:latin typeface="Times New Roman" pitchFamily="18" charset="0"/>
                        <a:ea typeface="SimSun"/>
                        <a:cs typeface="Times New Roman" pitchFamily="18" charset="0"/>
                      </a:endParaRPr>
                    </a:p>
                  </a:txBody>
                  <a:tcPr marL="68580" marR="68580" marT="0" marB="0"/>
                </a:tc>
                <a:extLst>
                  <a:ext uri="{0D108BD9-81ED-4DB2-BD59-A6C34878D82A}">
                    <a16:rowId xmlns:a16="http://schemas.microsoft.com/office/drawing/2014/main" val="10004"/>
                  </a:ext>
                </a:extLst>
              </a:tr>
            </a:tbl>
          </a:graphicData>
        </a:graphic>
      </p:graphicFrame>
      <p:graphicFrame>
        <p:nvGraphicFramePr>
          <p:cNvPr id="10" name="Table 9"/>
          <p:cNvGraphicFramePr>
            <a:graphicFrameLocks noGrp="1"/>
          </p:cNvGraphicFramePr>
          <p:nvPr>
            <p:extLst>
              <p:ext uri="{D42A27DB-BD31-4B8C-83A1-F6EECF244321}">
                <p14:modId xmlns:p14="http://schemas.microsoft.com/office/powerpoint/2010/main" val="2236934102"/>
              </p:ext>
            </p:extLst>
          </p:nvPr>
        </p:nvGraphicFramePr>
        <p:xfrm>
          <a:off x="370397" y="3165939"/>
          <a:ext cx="11255607" cy="2449309"/>
        </p:xfrm>
        <a:graphic>
          <a:graphicData uri="http://schemas.openxmlformats.org/drawingml/2006/table">
            <a:tbl>
              <a:tblPr firstRow="1" bandRow="1">
                <a:tableStyleId>{21E4AEA4-8DFA-4A89-87EB-49C32662AFE0}</a:tableStyleId>
              </a:tblPr>
              <a:tblGrid>
                <a:gridCol w="1439353">
                  <a:extLst>
                    <a:ext uri="{9D8B030D-6E8A-4147-A177-3AD203B41FA5}">
                      <a16:colId xmlns:a16="http://schemas.microsoft.com/office/drawing/2014/main" val="20000"/>
                    </a:ext>
                  </a:extLst>
                </a:gridCol>
                <a:gridCol w="1369836">
                  <a:extLst>
                    <a:ext uri="{9D8B030D-6E8A-4147-A177-3AD203B41FA5}">
                      <a16:colId xmlns:a16="http://schemas.microsoft.com/office/drawing/2014/main" val="20001"/>
                    </a:ext>
                  </a:extLst>
                </a:gridCol>
                <a:gridCol w="1781666">
                  <a:extLst>
                    <a:ext uri="{9D8B030D-6E8A-4147-A177-3AD203B41FA5}">
                      <a16:colId xmlns:a16="http://schemas.microsoft.com/office/drawing/2014/main" val="20002"/>
                    </a:ext>
                  </a:extLst>
                </a:gridCol>
                <a:gridCol w="1587166">
                  <a:extLst>
                    <a:ext uri="{9D8B030D-6E8A-4147-A177-3AD203B41FA5}">
                      <a16:colId xmlns:a16="http://schemas.microsoft.com/office/drawing/2014/main" val="20003"/>
                    </a:ext>
                  </a:extLst>
                </a:gridCol>
                <a:gridCol w="1637003">
                  <a:extLst>
                    <a:ext uri="{9D8B030D-6E8A-4147-A177-3AD203B41FA5}">
                      <a16:colId xmlns:a16="http://schemas.microsoft.com/office/drawing/2014/main" val="20004"/>
                    </a:ext>
                  </a:extLst>
                </a:gridCol>
                <a:gridCol w="1637003">
                  <a:extLst>
                    <a:ext uri="{9D8B030D-6E8A-4147-A177-3AD203B41FA5}">
                      <a16:colId xmlns:a16="http://schemas.microsoft.com/office/drawing/2014/main" val="20005"/>
                    </a:ext>
                  </a:extLst>
                </a:gridCol>
                <a:gridCol w="1803580">
                  <a:extLst>
                    <a:ext uri="{9D8B030D-6E8A-4147-A177-3AD203B41FA5}">
                      <a16:colId xmlns:a16="http://schemas.microsoft.com/office/drawing/2014/main" val="20006"/>
                    </a:ext>
                  </a:extLst>
                </a:gridCol>
              </a:tblGrid>
              <a:tr h="509205">
                <a:tc>
                  <a:txBody>
                    <a:bodyPr/>
                    <a:lstStyle/>
                    <a:p>
                      <a:pPr marL="0" marR="0" algn="l">
                        <a:spcBef>
                          <a:spcPts val="0"/>
                        </a:spcBef>
                        <a:spcAft>
                          <a:spcPts val="0"/>
                        </a:spcAft>
                      </a:pPr>
                      <a:r>
                        <a:rPr lang="en-US" sz="2800" cap="small" baseline="0" dirty="0">
                          <a:effectLst/>
                          <a:latin typeface="Times New Roman" pitchFamily="18" charset="0"/>
                          <a:cs typeface="Times New Roman" pitchFamily="18" charset="0"/>
                        </a:rPr>
                        <a:t>Rev.5:9</a:t>
                      </a:r>
                      <a:endParaRPr lang="en-US" sz="2400" cap="small" baseline="0" dirty="0">
                        <a:effectLst/>
                        <a:latin typeface="Times New Roman" pitchFamily="18" charset="0"/>
                        <a:ea typeface="SimSun"/>
                        <a:cs typeface="Times New Roman" pitchFamily="18" charset="0"/>
                      </a:endParaRPr>
                    </a:p>
                  </a:txBody>
                  <a:tcPr marL="68580" marR="68580" marT="0" marB="0"/>
                </a:tc>
                <a:tc>
                  <a:txBody>
                    <a:bodyPr/>
                    <a:lstStyle/>
                    <a:p>
                      <a:pPr marL="0" marR="0" algn="l">
                        <a:spcBef>
                          <a:spcPts val="0"/>
                        </a:spcBef>
                        <a:spcAft>
                          <a:spcPts val="0"/>
                        </a:spcAft>
                      </a:pPr>
                      <a:r>
                        <a:rPr lang="en-US" sz="2800" cap="small" baseline="0" dirty="0">
                          <a:effectLst/>
                          <a:latin typeface="Times New Roman" pitchFamily="18" charset="0"/>
                          <a:cs typeface="Times New Roman" pitchFamily="18" charset="0"/>
                        </a:rPr>
                        <a:t>Rev.7:9</a:t>
                      </a:r>
                      <a:endParaRPr lang="en-US" sz="2400" cap="small" baseline="0" dirty="0">
                        <a:effectLst/>
                        <a:latin typeface="Times New Roman" pitchFamily="18" charset="0"/>
                        <a:ea typeface="SimSun"/>
                        <a:cs typeface="Times New Roman" pitchFamily="18" charset="0"/>
                      </a:endParaRPr>
                    </a:p>
                  </a:txBody>
                  <a:tcPr marL="68580" marR="68580" marT="0" marB="0"/>
                </a:tc>
                <a:tc>
                  <a:txBody>
                    <a:bodyPr/>
                    <a:lstStyle/>
                    <a:p>
                      <a:pPr marL="0" marR="0" algn="l">
                        <a:spcBef>
                          <a:spcPts val="0"/>
                        </a:spcBef>
                        <a:spcAft>
                          <a:spcPts val="0"/>
                        </a:spcAft>
                      </a:pPr>
                      <a:r>
                        <a:rPr lang="en-US" sz="2800" cap="small" baseline="0" dirty="0">
                          <a:effectLst/>
                          <a:latin typeface="Times New Roman" pitchFamily="18" charset="0"/>
                          <a:cs typeface="Times New Roman" pitchFamily="18" charset="0"/>
                        </a:rPr>
                        <a:t>Rev. 10:11</a:t>
                      </a:r>
                      <a:endParaRPr lang="en-US" sz="2400" cap="small" baseline="0" dirty="0">
                        <a:effectLst/>
                        <a:latin typeface="Times New Roman" pitchFamily="18" charset="0"/>
                        <a:ea typeface="SimSun"/>
                        <a:cs typeface="Times New Roman" pitchFamily="18" charset="0"/>
                      </a:endParaRPr>
                    </a:p>
                  </a:txBody>
                  <a:tcPr marL="68580" marR="68580" marT="0" marB="0"/>
                </a:tc>
                <a:tc>
                  <a:txBody>
                    <a:bodyPr/>
                    <a:lstStyle/>
                    <a:p>
                      <a:pPr marL="0" marR="0" algn="l">
                        <a:spcBef>
                          <a:spcPts val="0"/>
                        </a:spcBef>
                        <a:spcAft>
                          <a:spcPts val="0"/>
                        </a:spcAft>
                      </a:pPr>
                      <a:r>
                        <a:rPr lang="en-US" sz="2800" cap="small" baseline="0" dirty="0">
                          <a:effectLst/>
                          <a:latin typeface="Times New Roman" pitchFamily="18" charset="0"/>
                          <a:cs typeface="Times New Roman" pitchFamily="18" charset="0"/>
                        </a:rPr>
                        <a:t>Rev. 11:9</a:t>
                      </a:r>
                      <a:endParaRPr lang="en-US" sz="2400" cap="small" baseline="0" dirty="0">
                        <a:effectLst/>
                        <a:latin typeface="Times New Roman" pitchFamily="18" charset="0"/>
                        <a:ea typeface="SimSun"/>
                        <a:cs typeface="Times New Roman" pitchFamily="18" charset="0"/>
                      </a:endParaRPr>
                    </a:p>
                  </a:txBody>
                  <a:tcPr marL="68580" marR="68580" marT="0" marB="0"/>
                </a:tc>
                <a:tc>
                  <a:txBody>
                    <a:bodyPr/>
                    <a:lstStyle/>
                    <a:p>
                      <a:pPr marL="0" marR="0" algn="l">
                        <a:spcBef>
                          <a:spcPts val="0"/>
                        </a:spcBef>
                        <a:spcAft>
                          <a:spcPts val="0"/>
                        </a:spcAft>
                      </a:pPr>
                      <a:r>
                        <a:rPr lang="en-US" sz="2800" cap="small" baseline="0" dirty="0">
                          <a:effectLst/>
                          <a:latin typeface="Times New Roman" pitchFamily="18" charset="0"/>
                          <a:cs typeface="Times New Roman" pitchFamily="18" charset="0"/>
                        </a:rPr>
                        <a:t>Rev. 13:7</a:t>
                      </a:r>
                      <a:endParaRPr lang="en-US" sz="2400" cap="small" baseline="0" dirty="0">
                        <a:effectLst/>
                        <a:latin typeface="Times New Roman" pitchFamily="18" charset="0"/>
                        <a:ea typeface="SimSun"/>
                        <a:cs typeface="Times New Roman" pitchFamily="18" charset="0"/>
                      </a:endParaRPr>
                    </a:p>
                  </a:txBody>
                  <a:tcPr marL="68580" marR="68580" marT="0" marB="0"/>
                </a:tc>
                <a:tc>
                  <a:txBody>
                    <a:bodyPr/>
                    <a:lstStyle/>
                    <a:p>
                      <a:pPr marL="0" marR="0" algn="l">
                        <a:spcBef>
                          <a:spcPts val="0"/>
                        </a:spcBef>
                        <a:spcAft>
                          <a:spcPts val="0"/>
                        </a:spcAft>
                      </a:pPr>
                      <a:r>
                        <a:rPr lang="en-US" sz="2800" cap="small" baseline="0" dirty="0">
                          <a:effectLst/>
                          <a:latin typeface="Times New Roman" pitchFamily="18" charset="0"/>
                          <a:cs typeface="Times New Roman" pitchFamily="18" charset="0"/>
                        </a:rPr>
                        <a:t>Rev. 14:6</a:t>
                      </a:r>
                      <a:endParaRPr lang="en-US" sz="2400" cap="small" baseline="0" dirty="0">
                        <a:effectLst/>
                        <a:latin typeface="Times New Roman" pitchFamily="18" charset="0"/>
                        <a:ea typeface="SimSun"/>
                        <a:cs typeface="Times New Roman" pitchFamily="18" charset="0"/>
                      </a:endParaRPr>
                    </a:p>
                  </a:txBody>
                  <a:tcPr marL="68580" marR="68580" marT="0" marB="0"/>
                </a:tc>
                <a:tc>
                  <a:txBody>
                    <a:bodyPr/>
                    <a:lstStyle/>
                    <a:p>
                      <a:pPr marL="0" marR="0" algn="l">
                        <a:spcBef>
                          <a:spcPts val="0"/>
                        </a:spcBef>
                        <a:spcAft>
                          <a:spcPts val="0"/>
                        </a:spcAft>
                      </a:pPr>
                      <a:r>
                        <a:rPr lang="en-US" sz="2800" cap="small" baseline="0" dirty="0">
                          <a:effectLst/>
                          <a:latin typeface="Times New Roman" pitchFamily="18" charset="0"/>
                          <a:cs typeface="Times New Roman" pitchFamily="18" charset="0"/>
                        </a:rPr>
                        <a:t>Rev. 17:15</a:t>
                      </a:r>
                      <a:endParaRPr lang="en-US" sz="2400" cap="small" baseline="0" dirty="0">
                        <a:effectLst/>
                        <a:latin typeface="Times New Roman" pitchFamily="18" charset="0"/>
                        <a:ea typeface="SimSun"/>
                        <a:cs typeface="Times New Roman" pitchFamily="18" charset="0"/>
                      </a:endParaRPr>
                    </a:p>
                  </a:txBody>
                  <a:tcPr marL="68580" marR="68580" marT="0" marB="0"/>
                </a:tc>
                <a:extLst>
                  <a:ext uri="{0D108BD9-81ED-4DB2-BD59-A6C34878D82A}">
                    <a16:rowId xmlns:a16="http://schemas.microsoft.com/office/drawing/2014/main" val="10000"/>
                  </a:ext>
                </a:extLst>
              </a:tr>
              <a:tr h="485026">
                <a:tc>
                  <a:txBody>
                    <a:bodyPr/>
                    <a:lstStyle/>
                    <a:p>
                      <a:pPr marL="0" marR="0" algn="l">
                        <a:spcBef>
                          <a:spcPts val="0"/>
                        </a:spcBef>
                        <a:spcAft>
                          <a:spcPts val="0"/>
                        </a:spcAft>
                      </a:pPr>
                      <a:r>
                        <a:rPr lang="en-US" sz="2800" b="1" dirty="0">
                          <a:solidFill>
                            <a:srgbClr val="FF0000"/>
                          </a:solidFill>
                          <a:effectLst/>
                          <a:latin typeface="Times New Roman" pitchFamily="18" charset="0"/>
                          <a:cs typeface="Times New Roman" pitchFamily="18" charset="0"/>
                        </a:rPr>
                        <a:t>tribe</a:t>
                      </a:r>
                      <a:endParaRPr lang="en-US" sz="2000" b="1" dirty="0">
                        <a:solidFill>
                          <a:srgbClr val="FF0000"/>
                        </a:solidFill>
                        <a:effectLst/>
                        <a:latin typeface="Times New Roman" pitchFamily="18" charset="0"/>
                        <a:ea typeface="SimSun"/>
                        <a:cs typeface="Times New Roman" pitchFamily="18" charset="0"/>
                      </a:endParaRPr>
                    </a:p>
                  </a:txBody>
                  <a:tcPr marL="68580" marR="68580" marT="0" marB="0"/>
                </a:tc>
                <a:tc>
                  <a:txBody>
                    <a:bodyPr/>
                    <a:lstStyle/>
                    <a:p>
                      <a:pPr marL="12700" marR="0" algn="l">
                        <a:spcBef>
                          <a:spcPts val="0"/>
                        </a:spcBef>
                        <a:spcAft>
                          <a:spcPts val="0"/>
                        </a:spcAft>
                      </a:pPr>
                      <a:r>
                        <a:rPr lang="en-US" sz="2800" b="1" kern="1200" dirty="0">
                          <a:solidFill>
                            <a:srgbClr val="7030A0"/>
                          </a:solidFill>
                          <a:effectLst/>
                          <a:latin typeface="Times New Roman" pitchFamily="18" charset="0"/>
                          <a:ea typeface="+mn-ea"/>
                          <a:cs typeface="Times New Roman" pitchFamily="18" charset="0"/>
                        </a:rPr>
                        <a:t>nation</a:t>
                      </a:r>
                    </a:p>
                  </a:txBody>
                  <a:tcPr marL="68580" marR="68580" marT="0" marB="0"/>
                </a:tc>
                <a:tc>
                  <a:txBody>
                    <a:bodyPr/>
                    <a:lstStyle/>
                    <a:p>
                      <a:pPr marL="13970" marR="0" algn="l">
                        <a:spcBef>
                          <a:spcPts val="0"/>
                        </a:spcBef>
                        <a:spcAft>
                          <a:spcPts val="0"/>
                        </a:spcAft>
                      </a:pPr>
                      <a:r>
                        <a:rPr lang="en-US" sz="2800" b="1" kern="1200" dirty="0">
                          <a:solidFill>
                            <a:srgbClr val="0070C0"/>
                          </a:solidFill>
                          <a:effectLst/>
                          <a:latin typeface="Times New Roman" pitchFamily="18" charset="0"/>
                          <a:ea typeface="+mn-ea"/>
                          <a:cs typeface="Times New Roman" pitchFamily="18" charset="0"/>
                        </a:rPr>
                        <a:t>peoples</a:t>
                      </a:r>
                    </a:p>
                  </a:txBody>
                  <a:tcPr marL="68580" marR="68580" marT="0" marB="0"/>
                </a:tc>
                <a:tc>
                  <a:txBody>
                    <a:bodyPr/>
                    <a:lstStyle/>
                    <a:p>
                      <a:pPr marL="0" marR="0" algn="l">
                        <a:spcBef>
                          <a:spcPts val="0"/>
                        </a:spcBef>
                        <a:spcAft>
                          <a:spcPts val="0"/>
                        </a:spcAft>
                      </a:pPr>
                      <a:r>
                        <a:rPr lang="en-US" sz="2800" b="1" kern="1200" dirty="0">
                          <a:solidFill>
                            <a:srgbClr val="0070C0"/>
                          </a:solidFill>
                          <a:effectLst/>
                          <a:latin typeface="Times New Roman" pitchFamily="18" charset="0"/>
                          <a:ea typeface="+mn-ea"/>
                          <a:cs typeface="Times New Roman" pitchFamily="18" charset="0"/>
                        </a:rPr>
                        <a:t>peoples</a:t>
                      </a:r>
                    </a:p>
                  </a:txBody>
                  <a:tcPr marL="68580" marR="68580" marT="0" marB="0"/>
                </a:tc>
                <a:tc>
                  <a:txBody>
                    <a:bodyPr/>
                    <a:lstStyle/>
                    <a:p>
                      <a:pPr marL="0" marR="0" algn="l">
                        <a:spcBef>
                          <a:spcPts val="0"/>
                        </a:spcBef>
                        <a:spcAft>
                          <a:spcPts val="0"/>
                        </a:spcAft>
                      </a:pPr>
                      <a:r>
                        <a:rPr lang="en-US" sz="2800" b="1" kern="1200" dirty="0">
                          <a:solidFill>
                            <a:srgbClr val="FF0000"/>
                          </a:solidFill>
                          <a:effectLst/>
                          <a:latin typeface="Times New Roman" pitchFamily="18" charset="0"/>
                          <a:ea typeface="+mn-ea"/>
                          <a:cs typeface="Times New Roman" pitchFamily="18" charset="0"/>
                        </a:rPr>
                        <a:t>tribe</a:t>
                      </a:r>
                    </a:p>
                  </a:txBody>
                  <a:tcPr marL="68580" marR="68580" marT="0" marB="0"/>
                </a:tc>
                <a:tc>
                  <a:txBody>
                    <a:bodyPr/>
                    <a:lstStyle/>
                    <a:p>
                      <a:pPr marL="0" marR="0" algn="l">
                        <a:spcBef>
                          <a:spcPts val="0"/>
                        </a:spcBef>
                        <a:spcAft>
                          <a:spcPts val="0"/>
                        </a:spcAft>
                      </a:pPr>
                      <a:r>
                        <a:rPr lang="en-US" sz="2800" b="1" kern="1200" dirty="0">
                          <a:solidFill>
                            <a:srgbClr val="7030A0"/>
                          </a:solidFill>
                          <a:effectLst/>
                          <a:latin typeface="Times New Roman" pitchFamily="18" charset="0"/>
                          <a:ea typeface="+mn-ea"/>
                          <a:cs typeface="Times New Roman" pitchFamily="18" charset="0"/>
                        </a:rPr>
                        <a:t>nation</a:t>
                      </a:r>
                    </a:p>
                  </a:txBody>
                  <a:tcPr marL="68580" marR="68580" marT="0" marB="0"/>
                </a:tc>
                <a:tc>
                  <a:txBody>
                    <a:bodyPr/>
                    <a:lstStyle/>
                    <a:p>
                      <a:pPr marL="0" marR="0" algn="l">
                        <a:spcBef>
                          <a:spcPts val="0"/>
                        </a:spcBef>
                        <a:spcAft>
                          <a:spcPts val="0"/>
                        </a:spcAft>
                      </a:pPr>
                      <a:r>
                        <a:rPr lang="en-US" sz="2800" b="1" kern="1200" dirty="0">
                          <a:solidFill>
                            <a:srgbClr val="0070C0"/>
                          </a:solidFill>
                          <a:effectLst/>
                          <a:latin typeface="Times New Roman" pitchFamily="18" charset="0"/>
                          <a:ea typeface="+mn-ea"/>
                          <a:cs typeface="Times New Roman" pitchFamily="18" charset="0"/>
                        </a:rPr>
                        <a:t>peoples</a:t>
                      </a:r>
                    </a:p>
                  </a:txBody>
                  <a:tcPr marL="68580" marR="68580" marT="0" marB="0"/>
                </a:tc>
                <a:extLst>
                  <a:ext uri="{0D108BD9-81ED-4DB2-BD59-A6C34878D82A}">
                    <a16:rowId xmlns:a16="http://schemas.microsoft.com/office/drawing/2014/main" val="10001"/>
                  </a:ext>
                </a:extLst>
              </a:tr>
              <a:tr h="485026">
                <a:tc>
                  <a:txBody>
                    <a:bodyPr/>
                    <a:lstStyle/>
                    <a:p>
                      <a:pPr marL="0" marR="0" algn="l">
                        <a:spcBef>
                          <a:spcPts val="0"/>
                        </a:spcBef>
                        <a:spcAft>
                          <a:spcPts val="0"/>
                        </a:spcAft>
                      </a:pPr>
                      <a:r>
                        <a:rPr lang="en-US" sz="2800" b="1" dirty="0">
                          <a:solidFill>
                            <a:srgbClr val="00B050"/>
                          </a:solidFill>
                          <a:effectLst/>
                          <a:latin typeface="Times New Roman" pitchFamily="18" charset="0"/>
                          <a:cs typeface="Times New Roman" pitchFamily="18" charset="0"/>
                        </a:rPr>
                        <a:t>tongue</a:t>
                      </a:r>
                      <a:endParaRPr lang="en-US" sz="2000" b="1" dirty="0">
                        <a:solidFill>
                          <a:srgbClr val="00B050"/>
                        </a:solidFill>
                        <a:effectLst/>
                        <a:latin typeface="Times New Roman" pitchFamily="18" charset="0"/>
                        <a:ea typeface="SimSun"/>
                        <a:cs typeface="Times New Roman" pitchFamily="18" charset="0"/>
                      </a:endParaRPr>
                    </a:p>
                  </a:txBody>
                  <a:tcPr marL="68580" marR="68580" marT="0" marB="0"/>
                </a:tc>
                <a:tc>
                  <a:txBody>
                    <a:bodyPr/>
                    <a:lstStyle/>
                    <a:p>
                      <a:pPr marL="12700" marR="0" algn="l">
                        <a:spcBef>
                          <a:spcPts val="0"/>
                        </a:spcBef>
                        <a:spcAft>
                          <a:spcPts val="0"/>
                        </a:spcAft>
                      </a:pPr>
                      <a:r>
                        <a:rPr lang="en-US" sz="2800" b="1" dirty="0">
                          <a:solidFill>
                            <a:srgbClr val="FF0000"/>
                          </a:solidFill>
                          <a:effectLst/>
                          <a:latin typeface="Times New Roman" pitchFamily="18" charset="0"/>
                          <a:cs typeface="Times New Roman" pitchFamily="18" charset="0"/>
                        </a:rPr>
                        <a:t>tribes</a:t>
                      </a:r>
                      <a:endParaRPr lang="en-US" sz="2000" b="1" dirty="0">
                        <a:solidFill>
                          <a:srgbClr val="FF0000"/>
                        </a:solidFill>
                        <a:effectLst/>
                        <a:latin typeface="Times New Roman" pitchFamily="18" charset="0"/>
                        <a:ea typeface="SimSun"/>
                        <a:cs typeface="Times New Roman" pitchFamily="18" charset="0"/>
                      </a:endParaRPr>
                    </a:p>
                  </a:txBody>
                  <a:tcPr marL="68580" marR="68580" marT="0" marB="0"/>
                </a:tc>
                <a:tc>
                  <a:txBody>
                    <a:bodyPr/>
                    <a:lstStyle/>
                    <a:p>
                      <a:pPr marL="13970" marR="0" algn="l">
                        <a:spcBef>
                          <a:spcPts val="0"/>
                        </a:spcBef>
                        <a:spcAft>
                          <a:spcPts val="0"/>
                        </a:spcAft>
                      </a:pPr>
                      <a:r>
                        <a:rPr lang="en-US" sz="2800" b="1" kern="1200" dirty="0">
                          <a:solidFill>
                            <a:srgbClr val="7030A0"/>
                          </a:solidFill>
                          <a:effectLst/>
                          <a:latin typeface="Times New Roman" pitchFamily="18" charset="0"/>
                          <a:ea typeface="+mn-ea"/>
                          <a:cs typeface="Times New Roman" pitchFamily="18" charset="0"/>
                        </a:rPr>
                        <a:t>nations</a:t>
                      </a:r>
                    </a:p>
                  </a:txBody>
                  <a:tcPr marL="68580" marR="68580" marT="0" marB="0"/>
                </a:tc>
                <a:tc>
                  <a:txBody>
                    <a:bodyPr/>
                    <a:lstStyle/>
                    <a:p>
                      <a:pPr marL="0" marR="0" algn="l">
                        <a:spcBef>
                          <a:spcPts val="0"/>
                        </a:spcBef>
                        <a:spcAft>
                          <a:spcPts val="0"/>
                        </a:spcAft>
                      </a:pPr>
                      <a:r>
                        <a:rPr lang="en-US" sz="2800" b="1" kern="1200" dirty="0">
                          <a:solidFill>
                            <a:srgbClr val="FF0000"/>
                          </a:solidFill>
                          <a:effectLst/>
                          <a:latin typeface="Times New Roman" pitchFamily="18" charset="0"/>
                          <a:ea typeface="+mn-ea"/>
                          <a:cs typeface="Times New Roman" pitchFamily="18" charset="0"/>
                        </a:rPr>
                        <a:t>tribes</a:t>
                      </a:r>
                    </a:p>
                  </a:txBody>
                  <a:tcPr marL="68580" marR="68580" marT="0" marB="0"/>
                </a:tc>
                <a:tc>
                  <a:txBody>
                    <a:bodyPr/>
                    <a:lstStyle/>
                    <a:p>
                      <a:pPr marL="0" marR="0" algn="l">
                        <a:spcBef>
                          <a:spcPts val="0"/>
                        </a:spcBef>
                        <a:spcAft>
                          <a:spcPts val="0"/>
                        </a:spcAft>
                      </a:pPr>
                      <a:r>
                        <a:rPr lang="en-US" sz="2800" b="1" dirty="0">
                          <a:solidFill>
                            <a:srgbClr val="0070C0"/>
                          </a:solidFill>
                          <a:effectLst/>
                          <a:latin typeface="Times New Roman" pitchFamily="18" charset="0"/>
                          <a:cs typeface="Times New Roman" pitchFamily="18" charset="0"/>
                        </a:rPr>
                        <a:t>people</a:t>
                      </a:r>
                      <a:endParaRPr lang="en-US" sz="2000" b="1" dirty="0">
                        <a:solidFill>
                          <a:srgbClr val="0070C0"/>
                        </a:solidFill>
                        <a:effectLst/>
                        <a:latin typeface="Times New Roman" pitchFamily="18" charset="0"/>
                        <a:ea typeface="SimSun"/>
                        <a:cs typeface="Times New Roman" pitchFamily="18" charset="0"/>
                      </a:endParaRPr>
                    </a:p>
                  </a:txBody>
                  <a:tcPr marL="68580" marR="68580" marT="0" marB="0"/>
                </a:tc>
                <a:tc>
                  <a:txBody>
                    <a:bodyPr/>
                    <a:lstStyle/>
                    <a:p>
                      <a:pPr marL="0" marR="0" algn="l">
                        <a:spcBef>
                          <a:spcPts val="0"/>
                        </a:spcBef>
                        <a:spcAft>
                          <a:spcPts val="0"/>
                        </a:spcAft>
                      </a:pPr>
                      <a:r>
                        <a:rPr lang="en-US" sz="2800" b="1" kern="1200" dirty="0">
                          <a:solidFill>
                            <a:srgbClr val="FF0000"/>
                          </a:solidFill>
                          <a:effectLst/>
                          <a:latin typeface="Times New Roman" pitchFamily="18" charset="0"/>
                          <a:ea typeface="+mn-ea"/>
                          <a:cs typeface="Times New Roman" pitchFamily="18" charset="0"/>
                        </a:rPr>
                        <a:t>tribe</a:t>
                      </a:r>
                    </a:p>
                  </a:txBody>
                  <a:tcPr marL="68580" marR="68580" marT="0" marB="0"/>
                </a:tc>
                <a:tc>
                  <a:txBody>
                    <a:bodyPr/>
                    <a:lstStyle/>
                    <a:p>
                      <a:pPr marL="0" marR="0" algn="l">
                        <a:spcBef>
                          <a:spcPts val="0"/>
                        </a:spcBef>
                        <a:spcAft>
                          <a:spcPts val="0"/>
                        </a:spcAft>
                      </a:pPr>
                      <a:r>
                        <a:rPr lang="en-US" sz="2800" b="1" kern="1200" dirty="0">
                          <a:solidFill>
                            <a:srgbClr val="002060"/>
                          </a:solidFill>
                          <a:effectLst/>
                          <a:latin typeface="Times New Roman" pitchFamily="18" charset="0"/>
                          <a:ea typeface="+mn-ea"/>
                          <a:cs typeface="Times New Roman" pitchFamily="18" charset="0"/>
                        </a:rPr>
                        <a:t>multitudes</a:t>
                      </a:r>
                    </a:p>
                  </a:txBody>
                  <a:tcPr marL="68580" marR="68580" marT="0" marB="0"/>
                </a:tc>
                <a:extLst>
                  <a:ext uri="{0D108BD9-81ED-4DB2-BD59-A6C34878D82A}">
                    <a16:rowId xmlns:a16="http://schemas.microsoft.com/office/drawing/2014/main" val="10002"/>
                  </a:ext>
                </a:extLst>
              </a:tr>
              <a:tr h="485026">
                <a:tc>
                  <a:txBody>
                    <a:bodyPr/>
                    <a:lstStyle/>
                    <a:p>
                      <a:pPr marL="0" marR="0" algn="l">
                        <a:spcBef>
                          <a:spcPts val="0"/>
                        </a:spcBef>
                        <a:spcAft>
                          <a:spcPts val="0"/>
                        </a:spcAft>
                      </a:pPr>
                      <a:r>
                        <a:rPr lang="en-US" sz="2800" b="1" dirty="0">
                          <a:solidFill>
                            <a:srgbClr val="0070C0"/>
                          </a:solidFill>
                          <a:effectLst/>
                          <a:latin typeface="Times New Roman" pitchFamily="18" charset="0"/>
                          <a:cs typeface="Times New Roman" pitchFamily="18" charset="0"/>
                        </a:rPr>
                        <a:t>people</a:t>
                      </a:r>
                      <a:endParaRPr lang="en-US" sz="2000" b="1" dirty="0">
                        <a:solidFill>
                          <a:srgbClr val="0070C0"/>
                        </a:solidFill>
                        <a:effectLst/>
                        <a:latin typeface="Times New Roman" pitchFamily="18" charset="0"/>
                        <a:ea typeface="SimSun"/>
                        <a:cs typeface="Times New Roman" pitchFamily="18" charset="0"/>
                      </a:endParaRPr>
                    </a:p>
                  </a:txBody>
                  <a:tcPr marL="68580" marR="68580" marT="0" marB="0"/>
                </a:tc>
                <a:tc>
                  <a:txBody>
                    <a:bodyPr/>
                    <a:lstStyle/>
                    <a:p>
                      <a:pPr marL="12700" marR="0" algn="l">
                        <a:spcBef>
                          <a:spcPts val="0"/>
                        </a:spcBef>
                        <a:spcAft>
                          <a:spcPts val="0"/>
                        </a:spcAft>
                      </a:pPr>
                      <a:r>
                        <a:rPr lang="en-US" sz="2800" b="1" kern="1200" dirty="0">
                          <a:solidFill>
                            <a:srgbClr val="0070C0"/>
                          </a:solidFill>
                          <a:effectLst/>
                          <a:latin typeface="Times New Roman" pitchFamily="18" charset="0"/>
                          <a:ea typeface="+mn-ea"/>
                          <a:cs typeface="Times New Roman" pitchFamily="18" charset="0"/>
                        </a:rPr>
                        <a:t>peoples</a:t>
                      </a:r>
                    </a:p>
                  </a:txBody>
                  <a:tcPr marL="68580" marR="68580" marT="0" marB="0"/>
                </a:tc>
                <a:tc>
                  <a:txBody>
                    <a:bodyPr/>
                    <a:lstStyle/>
                    <a:p>
                      <a:pPr marL="13970" marR="0" algn="l">
                        <a:spcBef>
                          <a:spcPts val="0"/>
                        </a:spcBef>
                        <a:spcAft>
                          <a:spcPts val="0"/>
                        </a:spcAft>
                      </a:pPr>
                      <a:r>
                        <a:rPr lang="en-US" sz="2800" b="1" kern="1200" dirty="0">
                          <a:solidFill>
                            <a:srgbClr val="00B050"/>
                          </a:solidFill>
                          <a:effectLst/>
                          <a:latin typeface="Times New Roman" pitchFamily="18" charset="0"/>
                          <a:ea typeface="+mn-ea"/>
                          <a:cs typeface="Times New Roman" pitchFamily="18" charset="0"/>
                        </a:rPr>
                        <a:t>tongues</a:t>
                      </a:r>
                    </a:p>
                  </a:txBody>
                  <a:tcPr marL="68580" marR="68580" marT="0" marB="0"/>
                </a:tc>
                <a:tc>
                  <a:txBody>
                    <a:bodyPr/>
                    <a:lstStyle/>
                    <a:p>
                      <a:pPr marL="0" marR="0" algn="l">
                        <a:spcBef>
                          <a:spcPts val="0"/>
                        </a:spcBef>
                        <a:spcAft>
                          <a:spcPts val="0"/>
                        </a:spcAft>
                      </a:pPr>
                      <a:r>
                        <a:rPr lang="en-US" sz="2800" b="1" kern="1200" dirty="0">
                          <a:solidFill>
                            <a:srgbClr val="00B050"/>
                          </a:solidFill>
                          <a:effectLst/>
                          <a:latin typeface="Times New Roman" pitchFamily="18" charset="0"/>
                          <a:ea typeface="+mn-ea"/>
                          <a:cs typeface="Times New Roman" pitchFamily="18" charset="0"/>
                        </a:rPr>
                        <a:t>tongues</a:t>
                      </a:r>
                    </a:p>
                  </a:txBody>
                  <a:tcPr marL="68580" marR="68580" marT="0" marB="0"/>
                </a:tc>
                <a:tc>
                  <a:txBody>
                    <a:bodyPr/>
                    <a:lstStyle/>
                    <a:p>
                      <a:pPr marL="0" marR="0" algn="l">
                        <a:spcBef>
                          <a:spcPts val="0"/>
                        </a:spcBef>
                        <a:spcAft>
                          <a:spcPts val="0"/>
                        </a:spcAft>
                      </a:pPr>
                      <a:r>
                        <a:rPr lang="en-US" sz="2800" b="1" kern="1200" dirty="0">
                          <a:solidFill>
                            <a:srgbClr val="00B050"/>
                          </a:solidFill>
                          <a:effectLst/>
                          <a:latin typeface="Times New Roman" pitchFamily="18" charset="0"/>
                          <a:ea typeface="+mn-ea"/>
                          <a:cs typeface="Times New Roman" pitchFamily="18" charset="0"/>
                        </a:rPr>
                        <a:t>tongue</a:t>
                      </a:r>
                    </a:p>
                  </a:txBody>
                  <a:tcPr marL="68580" marR="68580" marT="0" marB="0"/>
                </a:tc>
                <a:tc>
                  <a:txBody>
                    <a:bodyPr/>
                    <a:lstStyle/>
                    <a:p>
                      <a:pPr marL="0" marR="0" algn="l">
                        <a:spcBef>
                          <a:spcPts val="0"/>
                        </a:spcBef>
                        <a:spcAft>
                          <a:spcPts val="0"/>
                        </a:spcAft>
                      </a:pPr>
                      <a:r>
                        <a:rPr lang="en-US" sz="2800" b="1" kern="1200" dirty="0">
                          <a:solidFill>
                            <a:srgbClr val="00B050"/>
                          </a:solidFill>
                          <a:effectLst/>
                          <a:latin typeface="Times New Roman" pitchFamily="18" charset="0"/>
                          <a:ea typeface="+mn-ea"/>
                          <a:cs typeface="Times New Roman" pitchFamily="18" charset="0"/>
                        </a:rPr>
                        <a:t>tongue</a:t>
                      </a:r>
                    </a:p>
                  </a:txBody>
                  <a:tcPr marL="68580" marR="68580" marT="0" marB="0"/>
                </a:tc>
                <a:tc>
                  <a:txBody>
                    <a:bodyPr/>
                    <a:lstStyle/>
                    <a:p>
                      <a:pPr marL="0" marR="0" algn="l">
                        <a:spcBef>
                          <a:spcPts val="0"/>
                        </a:spcBef>
                        <a:spcAft>
                          <a:spcPts val="0"/>
                        </a:spcAft>
                      </a:pPr>
                      <a:r>
                        <a:rPr lang="en-US" sz="2800" b="1" kern="1200" dirty="0">
                          <a:solidFill>
                            <a:srgbClr val="7030A0"/>
                          </a:solidFill>
                          <a:effectLst/>
                          <a:latin typeface="Times New Roman" pitchFamily="18" charset="0"/>
                          <a:ea typeface="+mn-ea"/>
                          <a:cs typeface="Times New Roman" pitchFamily="18" charset="0"/>
                        </a:rPr>
                        <a:t>nations</a:t>
                      </a:r>
                    </a:p>
                  </a:txBody>
                  <a:tcPr marL="68580" marR="68580" marT="0" marB="0"/>
                </a:tc>
                <a:extLst>
                  <a:ext uri="{0D108BD9-81ED-4DB2-BD59-A6C34878D82A}">
                    <a16:rowId xmlns:a16="http://schemas.microsoft.com/office/drawing/2014/main" val="10003"/>
                  </a:ext>
                </a:extLst>
              </a:tr>
              <a:tr h="485026">
                <a:tc>
                  <a:txBody>
                    <a:bodyPr/>
                    <a:lstStyle/>
                    <a:p>
                      <a:pPr marL="0" marR="0" algn="l">
                        <a:spcBef>
                          <a:spcPts val="0"/>
                        </a:spcBef>
                        <a:spcAft>
                          <a:spcPts val="0"/>
                        </a:spcAft>
                      </a:pPr>
                      <a:r>
                        <a:rPr lang="en-US" sz="2800" b="1" kern="1200" dirty="0">
                          <a:solidFill>
                            <a:srgbClr val="7030A0"/>
                          </a:solidFill>
                          <a:effectLst/>
                          <a:latin typeface="Times New Roman" pitchFamily="18" charset="0"/>
                          <a:ea typeface="+mn-ea"/>
                          <a:cs typeface="Times New Roman" pitchFamily="18" charset="0"/>
                        </a:rPr>
                        <a:t>nation</a:t>
                      </a:r>
                    </a:p>
                  </a:txBody>
                  <a:tcPr marL="68580" marR="68580" marT="0" marB="0"/>
                </a:tc>
                <a:tc>
                  <a:txBody>
                    <a:bodyPr/>
                    <a:lstStyle/>
                    <a:p>
                      <a:pPr marL="12700" marR="0" algn="l">
                        <a:spcBef>
                          <a:spcPts val="0"/>
                        </a:spcBef>
                        <a:spcAft>
                          <a:spcPts val="0"/>
                        </a:spcAft>
                      </a:pPr>
                      <a:r>
                        <a:rPr lang="en-US" sz="2800" b="1" dirty="0">
                          <a:solidFill>
                            <a:srgbClr val="00B050"/>
                          </a:solidFill>
                          <a:effectLst/>
                          <a:latin typeface="Times New Roman" pitchFamily="18" charset="0"/>
                          <a:cs typeface="Times New Roman" pitchFamily="18" charset="0"/>
                        </a:rPr>
                        <a:t>tongues</a:t>
                      </a:r>
                      <a:endParaRPr lang="en-US" sz="2000" b="1" dirty="0">
                        <a:solidFill>
                          <a:srgbClr val="00B050"/>
                        </a:solidFill>
                        <a:effectLst/>
                        <a:latin typeface="Times New Roman" pitchFamily="18" charset="0"/>
                        <a:ea typeface="SimSun"/>
                        <a:cs typeface="Times New Roman" pitchFamily="18" charset="0"/>
                      </a:endParaRPr>
                    </a:p>
                  </a:txBody>
                  <a:tcPr marL="68580" marR="68580" marT="0" marB="0"/>
                </a:tc>
                <a:tc>
                  <a:txBody>
                    <a:bodyPr/>
                    <a:lstStyle/>
                    <a:p>
                      <a:pPr marL="13970" marR="0" algn="l">
                        <a:spcBef>
                          <a:spcPts val="0"/>
                        </a:spcBef>
                        <a:spcAft>
                          <a:spcPts val="0"/>
                        </a:spcAft>
                      </a:pPr>
                      <a:r>
                        <a:rPr lang="en-US" sz="2800" b="1" dirty="0">
                          <a:solidFill>
                            <a:srgbClr val="0000FF"/>
                          </a:solidFill>
                          <a:effectLst/>
                          <a:latin typeface="Times New Roman" pitchFamily="18" charset="0"/>
                          <a:cs typeface="Times New Roman" pitchFamily="18" charset="0"/>
                        </a:rPr>
                        <a:t>kings</a:t>
                      </a:r>
                      <a:endParaRPr lang="en-US" sz="2000" b="1" dirty="0">
                        <a:solidFill>
                          <a:srgbClr val="0000FF"/>
                        </a:solidFill>
                        <a:effectLst/>
                        <a:latin typeface="Times New Roman" pitchFamily="18" charset="0"/>
                        <a:ea typeface="SimSun"/>
                        <a:cs typeface="Times New Roman" pitchFamily="18" charset="0"/>
                      </a:endParaRPr>
                    </a:p>
                  </a:txBody>
                  <a:tcPr marL="68580" marR="68580" marT="0" marB="0"/>
                </a:tc>
                <a:tc>
                  <a:txBody>
                    <a:bodyPr/>
                    <a:lstStyle/>
                    <a:p>
                      <a:pPr marL="0" marR="0" algn="l">
                        <a:spcBef>
                          <a:spcPts val="0"/>
                        </a:spcBef>
                        <a:spcAft>
                          <a:spcPts val="0"/>
                        </a:spcAft>
                      </a:pPr>
                      <a:r>
                        <a:rPr lang="en-US" sz="2800" b="1" kern="1200" dirty="0">
                          <a:solidFill>
                            <a:srgbClr val="7030A0"/>
                          </a:solidFill>
                          <a:effectLst/>
                          <a:latin typeface="Times New Roman" pitchFamily="18" charset="0"/>
                          <a:ea typeface="+mn-ea"/>
                          <a:cs typeface="Times New Roman" pitchFamily="18" charset="0"/>
                        </a:rPr>
                        <a:t>nations</a:t>
                      </a:r>
                    </a:p>
                  </a:txBody>
                  <a:tcPr marL="68580" marR="68580" marT="0" marB="0"/>
                </a:tc>
                <a:tc>
                  <a:txBody>
                    <a:bodyPr/>
                    <a:lstStyle/>
                    <a:p>
                      <a:pPr marL="0" marR="0" algn="l">
                        <a:spcBef>
                          <a:spcPts val="0"/>
                        </a:spcBef>
                        <a:spcAft>
                          <a:spcPts val="0"/>
                        </a:spcAft>
                      </a:pPr>
                      <a:r>
                        <a:rPr lang="en-US" sz="2800" b="1" kern="1200" dirty="0">
                          <a:solidFill>
                            <a:srgbClr val="7030A0"/>
                          </a:solidFill>
                          <a:effectLst/>
                          <a:latin typeface="Times New Roman" pitchFamily="18" charset="0"/>
                          <a:ea typeface="+mn-ea"/>
                          <a:cs typeface="Times New Roman" pitchFamily="18" charset="0"/>
                        </a:rPr>
                        <a:t>nation</a:t>
                      </a:r>
                    </a:p>
                  </a:txBody>
                  <a:tcPr marL="68580" marR="68580" marT="0" marB="0"/>
                </a:tc>
                <a:tc>
                  <a:txBody>
                    <a:bodyPr/>
                    <a:lstStyle/>
                    <a:p>
                      <a:pPr marL="0" marR="0" algn="l">
                        <a:spcBef>
                          <a:spcPts val="0"/>
                        </a:spcBef>
                        <a:spcAft>
                          <a:spcPts val="0"/>
                        </a:spcAft>
                      </a:pPr>
                      <a:r>
                        <a:rPr lang="en-US" sz="2800" b="1" kern="1200" dirty="0">
                          <a:solidFill>
                            <a:srgbClr val="0070C0"/>
                          </a:solidFill>
                          <a:effectLst/>
                          <a:latin typeface="Times New Roman" pitchFamily="18" charset="0"/>
                          <a:ea typeface="+mn-ea"/>
                          <a:cs typeface="Times New Roman" pitchFamily="18" charset="0"/>
                        </a:rPr>
                        <a:t>people</a:t>
                      </a:r>
                    </a:p>
                  </a:txBody>
                  <a:tcPr marL="68580" marR="68580" marT="0" marB="0"/>
                </a:tc>
                <a:tc>
                  <a:txBody>
                    <a:bodyPr/>
                    <a:lstStyle/>
                    <a:p>
                      <a:pPr marL="0" marR="0" algn="l">
                        <a:spcBef>
                          <a:spcPts val="0"/>
                        </a:spcBef>
                        <a:spcAft>
                          <a:spcPts val="0"/>
                        </a:spcAft>
                      </a:pPr>
                      <a:r>
                        <a:rPr lang="en-US" sz="2800" b="1" kern="1200" dirty="0">
                          <a:solidFill>
                            <a:srgbClr val="00B050"/>
                          </a:solidFill>
                          <a:effectLst/>
                          <a:latin typeface="Times New Roman" pitchFamily="18" charset="0"/>
                          <a:ea typeface="+mn-ea"/>
                          <a:cs typeface="Times New Roman" pitchFamily="18" charset="0"/>
                        </a:rPr>
                        <a:t>tongues</a:t>
                      </a:r>
                    </a:p>
                  </a:txBody>
                  <a:tcPr marL="68580" marR="68580" marT="0" marB="0"/>
                </a:tc>
                <a:extLst>
                  <a:ext uri="{0D108BD9-81ED-4DB2-BD59-A6C34878D82A}">
                    <a16:rowId xmlns:a16="http://schemas.microsoft.com/office/drawing/2014/main" val="10004"/>
                  </a:ext>
                </a:extLst>
              </a:tr>
            </a:tbl>
          </a:graphicData>
        </a:graphic>
      </p:graphicFrame>
      <p:sp>
        <p:nvSpPr>
          <p:cNvPr id="14" name="Rectangle 13"/>
          <p:cNvSpPr/>
          <p:nvPr/>
        </p:nvSpPr>
        <p:spPr>
          <a:xfrm>
            <a:off x="4572000" y="55843"/>
            <a:ext cx="2590800" cy="707886"/>
          </a:xfrm>
          <a:prstGeom prst="rect">
            <a:avLst/>
          </a:prstGeom>
        </p:spPr>
        <p:txBody>
          <a:bodyPr wrap="square">
            <a:spAutoFit/>
          </a:bodyPr>
          <a:lstStyle/>
          <a:p>
            <a:pPr algn="ctr"/>
            <a:r>
              <a:rPr lang="en-US" sz="4000" b="1" dirty="0">
                <a:solidFill>
                  <a:srgbClr val="0070C0"/>
                </a:solidFill>
                <a:latin typeface="Times New Roman" pitchFamily="18" charset="0"/>
                <a:ea typeface="Times New Roman" pitchFamily="18" charset="0"/>
                <a:cs typeface="Times New Roman" pitchFamily="18" charset="0"/>
              </a:rPr>
              <a:t>7 lists of 4</a:t>
            </a:r>
          </a:p>
        </p:txBody>
      </p:sp>
      <p:sp>
        <p:nvSpPr>
          <p:cNvPr id="3" name="TextBox 2">
            <a:extLst>
              <a:ext uri="{FF2B5EF4-FFF2-40B4-BE49-F238E27FC236}">
                <a16:creationId xmlns:a16="http://schemas.microsoft.com/office/drawing/2014/main" id="{B0AFD37B-D6DB-BE0D-12B6-76F269DA7165}"/>
              </a:ext>
            </a:extLst>
          </p:cNvPr>
          <p:cNvSpPr txBox="1"/>
          <p:nvPr/>
        </p:nvSpPr>
        <p:spPr>
          <a:xfrm>
            <a:off x="264200" y="5854328"/>
            <a:ext cx="11458575" cy="215444"/>
          </a:xfrm>
          <a:prstGeom prst="rect">
            <a:avLst/>
          </a:prstGeom>
          <a:noFill/>
        </p:spPr>
        <p:txBody>
          <a:bodyPr wrap="square">
            <a:spAutoFit/>
          </a:bodyPr>
          <a:lstStyle/>
          <a:p>
            <a:pPr marL="13970"/>
            <a:r>
              <a:rPr kumimoji="0" lang="en-US" sz="800" b="0" i="0" u="none" strike="noStrike" kern="1200" cap="none" spc="0" normalizeH="0" baseline="0" noProof="0">
                <a:ln>
                  <a:noFill/>
                </a:ln>
                <a:solidFill>
                  <a:prstClr val="black"/>
                </a:solidFill>
                <a:effectLst/>
                <a:uLnTx/>
                <a:uFillTx/>
                <a:latin typeface="Times New Roman" pitchFamily="18" charset="0"/>
                <a:ea typeface="+mn-ea"/>
                <a:cs typeface="Times New Roman" pitchFamily="18" charset="0"/>
              </a:rPr>
              <a:t>Copyright: Repetition in the Bible</a:t>
            </a:r>
            <a:endParaRPr lang="en-US" sz="2800" b="1" dirty="0">
              <a:solidFill>
                <a:srgbClr val="0070C0"/>
              </a:solidFill>
              <a:latin typeface="Times New Roman" pitchFamily="18" charset="0"/>
              <a:cs typeface="Times New Roman" pitchFamily="18" charset="0"/>
            </a:endParaRPr>
          </a:p>
        </p:txBody>
      </p:sp>
    </p:spTree>
    <p:extLst>
      <p:ext uri="{BB962C8B-B14F-4D97-AF65-F5344CB8AC3E}">
        <p14:creationId xmlns:p14="http://schemas.microsoft.com/office/powerpoint/2010/main" val="207337056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295292424"/>
              </p:ext>
            </p:extLst>
          </p:nvPr>
        </p:nvGraphicFramePr>
        <p:xfrm>
          <a:off x="67556" y="575425"/>
          <a:ext cx="12056883" cy="2429011"/>
        </p:xfrm>
        <a:graphic>
          <a:graphicData uri="http://schemas.openxmlformats.org/drawingml/2006/table">
            <a:tbl>
              <a:tblPr firstRow="1" bandRow="1">
                <a:tableStyleId>{21E4AEA4-8DFA-4A89-87EB-49C32662AFE0}</a:tableStyleId>
              </a:tblPr>
              <a:tblGrid>
                <a:gridCol w="1777420">
                  <a:extLst>
                    <a:ext uri="{9D8B030D-6E8A-4147-A177-3AD203B41FA5}">
                      <a16:colId xmlns:a16="http://schemas.microsoft.com/office/drawing/2014/main" val="20000"/>
                    </a:ext>
                  </a:extLst>
                </a:gridCol>
                <a:gridCol w="1777366">
                  <a:extLst>
                    <a:ext uri="{9D8B030D-6E8A-4147-A177-3AD203B41FA5}">
                      <a16:colId xmlns:a16="http://schemas.microsoft.com/office/drawing/2014/main" val="20001"/>
                    </a:ext>
                  </a:extLst>
                </a:gridCol>
                <a:gridCol w="1663918">
                  <a:extLst>
                    <a:ext uri="{9D8B030D-6E8A-4147-A177-3AD203B41FA5}">
                      <a16:colId xmlns:a16="http://schemas.microsoft.com/office/drawing/2014/main" val="20002"/>
                    </a:ext>
                  </a:extLst>
                </a:gridCol>
                <a:gridCol w="1752715">
                  <a:extLst>
                    <a:ext uri="{9D8B030D-6E8A-4147-A177-3AD203B41FA5}">
                      <a16:colId xmlns:a16="http://schemas.microsoft.com/office/drawing/2014/main" val="20003"/>
                    </a:ext>
                  </a:extLst>
                </a:gridCol>
                <a:gridCol w="1707477">
                  <a:extLst>
                    <a:ext uri="{9D8B030D-6E8A-4147-A177-3AD203B41FA5}">
                      <a16:colId xmlns:a16="http://schemas.microsoft.com/office/drawing/2014/main" val="20004"/>
                    </a:ext>
                  </a:extLst>
                </a:gridCol>
                <a:gridCol w="1720643">
                  <a:extLst>
                    <a:ext uri="{9D8B030D-6E8A-4147-A177-3AD203B41FA5}">
                      <a16:colId xmlns:a16="http://schemas.microsoft.com/office/drawing/2014/main" val="20005"/>
                    </a:ext>
                  </a:extLst>
                </a:gridCol>
                <a:gridCol w="1657344">
                  <a:extLst>
                    <a:ext uri="{9D8B030D-6E8A-4147-A177-3AD203B41FA5}">
                      <a16:colId xmlns:a16="http://schemas.microsoft.com/office/drawing/2014/main" val="20006"/>
                    </a:ext>
                  </a:extLst>
                </a:gridCol>
              </a:tblGrid>
              <a:tr h="446327">
                <a:tc>
                  <a:txBody>
                    <a:bodyPr/>
                    <a:lstStyle/>
                    <a:p>
                      <a:pPr marL="0" marR="45720" algn="just">
                        <a:spcBef>
                          <a:spcPts val="0"/>
                        </a:spcBef>
                        <a:spcAft>
                          <a:spcPts val="0"/>
                        </a:spcAft>
                      </a:pPr>
                      <a:r>
                        <a:rPr lang="en-US" sz="2600" cap="small" baseline="0" dirty="0">
                          <a:latin typeface="Times New Roman" pitchFamily="18" charset="0"/>
                          <a:cs typeface="Times New Roman" pitchFamily="18" charset="0"/>
                        </a:rPr>
                        <a:t>Rev.5:9</a:t>
                      </a:r>
                    </a:p>
                  </a:txBody>
                  <a:tcPr marL="35359" marR="35359" marT="0" marB="0"/>
                </a:tc>
                <a:tc>
                  <a:txBody>
                    <a:bodyPr/>
                    <a:lstStyle/>
                    <a:p>
                      <a:pPr marL="0" marR="0" algn="l">
                        <a:spcBef>
                          <a:spcPts val="0"/>
                        </a:spcBef>
                        <a:spcAft>
                          <a:spcPts val="0"/>
                        </a:spcAft>
                      </a:pPr>
                      <a:r>
                        <a:rPr lang="en-US" sz="2600" cap="small" baseline="0" dirty="0">
                          <a:latin typeface="Times New Roman" pitchFamily="18" charset="0"/>
                          <a:cs typeface="Times New Roman" pitchFamily="18" charset="0"/>
                        </a:rPr>
                        <a:t>Rev.7:9</a:t>
                      </a:r>
                    </a:p>
                  </a:txBody>
                  <a:tcPr marL="35359" marR="35359" marT="0" marB="0"/>
                </a:tc>
                <a:tc>
                  <a:txBody>
                    <a:bodyPr/>
                    <a:lstStyle/>
                    <a:p>
                      <a:pPr marL="0" marR="0" algn="just">
                        <a:spcBef>
                          <a:spcPts val="0"/>
                        </a:spcBef>
                        <a:spcAft>
                          <a:spcPts val="0"/>
                        </a:spcAft>
                      </a:pPr>
                      <a:r>
                        <a:rPr lang="en-US" sz="2600" cap="small" baseline="0" dirty="0">
                          <a:latin typeface="Times New Roman" pitchFamily="18" charset="0"/>
                          <a:cs typeface="Times New Roman" pitchFamily="18" charset="0"/>
                        </a:rPr>
                        <a:t>Rev. 10:11</a:t>
                      </a:r>
                    </a:p>
                  </a:txBody>
                  <a:tcPr marL="35359" marR="35359" marT="0" marB="0"/>
                </a:tc>
                <a:tc>
                  <a:txBody>
                    <a:bodyPr/>
                    <a:lstStyle/>
                    <a:p>
                      <a:pPr marL="0" marR="0" algn="just">
                        <a:spcBef>
                          <a:spcPts val="0"/>
                        </a:spcBef>
                        <a:spcAft>
                          <a:spcPts val="0"/>
                        </a:spcAft>
                      </a:pPr>
                      <a:r>
                        <a:rPr lang="en-US" sz="2600" cap="small" baseline="0" dirty="0">
                          <a:latin typeface="Times New Roman" pitchFamily="18" charset="0"/>
                          <a:cs typeface="Times New Roman" pitchFamily="18" charset="0"/>
                        </a:rPr>
                        <a:t>Rev. 11:9</a:t>
                      </a:r>
                    </a:p>
                  </a:txBody>
                  <a:tcPr marL="35359" marR="35359" marT="0" marB="0"/>
                </a:tc>
                <a:tc>
                  <a:txBody>
                    <a:bodyPr/>
                    <a:lstStyle/>
                    <a:p>
                      <a:pPr marL="32385" marR="0" algn="just">
                        <a:spcBef>
                          <a:spcPts val="0"/>
                        </a:spcBef>
                        <a:spcAft>
                          <a:spcPts val="0"/>
                        </a:spcAft>
                      </a:pPr>
                      <a:r>
                        <a:rPr lang="en-US" sz="2600" cap="small" baseline="0" dirty="0">
                          <a:latin typeface="Times New Roman" pitchFamily="18" charset="0"/>
                          <a:cs typeface="Times New Roman" pitchFamily="18" charset="0"/>
                        </a:rPr>
                        <a:t>Rev. 13:7</a:t>
                      </a:r>
                    </a:p>
                  </a:txBody>
                  <a:tcPr marL="35359" marR="35359" marT="0" marB="0"/>
                </a:tc>
                <a:tc>
                  <a:txBody>
                    <a:bodyPr/>
                    <a:lstStyle/>
                    <a:p>
                      <a:pPr marL="19685" marR="0" algn="just">
                        <a:spcBef>
                          <a:spcPts val="0"/>
                        </a:spcBef>
                        <a:spcAft>
                          <a:spcPts val="0"/>
                        </a:spcAft>
                      </a:pPr>
                      <a:r>
                        <a:rPr lang="en-US" sz="2600" cap="small" baseline="0" dirty="0">
                          <a:latin typeface="Times New Roman" pitchFamily="18" charset="0"/>
                          <a:cs typeface="Times New Roman" pitchFamily="18" charset="0"/>
                        </a:rPr>
                        <a:t>Rev. 14:6</a:t>
                      </a:r>
                    </a:p>
                  </a:txBody>
                  <a:tcPr marL="35359" marR="35359" marT="0" marB="0"/>
                </a:tc>
                <a:tc>
                  <a:txBody>
                    <a:bodyPr/>
                    <a:lstStyle/>
                    <a:p>
                      <a:pPr marL="0" marR="0" algn="just">
                        <a:spcBef>
                          <a:spcPts val="0"/>
                        </a:spcBef>
                        <a:spcAft>
                          <a:spcPts val="0"/>
                        </a:spcAft>
                      </a:pPr>
                      <a:r>
                        <a:rPr lang="en-US" sz="2600" cap="small" baseline="0" dirty="0">
                          <a:latin typeface="Times New Roman" pitchFamily="18" charset="0"/>
                          <a:cs typeface="Times New Roman" pitchFamily="18" charset="0"/>
                        </a:rPr>
                        <a:t>Rev. 17:15</a:t>
                      </a:r>
                    </a:p>
                  </a:txBody>
                  <a:tcPr marL="35359" marR="35359" marT="0" marB="0"/>
                </a:tc>
                <a:extLst>
                  <a:ext uri="{0D108BD9-81ED-4DB2-BD59-A6C34878D82A}">
                    <a16:rowId xmlns:a16="http://schemas.microsoft.com/office/drawing/2014/main" val="10000"/>
                  </a:ext>
                </a:extLst>
              </a:tr>
              <a:tr h="425256">
                <a:tc>
                  <a:txBody>
                    <a:bodyPr/>
                    <a:lstStyle/>
                    <a:p>
                      <a:pPr marL="0" marR="45720" algn="just">
                        <a:spcBef>
                          <a:spcPts val="0"/>
                        </a:spcBef>
                        <a:spcAft>
                          <a:spcPts val="0"/>
                        </a:spcAft>
                      </a:pPr>
                      <a:r>
                        <a:rPr lang="en-US" sz="2600" b="1" dirty="0">
                          <a:solidFill>
                            <a:srgbClr val="FF0000"/>
                          </a:solidFill>
                          <a:latin typeface="Times New Roman" pitchFamily="18" charset="0"/>
                          <a:cs typeface="Times New Roman" pitchFamily="18" charset="0"/>
                        </a:rPr>
                        <a:t>tribe</a:t>
                      </a:r>
                    </a:p>
                  </a:txBody>
                  <a:tcPr marL="35359" marR="35359" marT="0" marB="0"/>
                </a:tc>
                <a:tc>
                  <a:txBody>
                    <a:bodyPr/>
                    <a:lstStyle/>
                    <a:p>
                      <a:pPr marL="0" marR="0" algn="l">
                        <a:spcBef>
                          <a:spcPts val="0"/>
                        </a:spcBef>
                        <a:spcAft>
                          <a:spcPts val="0"/>
                        </a:spcAft>
                      </a:pPr>
                      <a:r>
                        <a:rPr lang="en-US" sz="2600" b="1" dirty="0">
                          <a:solidFill>
                            <a:srgbClr val="FF0000"/>
                          </a:solidFill>
                          <a:latin typeface="Times New Roman" pitchFamily="18" charset="0"/>
                          <a:cs typeface="Times New Roman" pitchFamily="18" charset="0"/>
                        </a:rPr>
                        <a:t>tribes</a:t>
                      </a:r>
                    </a:p>
                  </a:txBody>
                  <a:tcPr marL="35359" marR="35359" marT="0" marB="0"/>
                </a:tc>
                <a:tc>
                  <a:txBody>
                    <a:bodyPr/>
                    <a:lstStyle/>
                    <a:p>
                      <a:pPr marL="0" marR="0" algn="just">
                        <a:spcBef>
                          <a:spcPts val="0"/>
                        </a:spcBef>
                        <a:spcAft>
                          <a:spcPts val="0"/>
                        </a:spcAft>
                      </a:pPr>
                      <a:r>
                        <a:rPr lang="en-US" sz="2600" b="1" dirty="0">
                          <a:solidFill>
                            <a:srgbClr val="0000FF"/>
                          </a:solidFill>
                          <a:latin typeface="Times New Roman" pitchFamily="18" charset="0"/>
                          <a:cs typeface="Times New Roman" pitchFamily="18" charset="0"/>
                        </a:rPr>
                        <a:t>kings</a:t>
                      </a:r>
                    </a:p>
                  </a:txBody>
                  <a:tcPr marL="35359" marR="35359" marT="0" marB="0"/>
                </a:tc>
                <a:tc>
                  <a:txBody>
                    <a:bodyPr/>
                    <a:lstStyle/>
                    <a:p>
                      <a:pPr marL="0" marR="0" algn="just">
                        <a:spcBef>
                          <a:spcPts val="0"/>
                        </a:spcBef>
                        <a:spcAft>
                          <a:spcPts val="0"/>
                        </a:spcAft>
                      </a:pPr>
                      <a:r>
                        <a:rPr lang="en-US" sz="2600" b="1" dirty="0">
                          <a:solidFill>
                            <a:srgbClr val="FF0000"/>
                          </a:solidFill>
                          <a:latin typeface="Times New Roman" pitchFamily="18" charset="0"/>
                          <a:cs typeface="Times New Roman" pitchFamily="18" charset="0"/>
                        </a:rPr>
                        <a:t>tribes</a:t>
                      </a:r>
                    </a:p>
                  </a:txBody>
                  <a:tcPr marL="35359" marR="35359" marT="0" marB="0"/>
                </a:tc>
                <a:tc>
                  <a:txBody>
                    <a:bodyPr/>
                    <a:lstStyle/>
                    <a:p>
                      <a:pPr marL="0" marR="0" algn="just">
                        <a:spcBef>
                          <a:spcPts val="0"/>
                        </a:spcBef>
                        <a:spcAft>
                          <a:spcPts val="0"/>
                        </a:spcAft>
                      </a:pPr>
                      <a:r>
                        <a:rPr lang="en-US" sz="2600" b="1">
                          <a:solidFill>
                            <a:srgbClr val="FF0000"/>
                          </a:solidFill>
                          <a:latin typeface="Times New Roman" pitchFamily="18" charset="0"/>
                          <a:cs typeface="Times New Roman" pitchFamily="18" charset="0"/>
                        </a:rPr>
                        <a:t>tribe</a:t>
                      </a:r>
                    </a:p>
                  </a:txBody>
                  <a:tcPr marL="35359" marR="35359" marT="0" marB="0"/>
                </a:tc>
                <a:tc>
                  <a:txBody>
                    <a:bodyPr/>
                    <a:lstStyle/>
                    <a:p>
                      <a:pPr marL="19685" marR="0" algn="just">
                        <a:spcBef>
                          <a:spcPts val="0"/>
                        </a:spcBef>
                        <a:spcAft>
                          <a:spcPts val="0"/>
                        </a:spcAft>
                      </a:pPr>
                      <a:r>
                        <a:rPr lang="en-US" sz="2600" b="1" dirty="0">
                          <a:solidFill>
                            <a:srgbClr val="FF0000"/>
                          </a:solidFill>
                          <a:latin typeface="Times New Roman" pitchFamily="18" charset="0"/>
                          <a:cs typeface="Times New Roman" pitchFamily="18" charset="0"/>
                        </a:rPr>
                        <a:t>tribe</a:t>
                      </a:r>
                    </a:p>
                  </a:txBody>
                  <a:tcPr marL="35359" marR="35359" marT="0" marB="0"/>
                </a:tc>
                <a:tc>
                  <a:txBody>
                    <a:bodyPr/>
                    <a:lstStyle/>
                    <a:p>
                      <a:pPr marL="0" marR="0" algn="just">
                        <a:spcBef>
                          <a:spcPts val="0"/>
                        </a:spcBef>
                        <a:spcAft>
                          <a:spcPts val="0"/>
                        </a:spcAft>
                      </a:pPr>
                      <a:r>
                        <a:rPr lang="en-US" sz="2600" b="1" dirty="0">
                          <a:solidFill>
                            <a:srgbClr val="002060"/>
                          </a:solidFill>
                          <a:latin typeface="Times New Roman" pitchFamily="18" charset="0"/>
                          <a:cs typeface="Times New Roman" pitchFamily="18" charset="0"/>
                        </a:rPr>
                        <a:t>multitudes</a:t>
                      </a:r>
                    </a:p>
                  </a:txBody>
                  <a:tcPr marL="35359" marR="35359" marT="0" marB="0"/>
                </a:tc>
                <a:extLst>
                  <a:ext uri="{0D108BD9-81ED-4DB2-BD59-A6C34878D82A}">
                    <a16:rowId xmlns:a16="http://schemas.microsoft.com/office/drawing/2014/main" val="10001"/>
                  </a:ext>
                </a:extLst>
              </a:tr>
              <a:tr h="382474">
                <a:tc>
                  <a:txBody>
                    <a:bodyPr/>
                    <a:lstStyle/>
                    <a:p>
                      <a:pPr marL="0" marR="45720" algn="just">
                        <a:spcBef>
                          <a:spcPts val="0"/>
                        </a:spcBef>
                        <a:spcAft>
                          <a:spcPts val="0"/>
                        </a:spcAft>
                      </a:pPr>
                      <a:r>
                        <a:rPr lang="en-US" sz="2600" b="1" dirty="0">
                          <a:solidFill>
                            <a:srgbClr val="0070C0"/>
                          </a:solidFill>
                          <a:effectLst/>
                          <a:latin typeface="Times New Roman" pitchFamily="18" charset="0"/>
                          <a:cs typeface="Times New Roman" pitchFamily="18" charset="0"/>
                        </a:rPr>
                        <a:t>people</a:t>
                      </a:r>
                      <a:endParaRPr lang="en-US" sz="2600" b="1" dirty="0">
                        <a:solidFill>
                          <a:srgbClr val="0070C0"/>
                        </a:solidFill>
                        <a:effectLst/>
                        <a:latin typeface="Times New Roman" pitchFamily="18" charset="0"/>
                        <a:ea typeface="SimSun"/>
                        <a:cs typeface="Times New Roman" pitchFamily="18" charset="0"/>
                      </a:endParaRPr>
                    </a:p>
                  </a:txBody>
                  <a:tcPr marL="35359" marR="35359" marT="0" marB="0"/>
                </a:tc>
                <a:tc>
                  <a:txBody>
                    <a:bodyPr/>
                    <a:lstStyle/>
                    <a:p>
                      <a:pPr marL="0" marR="0" algn="l">
                        <a:spcBef>
                          <a:spcPts val="0"/>
                        </a:spcBef>
                        <a:spcAft>
                          <a:spcPts val="0"/>
                        </a:spcAft>
                      </a:pPr>
                      <a:r>
                        <a:rPr lang="en-US" sz="2600" b="1" dirty="0">
                          <a:solidFill>
                            <a:srgbClr val="0070C0"/>
                          </a:solidFill>
                          <a:effectLst/>
                          <a:latin typeface="Times New Roman" pitchFamily="18" charset="0"/>
                          <a:cs typeface="Times New Roman" pitchFamily="18" charset="0"/>
                        </a:rPr>
                        <a:t>peoples</a:t>
                      </a:r>
                      <a:endParaRPr lang="en-US" sz="2600" b="1" dirty="0">
                        <a:solidFill>
                          <a:srgbClr val="0070C0"/>
                        </a:solidFill>
                        <a:effectLst/>
                        <a:latin typeface="Times New Roman" pitchFamily="18" charset="0"/>
                        <a:ea typeface="SimSun"/>
                        <a:cs typeface="Times New Roman" pitchFamily="18" charset="0"/>
                      </a:endParaRPr>
                    </a:p>
                  </a:txBody>
                  <a:tcPr marL="35359" marR="35359" marT="0" marB="0"/>
                </a:tc>
                <a:tc>
                  <a:txBody>
                    <a:bodyPr/>
                    <a:lstStyle/>
                    <a:p>
                      <a:pPr marL="0" marR="0" algn="just">
                        <a:spcBef>
                          <a:spcPts val="0"/>
                        </a:spcBef>
                        <a:spcAft>
                          <a:spcPts val="0"/>
                        </a:spcAft>
                      </a:pPr>
                      <a:r>
                        <a:rPr lang="en-US" sz="2600" b="1" dirty="0">
                          <a:solidFill>
                            <a:srgbClr val="0070C0"/>
                          </a:solidFill>
                          <a:effectLst/>
                          <a:latin typeface="Times New Roman" pitchFamily="18" charset="0"/>
                          <a:cs typeface="Times New Roman" pitchFamily="18" charset="0"/>
                        </a:rPr>
                        <a:t>peoples</a:t>
                      </a:r>
                      <a:endParaRPr lang="en-US" sz="2600" b="1" dirty="0">
                        <a:solidFill>
                          <a:srgbClr val="0070C0"/>
                        </a:solidFill>
                        <a:effectLst/>
                        <a:latin typeface="Times New Roman" pitchFamily="18" charset="0"/>
                        <a:ea typeface="SimSun"/>
                        <a:cs typeface="Times New Roman" pitchFamily="18" charset="0"/>
                      </a:endParaRPr>
                    </a:p>
                  </a:txBody>
                  <a:tcPr marL="35359" marR="35359" marT="0" marB="0"/>
                </a:tc>
                <a:tc>
                  <a:txBody>
                    <a:bodyPr/>
                    <a:lstStyle/>
                    <a:p>
                      <a:pPr marL="0" marR="0" algn="just">
                        <a:spcBef>
                          <a:spcPts val="0"/>
                        </a:spcBef>
                        <a:spcAft>
                          <a:spcPts val="0"/>
                        </a:spcAft>
                      </a:pPr>
                      <a:r>
                        <a:rPr lang="en-US" sz="2600" b="1" dirty="0">
                          <a:solidFill>
                            <a:srgbClr val="0070C0"/>
                          </a:solidFill>
                          <a:effectLst/>
                          <a:latin typeface="Times New Roman" pitchFamily="18" charset="0"/>
                          <a:cs typeface="Times New Roman" pitchFamily="18" charset="0"/>
                        </a:rPr>
                        <a:t>peoples</a:t>
                      </a:r>
                      <a:endParaRPr lang="en-US" sz="2600" b="1" dirty="0">
                        <a:solidFill>
                          <a:srgbClr val="0070C0"/>
                        </a:solidFill>
                        <a:effectLst/>
                        <a:latin typeface="Times New Roman" pitchFamily="18" charset="0"/>
                        <a:ea typeface="SimSun"/>
                        <a:cs typeface="Times New Roman" pitchFamily="18" charset="0"/>
                      </a:endParaRPr>
                    </a:p>
                  </a:txBody>
                  <a:tcPr marL="35359" marR="35359" marT="0" marB="0"/>
                </a:tc>
                <a:tc>
                  <a:txBody>
                    <a:bodyPr/>
                    <a:lstStyle/>
                    <a:p>
                      <a:pPr marL="0" marR="0" algn="just">
                        <a:spcBef>
                          <a:spcPts val="0"/>
                        </a:spcBef>
                        <a:spcAft>
                          <a:spcPts val="0"/>
                        </a:spcAft>
                      </a:pPr>
                      <a:r>
                        <a:rPr lang="en-US" sz="2600" b="1" dirty="0">
                          <a:solidFill>
                            <a:srgbClr val="0070C0"/>
                          </a:solidFill>
                          <a:effectLst/>
                          <a:latin typeface="Times New Roman" pitchFamily="18" charset="0"/>
                          <a:cs typeface="Times New Roman" pitchFamily="18" charset="0"/>
                        </a:rPr>
                        <a:t>people</a:t>
                      </a:r>
                      <a:endParaRPr lang="en-US" sz="2600" b="1" dirty="0">
                        <a:solidFill>
                          <a:srgbClr val="0070C0"/>
                        </a:solidFill>
                        <a:effectLst/>
                        <a:latin typeface="Times New Roman" pitchFamily="18" charset="0"/>
                        <a:ea typeface="SimSun"/>
                        <a:cs typeface="Times New Roman" pitchFamily="18" charset="0"/>
                      </a:endParaRPr>
                    </a:p>
                  </a:txBody>
                  <a:tcPr marL="35359" marR="35359" marT="0" marB="0"/>
                </a:tc>
                <a:tc>
                  <a:txBody>
                    <a:bodyPr/>
                    <a:lstStyle/>
                    <a:p>
                      <a:pPr marL="19685" marR="0" algn="just">
                        <a:spcBef>
                          <a:spcPts val="0"/>
                        </a:spcBef>
                        <a:spcAft>
                          <a:spcPts val="0"/>
                        </a:spcAft>
                      </a:pPr>
                      <a:r>
                        <a:rPr lang="en-US" sz="2600" b="1" dirty="0">
                          <a:solidFill>
                            <a:srgbClr val="0070C0"/>
                          </a:solidFill>
                          <a:effectLst/>
                          <a:latin typeface="Times New Roman" pitchFamily="18" charset="0"/>
                          <a:cs typeface="Times New Roman" pitchFamily="18" charset="0"/>
                        </a:rPr>
                        <a:t>people</a:t>
                      </a:r>
                      <a:endParaRPr lang="en-US" sz="2600" b="1" dirty="0">
                        <a:solidFill>
                          <a:srgbClr val="0070C0"/>
                        </a:solidFill>
                        <a:effectLst/>
                        <a:latin typeface="Times New Roman" pitchFamily="18" charset="0"/>
                        <a:ea typeface="SimSun"/>
                        <a:cs typeface="Times New Roman" pitchFamily="18" charset="0"/>
                      </a:endParaRPr>
                    </a:p>
                  </a:txBody>
                  <a:tcPr marL="35359" marR="35359" marT="0" marB="0"/>
                </a:tc>
                <a:tc>
                  <a:txBody>
                    <a:bodyPr/>
                    <a:lstStyle/>
                    <a:p>
                      <a:pPr marL="0" marR="0" algn="just">
                        <a:spcBef>
                          <a:spcPts val="0"/>
                        </a:spcBef>
                        <a:spcAft>
                          <a:spcPts val="0"/>
                        </a:spcAft>
                      </a:pPr>
                      <a:r>
                        <a:rPr lang="en-US" sz="2600" b="1" dirty="0">
                          <a:solidFill>
                            <a:srgbClr val="0070C0"/>
                          </a:solidFill>
                          <a:effectLst/>
                          <a:latin typeface="Times New Roman" pitchFamily="18" charset="0"/>
                          <a:cs typeface="Times New Roman" pitchFamily="18" charset="0"/>
                        </a:rPr>
                        <a:t>peoples</a:t>
                      </a:r>
                      <a:endParaRPr lang="en-US" sz="2600" b="1" dirty="0">
                        <a:solidFill>
                          <a:srgbClr val="0070C0"/>
                        </a:solidFill>
                        <a:effectLst/>
                        <a:latin typeface="Times New Roman" pitchFamily="18" charset="0"/>
                        <a:ea typeface="SimSun"/>
                        <a:cs typeface="Times New Roman" pitchFamily="18" charset="0"/>
                      </a:endParaRPr>
                    </a:p>
                  </a:txBody>
                  <a:tcPr marL="35359" marR="35359" marT="0" marB="0"/>
                </a:tc>
                <a:extLst>
                  <a:ext uri="{0D108BD9-81ED-4DB2-BD59-A6C34878D82A}">
                    <a16:rowId xmlns:a16="http://schemas.microsoft.com/office/drawing/2014/main" val="10002"/>
                  </a:ext>
                </a:extLst>
              </a:tr>
              <a:tr h="382474">
                <a:tc>
                  <a:txBody>
                    <a:bodyPr/>
                    <a:lstStyle/>
                    <a:p>
                      <a:pPr marL="0" marR="45720" algn="just">
                        <a:spcBef>
                          <a:spcPts val="0"/>
                        </a:spcBef>
                        <a:spcAft>
                          <a:spcPts val="0"/>
                        </a:spcAft>
                      </a:pPr>
                      <a:r>
                        <a:rPr lang="en-US" sz="2600" b="1" dirty="0">
                          <a:solidFill>
                            <a:srgbClr val="7030A0"/>
                          </a:solidFill>
                          <a:effectLst/>
                          <a:latin typeface="Times New Roman" pitchFamily="18" charset="0"/>
                          <a:cs typeface="Times New Roman" pitchFamily="18" charset="0"/>
                        </a:rPr>
                        <a:t>nation</a:t>
                      </a:r>
                      <a:endParaRPr lang="en-US" sz="2600" b="1" dirty="0">
                        <a:solidFill>
                          <a:srgbClr val="7030A0"/>
                        </a:solidFill>
                        <a:effectLst/>
                        <a:latin typeface="Times New Roman" pitchFamily="18" charset="0"/>
                        <a:ea typeface="SimSun"/>
                        <a:cs typeface="Times New Roman" pitchFamily="18" charset="0"/>
                      </a:endParaRPr>
                    </a:p>
                  </a:txBody>
                  <a:tcPr marL="35359" marR="35359" marT="0" marB="0"/>
                </a:tc>
                <a:tc>
                  <a:txBody>
                    <a:bodyPr/>
                    <a:lstStyle/>
                    <a:p>
                      <a:pPr marL="0" marR="0" algn="l">
                        <a:spcBef>
                          <a:spcPts val="0"/>
                        </a:spcBef>
                        <a:spcAft>
                          <a:spcPts val="0"/>
                        </a:spcAft>
                      </a:pPr>
                      <a:r>
                        <a:rPr lang="en-US" sz="2600" b="1" dirty="0">
                          <a:solidFill>
                            <a:srgbClr val="7030A0"/>
                          </a:solidFill>
                          <a:effectLst/>
                          <a:latin typeface="Times New Roman" pitchFamily="18" charset="0"/>
                          <a:cs typeface="Times New Roman" pitchFamily="18" charset="0"/>
                        </a:rPr>
                        <a:t>nation</a:t>
                      </a:r>
                      <a:endParaRPr lang="en-US" sz="2600" b="1" dirty="0">
                        <a:solidFill>
                          <a:srgbClr val="7030A0"/>
                        </a:solidFill>
                        <a:effectLst/>
                        <a:latin typeface="Times New Roman" pitchFamily="18" charset="0"/>
                        <a:ea typeface="SimSun"/>
                        <a:cs typeface="Times New Roman" pitchFamily="18" charset="0"/>
                      </a:endParaRPr>
                    </a:p>
                  </a:txBody>
                  <a:tcPr marL="35359" marR="35359" marT="0" marB="0"/>
                </a:tc>
                <a:tc>
                  <a:txBody>
                    <a:bodyPr/>
                    <a:lstStyle/>
                    <a:p>
                      <a:pPr marL="0" marR="0" algn="just">
                        <a:spcBef>
                          <a:spcPts val="0"/>
                        </a:spcBef>
                        <a:spcAft>
                          <a:spcPts val="0"/>
                        </a:spcAft>
                      </a:pPr>
                      <a:r>
                        <a:rPr lang="en-US" sz="2600" b="1" dirty="0">
                          <a:solidFill>
                            <a:srgbClr val="7030A0"/>
                          </a:solidFill>
                          <a:effectLst/>
                          <a:latin typeface="Times New Roman" pitchFamily="18" charset="0"/>
                          <a:cs typeface="Times New Roman" pitchFamily="18" charset="0"/>
                        </a:rPr>
                        <a:t>nations</a:t>
                      </a:r>
                      <a:endParaRPr lang="en-US" sz="2600" b="1" dirty="0">
                        <a:solidFill>
                          <a:srgbClr val="7030A0"/>
                        </a:solidFill>
                        <a:effectLst/>
                        <a:latin typeface="Times New Roman" pitchFamily="18" charset="0"/>
                        <a:ea typeface="SimSun"/>
                        <a:cs typeface="Times New Roman" pitchFamily="18" charset="0"/>
                      </a:endParaRPr>
                    </a:p>
                  </a:txBody>
                  <a:tcPr marL="35359" marR="35359" marT="0" marB="0"/>
                </a:tc>
                <a:tc>
                  <a:txBody>
                    <a:bodyPr/>
                    <a:lstStyle/>
                    <a:p>
                      <a:pPr marL="0" marR="0" algn="just">
                        <a:spcBef>
                          <a:spcPts val="0"/>
                        </a:spcBef>
                        <a:spcAft>
                          <a:spcPts val="0"/>
                        </a:spcAft>
                      </a:pPr>
                      <a:r>
                        <a:rPr lang="en-US" sz="2600" b="1" dirty="0">
                          <a:solidFill>
                            <a:srgbClr val="7030A0"/>
                          </a:solidFill>
                          <a:effectLst/>
                          <a:latin typeface="Times New Roman" pitchFamily="18" charset="0"/>
                          <a:cs typeface="Times New Roman" pitchFamily="18" charset="0"/>
                        </a:rPr>
                        <a:t>nations</a:t>
                      </a:r>
                      <a:endParaRPr lang="en-US" sz="2600" b="1" dirty="0">
                        <a:solidFill>
                          <a:srgbClr val="7030A0"/>
                        </a:solidFill>
                        <a:effectLst/>
                        <a:latin typeface="Times New Roman" pitchFamily="18" charset="0"/>
                        <a:ea typeface="SimSun"/>
                        <a:cs typeface="Times New Roman" pitchFamily="18" charset="0"/>
                      </a:endParaRPr>
                    </a:p>
                  </a:txBody>
                  <a:tcPr marL="35359" marR="35359" marT="0" marB="0"/>
                </a:tc>
                <a:tc>
                  <a:txBody>
                    <a:bodyPr/>
                    <a:lstStyle/>
                    <a:p>
                      <a:pPr marL="0" marR="0" algn="just">
                        <a:spcBef>
                          <a:spcPts val="0"/>
                        </a:spcBef>
                        <a:spcAft>
                          <a:spcPts val="0"/>
                        </a:spcAft>
                      </a:pPr>
                      <a:r>
                        <a:rPr lang="en-US" sz="2600" b="1" dirty="0">
                          <a:solidFill>
                            <a:srgbClr val="7030A0"/>
                          </a:solidFill>
                          <a:effectLst/>
                          <a:latin typeface="Times New Roman" pitchFamily="18" charset="0"/>
                          <a:cs typeface="Times New Roman" pitchFamily="18" charset="0"/>
                        </a:rPr>
                        <a:t>nation</a:t>
                      </a:r>
                      <a:endParaRPr lang="en-US" sz="2600" b="1" dirty="0">
                        <a:solidFill>
                          <a:srgbClr val="7030A0"/>
                        </a:solidFill>
                        <a:effectLst/>
                        <a:latin typeface="Times New Roman" pitchFamily="18" charset="0"/>
                        <a:ea typeface="SimSun"/>
                        <a:cs typeface="Times New Roman" pitchFamily="18" charset="0"/>
                      </a:endParaRPr>
                    </a:p>
                  </a:txBody>
                  <a:tcPr marL="35359" marR="35359" marT="0" marB="0"/>
                </a:tc>
                <a:tc>
                  <a:txBody>
                    <a:bodyPr/>
                    <a:lstStyle/>
                    <a:p>
                      <a:pPr marL="19685" marR="0" algn="just">
                        <a:spcBef>
                          <a:spcPts val="0"/>
                        </a:spcBef>
                        <a:spcAft>
                          <a:spcPts val="0"/>
                        </a:spcAft>
                      </a:pPr>
                      <a:r>
                        <a:rPr lang="en-US" sz="2600" b="1" dirty="0">
                          <a:solidFill>
                            <a:srgbClr val="7030A0"/>
                          </a:solidFill>
                          <a:effectLst/>
                          <a:latin typeface="Times New Roman" pitchFamily="18" charset="0"/>
                          <a:cs typeface="Times New Roman" pitchFamily="18" charset="0"/>
                        </a:rPr>
                        <a:t>nation</a:t>
                      </a:r>
                      <a:endParaRPr lang="en-US" sz="2600" b="1" dirty="0">
                        <a:solidFill>
                          <a:srgbClr val="7030A0"/>
                        </a:solidFill>
                        <a:effectLst/>
                        <a:latin typeface="Times New Roman" pitchFamily="18" charset="0"/>
                        <a:ea typeface="SimSun"/>
                        <a:cs typeface="Times New Roman" pitchFamily="18" charset="0"/>
                      </a:endParaRPr>
                    </a:p>
                  </a:txBody>
                  <a:tcPr marL="35359" marR="35359" marT="0" marB="0"/>
                </a:tc>
                <a:tc>
                  <a:txBody>
                    <a:bodyPr/>
                    <a:lstStyle/>
                    <a:p>
                      <a:pPr marL="0" marR="0" algn="just">
                        <a:spcBef>
                          <a:spcPts val="0"/>
                        </a:spcBef>
                        <a:spcAft>
                          <a:spcPts val="0"/>
                        </a:spcAft>
                      </a:pPr>
                      <a:r>
                        <a:rPr lang="en-US" sz="2600" b="1" dirty="0">
                          <a:solidFill>
                            <a:srgbClr val="7030A0"/>
                          </a:solidFill>
                          <a:effectLst/>
                          <a:latin typeface="Times New Roman" pitchFamily="18" charset="0"/>
                          <a:cs typeface="Times New Roman" pitchFamily="18" charset="0"/>
                        </a:rPr>
                        <a:t>nations</a:t>
                      </a:r>
                      <a:endParaRPr lang="en-US" sz="2600" b="1" dirty="0">
                        <a:solidFill>
                          <a:srgbClr val="7030A0"/>
                        </a:solidFill>
                        <a:effectLst/>
                        <a:latin typeface="Times New Roman" pitchFamily="18" charset="0"/>
                        <a:ea typeface="SimSun"/>
                        <a:cs typeface="Times New Roman" pitchFamily="18" charset="0"/>
                      </a:endParaRPr>
                    </a:p>
                  </a:txBody>
                  <a:tcPr marL="35359" marR="35359" marT="0" marB="0"/>
                </a:tc>
                <a:extLst>
                  <a:ext uri="{0D108BD9-81ED-4DB2-BD59-A6C34878D82A}">
                    <a16:rowId xmlns:a16="http://schemas.microsoft.com/office/drawing/2014/main" val="10003"/>
                  </a:ext>
                </a:extLst>
              </a:tr>
              <a:tr h="764948">
                <a:tc>
                  <a:txBody>
                    <a:bodyPr/>
                    <a:lstStyle/>
                    <a:p>
                      <a:pPr marL="0" marR="45720" algn="just">
                        <a:spcBef>
                          <a:spcPts val="0"/>
                        </a:spcBef>
                        <a:spcAft>
                          <a:spcPts val="0"/>
                        </a:spcAft>
                      </a:pPr>
                      <a:r>
                        <a:rPr lang="en-US" sz="2600" b="1" dirty="0">
                          <a:solidFill>
                            <a:srgbClr val="00B050"/>
                          </a:solidFill>
                          <a:effectLst/>
                          <a:latin typeface="Times New Roman" pitchFamily="18" charset="0"/>
                          <a:cs typeface="Times New Roman" pitchFamily="18" charset="0"/>
                        </a:rPr>
                        <a:t>language</a:t>
                      </a:r>
                      <a:endParaRPr lang="en-US" sz="2600" b="1" dirty="0">
                        <a:solidFill>
                          <a:srgbClr val="00B050"/>
                        </a:solidFill>
                        <a:effectLst/>
                        <a:latin typeface="Times New Roman" pitchFamily="18" charset="0"/>
                        <a:ea typeface="SimSun"/>
                        <a:cs typeface="Times New Roman" pitchFamily="18" charset="0"/>
                      </a:endParaRPr>
                    </a:p>
                  </a:txBody>
                  <a:tcPr marL="35359" marR="35359" marT="0" marB="0"/>
                </a:tc>
                <a:tc>
                  <a:txBody>
                    <a:bodyPr/>
                    <a:lstStyle/>
                    <a:p>
                      <a:pPr marL="0" marR="0" algn="l">
                        <a:spcBef>
                          <a:spcPts val="0"/>
                        </a:spcBef>
                        <a:spcAft>
                          <a:spcPts val="0"/>
                        </a:spcAft>
                      </a:pPr>
                      <a:r>
                        <a:rPr lang="en-US" sz="2600" b="1" dirty="0">
                          <a:solidFill>
                            <a:srgbClr val="00B050"/>
                          </a:solidFill>
                          <a:effectLst/>
                          <a:latin typeface="Times New Roman" pitchFamily="18" charset="0"/>
                          <a:cs typeface="Times New Roman" pitchFamily="18" charset="0"/>
                        </a:rPr>
                        <a:t>languages</a:t>
                      </a:r>
                      <a:endParaRPr lang="en-US" sz="2600" b="1" dirty="0">
                        <a:solidFill>
                          <a:srgbClr val="00B050"/>
                        </a:solidFill>
                        <a:effectLst/>
                        <a:latin typeface="Times New Roman" pitchFamily="18" charset="0"/>
                        <a:ea typeface="SimSun"/>
                        <a:cs typeface="Times New Roman" pitchFamily="18" charset="0"/>
                      </a:endParaRPr>
                    </a:p>
                  </a:txBody>
                  <a:tcPr marL="35359" marR="35359" marT="0" marB="0"/>
                </a:tc>
                <a:tc>
                  <a:txBody>
                    <a:bodyPr/>
                    <a:lstStyle/>
                    <a:p>
                      <a:pPr marL="0" marR="0" algn="just">
                        <a:spcBef>
                          <a:spcPts val="0"/>
                        </a:spcBef>
                        <a:spcAft>
                          <a:spcPts val="0"/>
                        </a:spcAft>
                      </a:pPr>
                      <a:r>
                        <a:rPr lang="en-US" sz="2600" b="1" dirty="0">
                          <a:solidFill>
                            <a:srgbClr val="00B050"/>
                          </a:solidFill>
                          <a:effectLst/>
                          <a:latin typeface="Times New Roman" pitchFamily="18" charset="0"/>
                          <a:cs typeface="Times New Roman" pitchFamily="18" charset="0"/>
                        </a:rPr>
                        <a:t>languages</a:t>
                      </a:r>
                      <a:endParaRPr lang="en-US" sz="2600" b="1" dirty="0">
                        <a:solidFill>
                          <a:srgbClr val="00B050"/>
                        </a:solidFill>
                        <a:effectLst/>
                        <a:latin typeface="Times New Roman" pitchFamily="18" charset="0"/>
                        <a:ea typeface="SimSun"/>
                        <a:cs typeface="Times New Roman" pitchFamily="18" charset="0"/>
                      </a:endParaRPr>
                    </a:p>
                  </a:txBody>
                  <a:tcPr marL="35359" marR="35359" marT="0" marB="0"/>
                </a:tc>
                <a:tc>
                  <a:txBody>
                    <a:bodyPr/>
                    <a:lstStyle/>
                    <a:p>
                      <a:pPr marL="0" marR="0" algn="just">
                        <a:spcBef>
                          <a:spcPts val="0"/>
                        </a:spcBef>
                        <a:spcAft>
                          <a:spcPts val="0"/>
                        </a:spcAft>
                      </a:pPr>
                      <a:r>
                        <a:rPr lang="en-US" sz="2600" b="1" dirty="0">
                          <a:solidFill>
                            <a:srgbClr val="00B050"/>
                          </a:solidFill>
                          <a:effectLst/>
                          <a:latin typeface="Times New Roman" pitchFamily="18" charset="0"/>
                          <a:cs typeface="Times New Roman" pitchFamily="18" charset="0"/>
                        </a:rPr>
                        <a:t>languages</a:t>
                      </a:r>
                      <a:endParaRPr lang="en-US" sz="2600" b="1" dirty="0">
                        <a:solidFill>
                          <a:srgbClr val="00B050"/>
                        </a:solidFill>
                        <a:effectLst/>
                        <a:latin typeface="Times New Roman" pitchFamily="18" charset="0"/>
                        <a:ea typeface="SimSun"/>
                        <a:cs typeface="Times New Roman" pitchFamily="18" charset="0"/>
                      </a:endParaRPr>
                    </a:p>
                  </a:txBody>
                  <a:tcPr marL="35359" marR="35359" marT="0" marB="0"/>
                </a:tc>
                <a:tc>
                  <a:txBody>
                    <a:bodyPr/>
                    <a:lstStyle/>
                    <a:p>
                      <a:pPr marL="0" marR="0" algn="just">
                        <a:spcBef>
                          <a:spcPts val="0"/>
                        </a:spcBef>
                        <a:spcAft>
                          <a:spcPts val="0"/>
                        </a:spcAft>
                      </a:pPr>
                      <a:r>
                        <a:rPr lang="en-US" sz="2600" b="1" dirty="0">
                          <a:solidFill>
                            <a:srgbClr val="00B050"/>
                          </a:solidFill>
                          <a:effectLst/>
                          <a:latin typeface="Times New Roman" pitchFamily="18" charset="0"/>
                          <a:cs typeface="Times New Roman" pitchFamily="18" charset="0"/>
                        </a:rPr>
                        <a:t>language</a:t>
                      </a:r>
                      <a:endParaRPr lang="en-US" sz="2600" b="1" dirty="0">
                        <a:solidFill>
                          <a:srgbClr val="00B050"/>
                        </a:solidFill>
                        <a:effectLst/>
                        <a:latin typeface="Times New Roman" pitchFamily="18" charset="0"/>
                        <a:ea typeface="SimSun"/>
                        <a:cs typeface="Times New Roman" pitchFamily="18" charset="0"/>
                      </a:endParaRPr>
                    </a:p>
                  </a:txBody>
                  <a:tcPr marL="35359" marR="35359" marT="0" marB="0"/>
                </a:tc>
                <a:tc>
                  <a:txBody>
                    <a:bodyPr/>
                    <a:lstStyle/>
                    <a:p>
                      <a:pPr marL="19685" marR="0" algn="just">
                        <a:spcBef>
                          <a:spcPts val="0"/>
                        </a:spcBef>
                        <a:spcAft>
                          <a:spcPts val="0"/>
                        </a:spcAft>
                      </a:pPr>
                      <a:r>
                        <a:rPr lang="en-US" sz="2600" b="1" dirty="0">
                          <a:solidFill>
                            <a:srgbClr val="00B050"/>
                          </a:solidFill>
                          <a:effectLst/>
                          <a:latin typeface="Times New Roman" pitchFamily="18" charset="0"/>
                          <a:cs typeface="Times New Roman" pitchFamily="18" charset="0"/>
                        </a:rPr>
                        <a:t>language</a:t>
                      </a:r>
                      <a:endParaRPr lang="en-US" sz="2600" b="1" dirty="0">
                        <a:solidFill>
                          <a:srgbClr val="00B050"/>
                        </a:solidFill>
                        <a:effectLst/>
                        <a:latin typeface="Times New Roman" pitchFamily="18" charset="0"/>
                        <a:ea typeface="SimSun"/>
                        <a:cs typeface="Times New Roman" pitchFamily="18" charset="0"/>
                      </a:endParaRPr>
                    </a:p>
                  </a:txBody>
                  <a:tcPr marL="35359" marR="35359" marT="0" marB="0"/>
                </a:tc>
                <a:tc>
                  <a:txBody>
                    <a:bodyPr/>
                    <a:lstStyle/>
                    <a:p>
                      <a:pPr marL="0" marR="0" algn="just">
                        <a:spcBef>
                          <a:spcPts val="0"/>
                        </a:spcBef>
                        <a:spcAft>
                          <a:spcPts val="0"/>
                        </a:spcAft>
                      </a:pPr>
                      <a:r>
                        <a:rPr lang="en-US" sz="2600" b="1" dirty="0">
                          <a:solidFill>
                            <a:srgbClr val="00B050"/>
                          </a:solidFill>
                          <a:effectLst/>
                          <a:latin typeface="Times New Roman" pitchFamily="18" charset="0"/>
                          <a:cs typeface="Times New Roman" pitchFamily="18" charset="0"/>
                        </a:rPr>
                        <a:t>languages</a:t>
                      </a:r>
                      <a:endParaRPr lang="en-US" sz="2600" b="1" dirty="0">
                        <a:solidFill>
                          <a:srgbClr val="00B050"/>
                        </a:solidFill>
                        <a:effectLst/>
                        <a:latin typeface="Times New Roman" pitchFamily="18" charset="0"/>
                        <a:ea typeface="SimSun"/>
                        <a:cs typeface="Times New Roman" pitchFamily="18" charset="0"/>
                      </a:endParaRPr>
                    </a:p>
                  </a:txBody>
                  <a:tcPr marL="35359" marR="35359" marT="0" marB="0"/>
                </a:tc>
                <a:extLst>
                  <a:ext uri="{0D108BD9-81ED-4DB2-BD59-A6C34878D82A}">
                    <a16:rowId xmlns:a16="http://schemas.microsoft.com/office/drawing/2014/main" val="10004"/>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2812592198"/>
              </p:ext>
            </p:extLst>
          </p:nvPr>
        </p:nvGraphicFramePr>
        <p:xfrm>
          <a:off x="67556" y="3182936"/>
          <a:ext cx="11981469" cy="2006946"/>
        </p:xfrm>
        <a:graphic>
          <a:graphicData uri="http://schemas.openxmlformats.org/drawingml/2006/table">
            <a:tbl>
              <a:tblPr lastRow="1" bandRow="1">
                <a:tableStyleId>{21E4AEA4-8DFA-4A89-87EB-49C32662AFE0}</a:tableStyleId>
              </a:tblPr>
              <a:tblGrid>
                <a:gridCol w="1802381">
                  <a:extLst>
                    <a:ext uri="{9D8B030D-6E8A-4147-A177-3AD203B41FA5}">
                      <a16:colId xmlns:a16="http://schemas.microsoft.com/office/drawing/2014/main" val="20000"/>
                    </a:ext>
                  </a:extLst>
                </a:gridCol>
                <a:gridCol w="1762105">
                  <a:extLst>
                    <a:ext uri="{9D8B030D-6E8A-4147-A177-3AD203B41FA5}">
                      <a16:colId xmlns:a16="http://schemas.microsoft.com/office/drawing/2014/main" val="20001"/>
                    </a:ext>
                  </a:extLst>
                </a:gridCol>
                <a:gridCol w="1631204">
                  <a:extLst>
                    <a:ext uri="{9D8B030D-6E8A-4147-A177-3AD203B41FA5}">
                      <a16:colId xmlns:a16="http://schemas.microsoft.com/office/drawing/2014/main" val="20002"/>
                    </a:ext>
                  </a:extLst>
                </a:gridCol>
                <a:gridCol w="1772173">
                  <a:extLst>
                    <a:ext uri="{9D8B030D-6E8A-4147-A177-3AD203B41FA5}">
                      <a16:colId xmlns:a16="http://schemas.microsoft.com/office/drawing/2014/main" val="20003"/>
                    </a:ext>
                  </a:extLst>
                </a:gridCol>
                <a:gridCol w="1701690">
                  <a:extLst>
                    <a:ext uri="{9D8B030D-6E8A-4147-A177-3AD203B41FA5}">
                      <a16:colId xmlns:a16="http://schemas.microsoft.com/office/drawing/2014/main" val="20004"/>
                    </a:ext>
                  </a:extLst>
                </a:gridCol>
                <a:gridCol w="1721827">
                  <a:extLst>
                    <a:ext uri="{9D8B030D-6E8A-4147-A177-3AD203B41FA5}">
                      <a16:colId xmlns:a16="http://schemas.microsoft.com/office/drawing/2014/main" val="20005"/>
                    </a:ext>
                  </a:extLst>
                </a:gridCol>
                <a:gridCol w="1590089">
                  <a:extLst>
                    <a:ext uri="{9D8B030D-6E8A-4147-A177-3AD203B41FA5}">
                      <a16:colId xmlns:a16="http://schemas.microsoft.com/office/drawing/2014/main" val="20006"/>
                    </a:ext>
                  </a:extLst>
                </a:gridCol>
              </a:tblGrid>
              <a:tr h="431740">
                <a:tc>
                  <a:txBody>
                    <a:bodyPr/>
                    <a:lstStyle/>
                    <a:p>
                      <a:pPr marL="0" marR="0" algn="l">
                        <a:spcBef>
                          <a:spcPts val="0"/>
                        </a:spcBef>
                        <a:spcAft>
                          <a:spcPts val="0"/>
                        </a:spcAft>
                      </a:pPr>
                      <a:r>
                        <a:rPr lang="en-US" sz="2800" b="1" dirty="0">
                          <a:solidFill>
                            <a:srgbClr val="0070C0"/>
                          </a:solidFill>
                          <a:effectLst/>
                          <a:latin typeface="Times New Roman" pitchFamily="18" charset="0"/>
                          <a:cs typeface="Times New Roman" pitchFamily="18" charset="0"/>
                        </a:rPr>
                        <a:t>peoples</a:t>
                      </a:r>
                      <a:endParaRPr lang="en-US" sz="2800" b="1" dirty="0">
                        <a:solidFill>
                          <a:srgbClr val="0070C0"/>
                        </a:solidFill>
                        <a:effectLst/>
                        <a:latin typeface="Times New Roman" pitchFamily="18" charset="0"/>
                        <a:ea typeface="SimSun"/>
                        <a:cs typeface="Times New Roman" pitchFamily="18" charset="0"/>
                      </a:endParaRPr>
                    </a:p>
                  </a:txBody>
                  <a:tcPr marL="42431" marR="42431" marT="0" marB="0"/>
                </a:tc>
                <a:tc>
                  <a:txBody>
                    <a:bodyPr/>
                    <a:lstStyle/>
                    <a:p>
                      <a:pPr marL="0" marR="0" algn="l">
                        <a:spcBef>
                          <a:spcPts val="0"/>
                        </a:spcBef>
                        <a:spcAft>
                          <a:spcPts val="0"/>
                        </a:spcAft>
                      </a:pPr>
                      <a:r>
                        <a:rPr lang="en-US" sz="2800" b="1" dirty="0">
                          <a:solidFill>
                            <a:srgbClr val="0070C0"/>
                          </a:solidFill>
                          <a:effectLst/>
                          <a:latin typeface="Times New Roman" pitchFamily="18" charset="0"/>
                          <a:cs typeface="Times New Roman" pitchFamily="18" charset="0"/>
                        </a:rPr>
                        <a:t>peoples</a:t>
                      </a:r>
                      <a:endParaRPr lang="en-US" sz="2800" b="1" dirty="0">
                        <a:solidFill>
                          <a:srgbClr val="0070C0"/>
                        </a:solidFill>
                        <a:effectLst/>
                        <a:latin typeface="Times New Roman" pitchFamily="18" charset="0"/>
                        <a:ea typeface="SimSun"/>
                        <a:cs typeface="Times New Roman" pitchFamily="18" charset="0"/>
                      </a:endParaRPr>
                    </a:p>
                  </a:txBody>
                  <a:tcPr marL="42431" marR="42431" marT="0" marB="0"/>
                </a:tc>
                <a:tc>
                  <a:txBody>
                    <a:bodyPr/>
                    <a:lstStyle/>
                    <a:p>
                      <a:pPr marL="0" marR="0" algn="l">
                        <a:spcBef>
                          <a:spcPts val="0"/>
                        </a:spcBef>
                        <a:spcAft>
                          <a:spcPts val="0"/>
                        </a:spcAft>
                      </a:pPr>
                      <a:r>
                        <a:rPr lang="en-US" sz="2800" b="1" dirty="0">
                          <a:solidFill>
                            <a:srgbClr val="0070C0"/>
                          </a:solidFill>
                          <a:effectLst/>
                          <a:latin typeface="Times New Roman" pitchFamily="18" charset="0"/>
                          <a:cs typeface="Times New Roman" pitchFamily="18" charset="0"/>
                        </a:rPr>
                        <a:t>people</a:t>
                      </a:r>
                      <a:endParaRPr lang="en-US" sz="2800" b="1" dirty="0">
                        <a:solidFill>
                          <a:srgbClr val="0070C0"/>
                        </a:solidFill>
                        <a:effectLst/>
                        <a:latin typeface="Times New Roman" pitchFamily="18" charset="0"/>
                        <a:ea typeface="SimSun"/>
                        <a:cs typeface="Times New Roman" pitchFamily="18" charset="0"/>
                      </a:endParaRPr>
                    </a:p>
                  </a:txBody>
                  <a:tcPr marL="42431" marR="42431" marT="0" marB="0"/>
                </a:tc>
                <a:tc>
                  <a:txBody>
                    <a:bodyPr/>
                    <a:lstStyle/>
                    <a:p>
                      <a:pPr marL="0" marR="0" algn="l">
                        <a:spcBef>
                          <a:spcPts val="0"/>
                        </a:spcBef>
                        <a:spcAft>
                          <a:spcPts val="0"/>
                        </a:spcAft>
                      </a:pPr>
                      <a:r>
                        <a:rPr lang="en-US" sz="2800" b="1" dirty="0">
                          <a:solidFill>
                            <a:srgbClr val="0070C0"/>
                          </a:solidFill>
                          <a:effectLst/>
                          <a:latin typeface="Times New Roman" pitchFamily="18" charset="0"/>
                          <a:cs typeface="Times New Roman" pitchFamily="18" charset="0"/>
                        </a:rPr>
                        <a:t>peoples</a:t>
                      </a:r>
                      <a:endParaRPr lang="en-US" sz="2800" b="1" dirty="0">
                        <a:solidFill>
                          <a:srgbClr val="0070C0"/>
                        </a:solidFill>
                        <a:effectLst/>
                        <a:latin typeface="Times New Roman" pitchFamily="18" charset="0"/>
                        <a:ea typeface="SimSun"/>
                        <a:cs typeface="Times New Roman" pitchFamily="18" charset="0"/>
                      </a:endParaRPr>
                    </a:p>
                  </a:txBody>
                  <a:tcPr marL="42431" marR="42431" marT="0" marB="0"/>
                </a:tc>
                <a:tc>
                  <a:txBody>
                    <a:bodyPr/>
                    <a:lstStyle/>
                    <a:p>
                      <a:pPr marL="0" marR="0" algn="l">
                        <a:spcBef>
                          <a:spcPts val="0"/>
                        </a:spcBef>
                        <a:spcAft>
                          <a:spcPts val="0"/>
                        </a:spcAft>
                      </a:pPr>
                      <a:r>
                        <a:rPr lang="en-US" sz="2800" b="1" dirty="0">
                          <a:solidFill>
                            <a:srgbClr val="0070C0"/>
                          </a:solidFill>
                          <a:effectLst/>
                          <a:latin typeface="Times New Roman" pitchFamily="18" charset="0"/>
                          <a:cs typeface="Times New Roman" pitchFamily="18" charset="0"/>
                        </a:rPr>
                        <a:t>peoples</a:t>
                      </a:r>
                      <a:endParaRPr lang="en-US" sz="2800" b="1" dirty="0">
                        <a:solidFill>
                          <a:srgbClr val="0070C0"/>
                        </a:solidFill>
                        <a:effectLst/>
                        <a:latin typeface="Times New Roman" pitchFamily="18" charset="0"/>
                        <a:ea typeface="SimSun"/>
                        <a:cs typeface="Times New Roman" pitchFamily="18" charset="0"/>
                      </a:endParaRPr>
                    </a:p>
                  </a:txBody>
                  <a:tcPr marL="42431" marR="42431" marT="0" marB="0"/>
                </a:tc>
                <a:tc>
                  <a:txBody>
                    <a:bodyPr/>
                    <a:lstStyle/>
                    <a:p>
                      <a:pPr marL="0" marR="0" algn="l">
                        <a:spcBef>
                          <a:spcPts val="0"/>
                        </a:spcBef>
                        <a:spcAft>
                          <a:spcPts val="0"/>
                        </a:spcAft>
                      </a:pPr>
                      <a:r>
                        <a:rPr lang="en-US" sz="2800" b="1" dirty="0">
                          <a:solidFill>
                            <a:srgbClr val="0070C0"/>
                          </a:solidFill>
                          <a:effectLst/>
                          <a:latin typeface="Times New Roman" pitchFamily="18" charset="0"/>
                          <a:cs typeface="Times New Roman" pitchFamily="18" charset="0"/>
                        </a:rPr>
                        <a:t>peoples</a:t>
                      </a:r>
                      <a:endParaRPr lang="en-US" sz="2800" b="1" dirty="0">
                        <a:solidFill>
                          <a:srgbClr val="0070C0"/>
                        </a:solidFill>
                        <a:effectLst/>
                        <a:latin typeface="Times New Roman" pitchFamily="18" charset="0"/>
                        <a:ea typeface="SimSun"/>
                        <a:cs typeface="Times New Roman" pitchFamily="18" charset="0"/>
                      </a:endParaRPr>
                    </a:p>
                  </a:txBody>
                  <a:tcPr marL="42431" marR="42431" marT="0" marB="0"/>
                </a:tc>
                <a:tc>
                  <a:txBody>
                    <a:bodyPr/>
                    <a:lstStyle/>
                    <a:p>
                      <a:pPr marL="0" marR="0" algn="just">
                        <a:spcBef>
                          <a:spcPts val="0"/>
                        </a:spcBef>
                        <a:spcAft>
                          <a:spcPts val="0"/>
                        </a:spcAft>
                      </a:pPr>
                      <a:r>
                        <a:rPr lang="en-US" sz="2800" b="1" dirty="0">
                          <a:solidFill>
                            <a:srgbClr val="0070C0"/>
                          </a:solidFill>
                          <a:effectLst/>
                          <a:latin typeface="Times New Roman" pitchFamily="18" charset="0"/>
                          <a:cs typeface="Times New Roman" pitchFamily="18" charset="0"/>
                        </a:rPr>
                        <a:t>peoples</a:t>
                      </a:r>
                      <a:endParaRPr lang="en-US" sz="2800" b="1" dirty="0">
                        <a:solidFill>
                          <a:srgbClr val="0070C0"/>
                        </a:solidFill>
                        <a:effectLst/>
                        <a:latin typeface="Times New Roman" pitchFamily="18" charset="0"/>
                        <a:ea typeface="SimSun"/>
                        <a:cs typeface="Times New Roman" pitchFamily="18" charset="0"/>
                      </a:endParaRPr>
                    </a:p>
                  </a:txBody>
                  <a:tcPr marL="42431" marR="42431" marT="0" marB="0"/>
                </a:tc>
                <a:extLst>
                  <a:ext uri="{0D108BD9-81ED-4DB2-BD59-A6C34878D82A}">
                    <a16:rowId xmlns:a16="http://schemas.microsoft.com/office/drawing/2014/main" val="10000"/>
                  </a:ext>
                </a:extLst>
              </a:tr>
              <a:tr h="501127">
                <a:tc>
                  <a:txBody>
                    <a:bodyPr/>
                    <a:lstStyle/>
                    <a:p>
                      <a:pPr marL="0" marR="0" algn="l">
                        <a:spcBef>
                          <a:spcPts val="0"/>
                        </a:spcBef>
                        <a:spcAft>
                          <a:spcPts val="0"/>
                        </a:spcAft>
                      </a:pPr>
                      <a:r>
                        <a:rPr lang="en-US" sz="2800" b="1" dirty="0">
                          <a:solidFill>
                            <a:srgbClr val="7030A0"/>
                          </a:solidFill>
                          <a:effectLst/>
                          <a:latin typeface="Times New Roman" pitchFamily="18" charset="0"/>
                          <a:cs typeface="Times New Roman" pitchFamily="18" charset="0"/>
                        </a:rPr>
                        <a:t>nations</a:t>
                      </a:r>
                      <a:endParaRPr lang="en-US" sz="2800" b="1" dirty="0">
                        <a:solidFill>
                          <a:srgbClr val="7030A0"/>
                        </a:solidFill>
                        <a:effectLst/>
                        <a:latin typeface="Times New Roman" pitchFamily="18" charset="0"/>
                        <a:ea typeface="SimSun"/>
                        <a:cs typeface="Times New Roman" pitchFamily="18" charset="0"/>
                      </a:endParaRPr>
                    </a:p>
                  </a:txBody>
                  <a:tcPr marL="42431" marR="42431" marT="0" marB="0"/>
                </a:tc>
                <a:tc>
                  <a:txBody>
                    <a:bodyPr/>
                    <a:lstStyle/>
                    <a:p>
                      <a:pPr marL="0" marR="0" algn="l">
                        <a:spcBef>
                          <a:spcPts val="0"/>
                        </a:spcBef>
                        <a:spcAft>
                          <a:spcPts val="0"/>
                        </a:spcAft>
                      </a:pPr>
                      <a:r>
                        <a:rPr lang="en-US" sz="2800" b="1" dirty="0">
                          <a:solidFill>
                            <a:srgbClr val="7030A0"/>
                          </a:solidFill>
                          <a:effectLst/>
                          <a:latin typeface="Times New Roman" pitchFamily="18" charset="0"/>
                          <a:cs typeface="Times New Roman" pitchFamily="18" charset="0"/>
                        </a:rPr>
                        <a:t>nations</a:t>
                      </a:r>
                      <a:endParaRPr lang="en-US" sz="2800" b="1" dirty="0">
                        <a:solidFill>
                          <a:srgbClr val="7030A0"/>
                        </a:solidFill>
                        <a:effectLst/>
                        <a:latin typeface="Times New Roman" pitchFamily="18" charset="0"/>
                        <a:ea typeface="SimSun"/>
                        <a:cs typeface="Times New Roman" pitchFamily="18" charset="0"/>
                      </a:endParaRPr>
                    </a:p>
                  </a:txBody>
                  <a:tcPr marL="42431" marR="42431" marT="0" marB="0"/>
                </a:tc>
                <a:tc>
                  <a:txBody>
                    <a:bodyPr/>
                    <a:lstStyle/>
                    <a:p>
                      <a:pPr marL="0" marR="0" algn="l">
                        <a:spcBef>
                          <a:spcPts val="0"/>
                        </a:spcBef>
                        <a:spcAft>
                          <a:spcPts val="0"/>
                        </a:spcAft>
                      </a:pPr>
                      <a:r>
                        <a:rPr lang="en-US" sz="2800" b="1" dirty="0">
                          <a:solidFill>
                            <a:srgbClr val="7030A0"/>
                          </a:solidFill>
                          <a:effectLst/>
                          <a:latin typeface="Times New Roman" pitchFamily="18" charset="0"/>
                          <a:cs typeface="Times New Roman" pitchFamily="18" charset="0"/>
                        </a:rPr>
                        <a:t>nation</a:t>
                      </a:r>
                      <a:endParaRPr lang="en-US" sz="2800" b="1" dirty="0">
                        <a:solidFill>
                          <a:srgbClr val="7030A0"/>
                        </a:solidFill>
                        <a:effectLst/>
                        <a:latin typeface="Times New Roman" pitchFamily="18" charset="0"/>
                        <a:ea typeface="SimSun"/>
                        <a:cs typeface="Times New Roman" pitchFamily="18" charset="0"/>
                      </a:endParaRPr>
                    </a:p>
                  </a:txBody>
                  <a:tcPr marL="42431" marR="42431" marT="0" marB="0"/>
                </a:tc>
                <a:tc>
                  <a:txBody>
                    <a:bodyPr/>
                    <a:lstStyle/>
                    <a:p>
                      <a:pPr marL="0" marR="0" algn="l">
                        <a:spcBef>
                          <a:spcPts val="0"/>
                        </a:spcBef>
                        <a:spcAft>
                          <a:spcPts val="0"/>
                        </a:spcAft>
                      </a:pPr>
                      <a:r>
                        <a:rPr lang="en-US" sz="2800" b="1" dirty="0">
                          <a:solidFill>
                            <a:srgbClr val="7030A0"/>
                          </a:solidFill>
                          <a:effectLst/>
                          <a:latin typeface="Times New Roman" pitchFamily="18" charset="0"/>
                          <a:cs typeface="Times New Roman" pitchFamily="18" charset="0"/>
                        </a:rPr>
                        <a:t>nations</a:t>
                      </a:r>
                      <a:endParaRPr lang="en-US" sz="2800" b="1" dirty="0">
                        <a:solidFill>
                          <a:srgbClr val="7030A0"/>
                        </a:solidFill>
                        <a:effectLst/>
                        <a:latin typeface="Times New Roman" pitchFamily="18" charset="0"/>
                        <a:ea typeface="SimSun"/>
                        <a:cs typeface="Times New Roman" pitchFamily="18" charset="0"/>
                      </a:endParaRPr>
                    </a:p>
                  </a:txBody>
                  <a:tcPr marL="42431" marR="42431" marT="0" marB="0"/>
                </a:tc>
                <a:tc>
                  <a:txBody>
                    <a:bodyPr/>
                    <a:lstStyle/>
                    <a:p>
                      <a:pPr marL="0" marR="0" algn="l">
                        <a:spcBef>
                          <a:spcPts val="0"/>
                        </a:spcBef>
                        <a:spcAft>
                          <a:spcPts val="0"/>
                        </a:spcAft>
                      </a:pPr>
                      <a:r>
                        <a:rPr lang="en-US" sz="2800" b="1" dirty="0">
                          <a:solidFill>
                            <a:srgbClr val="7030A0"/>
                          </a:solidFill>
                          <a:effectLst/>
                          <a:latin typeface="Times New Roman" pitchFamily="18" charset="0"/>
                          <a:cs typeface="Times New Roman" pitchFamily="18" charset="0"/>
                        </a:rPr>
                        <a:t>nations</a:t>
                      </a:r>
                      <a:endParaRPr lang="en-US" sz="2800" b="1" dirty="0">
                        <a:solidFill>
                          <a:srgbClr val="7030A0"/>
                        </a:solidFill>
                        <a:effectLst/>
                        <a:latin typeface="Times New Roman" pitchFamily="18" charset="0"/>
                        <a:ea typeface="SimSun"/>
                        <a:cs typeface="Times New Roman" pitchFamily="18" charset="0"/>
                      </a:endParaRPr>
                    </a:p>
                  </a:txBody>
                  <a:tcPr marL="42431" marR="42431" marT="0" marB="0"/>
                </a:tc>
                <a:tc>
                  <a:txBody>
                    <a:bodyPr/>
                    <a:lstStyle/>
                    <a:p>
                      <a:pPr marL="0" marR="0" algn="l">
                        <a:spcBef>
                          <a:spcPts val="0"/>
                        </a:spcBef>
                        <a:spcAft>
                          <a:spcPts val="0"/>
                        </a:spcAft>
                      </a:pPr>
                      <a:r>
                        <a:rPr lang="en-US" sz="2800" b="1" dirty="0">
                          <a:solidFill>
                            <a:srgbClr val="7030A0"/>
                          </a:solidFill>
                          <a:effectLst/>
                          <a:latin typeface="Times New Roman" pitchFamily="18" charset="0"/>
                          <a:cs typeface="Times New Roman" pitchFamily="18" charset="0"/>
                        </a:rPr>
                        <a:t>nations</a:t>
                      </a:r>
                      <a:endParaRPr lang="en-US" sz="2800" b="1" dirty="0">
                        <a:solidFill>
                          <a:srgbClr val="7030A0"/>
                        </a:solidFill>
                        <a:effectLst/>
                        <a:latin typeface="Times New Roman" pitchFamily="18" charset="0"/>
                        <a:ea typeface="SimSun"/>
                        <a:cs typeface="Times New Roman" pitchFamily="18" charset="0"/>
                      </a:endParaRPr>
                    </a:p>
                  </a:txBody>
                  <a:tcPr marL="42431" marR="42431" marT="0" marB="0"/>
                </a:tc>
                <a:tc>
                  <a:txBody>
                    <a:bodyPr/>
                    <a:lstStyle/>
                    <a:p>
                      <a:pPr marL="0" marR="0" algn="just">
                        <a:spcBef>
                          <a:spcPts val="0"/>
                        </a:spcBef>
                        <a:spcAft>
                          <a:spcPts val="0"/>
                        </a:spcAft>
                      </a:pPr>
                      <a:r>
                        <a:rPr lang="en-US" sz="2800" b="1" dirty="0">
                          <a:solidFill>
                            <a:srgbClr val="7030A0"/>
                          </a:solidFill>
                          <a:effectLst/>
                          <a:latin typeface="Times New Roman" pitchFamily="18" charset="0"/>
                          <a:cs typeface="Times New Roman" pitchFamily="18" charset="0"/>
                        </a:rPr>
                        <a:t>nations</a:t>
                      </a:r>
                      <a:endParaRPr lang="en-US" sz="2800" b="1" dirty="0">
                        <a:solidFill>
                          <a:srgbClr val="7030A0"/>
                        </a:solidFill>
                        <a:effectLst/>
                        <a:latin typeface="Times New Roman" pitchFamily="18" charset="0"/>
                        <a:ea typeface="SimSun"/>
                        <a:cs typeface="Times New Roman" pitchFamily="18" charset="0"/>
                      </a:endParaRPr>
                    </a:p>
                  </a:txBody>
                  <a:tcPr marL="42431" marR="42431" marT="0" marB="0"/>
                </a:tc>
                <a:extLst>
                  <a:ext uri="{0D108BD9-81ED-4DB2-BD59-A6C34878D82A}">
                    <a16:rowId xmlns:a16="http://schemas.microsoft.com/office/drawing/2014/main" val="10001"/>
                  </a:ext>
                </a:extLst>
              </a:tr>
              <a:tr h="572952">
                <a:tc>
                  <a:txBody>
                    <a:bodyPr/>
                    <a:lstStyle/>
                    <a:p>
                      <a:pPr marL="0" marR="0" algn="l">
                        <a:spcBef>
                          <a:spcPts val="0"/>
                        </a:spcBef>
                        <a:spcAft>
                          <a:spcPts val="0"/>
                        </a:spcAft>
                      </a:pPr>
                      <a:r>
                        <a:rPr lang="en-US" sz="2800" b="1" dirty="0">
                          <a:solidFill>
                            <a:srgbClr val="00B050"/>
                          </a:solidFill>
                          <a:effectLst/>
                          <a:latin typeface="Times New Roman" pitchFamily="18" charset="0"/>
                          <a:cs typeface="Times New Roman" pitchFamily="18" charset="0"/>
                        </a:rPr>
                        <a:t>languages</a:t>
                      </a:r>
                      <a:endParaRPr lang="en-US" sz="2800" b="1" dirty="0">
                        <a:solidFill>
                          <a:srgbClr val="00B050"/>
                        </a:solidFill>
                        <a:effectLst/>
                        <a:latin typeface="Times New Roman" pitchFamily="18" charset="0"/>
                        <a:ea typeface="SimSun"/>
                        <a:cs typeface="Times New Roman" pitchFamily="18" charset="0"/>
                      </a:endParaRPr>
                    </a:p>
                  </a:txBody>
                  <a:tcPr marL="42431" marR="42431" marT="0" marB="0"/>
                </a:tc>
                <a:tc>
                  <a:txBody>
                    <a:bodyPr/>
                    <a:lstStyle/>
                    <a:p>
                      <a:pPr marL="0" marR="0" algn="l">
                        <a:spcBef>
                          <a:spcPts val="0"/>
                        </a:spcBef>
                        <a:spcAft>
                          <a:spcPts val="0"/>
                        </a:spcAft>
                      </a:pPr>
                      <a:r>
                        <a:rPr lang="en-US" sz="2800" b="1" dirty="0">
                          <a:solidFill>
                            <a:srgbClr val="00B050"/>
                          </a:solidFill>
                          <a:effectLst/>
                          <a:latin typeface="Times New Roman" pitchFamily="18" charset="0"/>
                          <a:cs typeface="Times New Roman" pitchFamily="18" charset="0"/>
                        </a:rPr>
                        <a:t>languages</a:t>
                      </a:r>
                      <a:endParaRPr lang="en-US" sz="2800" b="1" dirty="0">
                        <a:solidFill>
                          <a:srgbClr val="00B050"/>
                        </a:solidFill>
                        <a:effectLst/>
                        <a:latin typeface="Times New Roman" pitchFamily="18" charset="0"/>
                        <a:ea typeface="SimSun"/>
                        <a:cs typeface="Times New Roman" pitchFamily="18" charset="0"/>
                      </a:endParaRPr>
                    </a:p>
                  </a:txBody>
                  <a:tcPr marL="42431" marR="42431" marT="0" marB="0"/>
                </a:tc>
                <a:tc>
                  <a:txBody>
                    <a:bodyPr/>
                    <a:lstStyle/>
                    <a:p>
                      <a:pPr marL="0" marR="0" algn="l">
                        <a:spcBef>
                          <a:spcPts val="0"/>
                        </a:spcBef>
                        <a:spcAft>
                          <a:spcPts val="0"/>
                        </a:spcAft>
                      </a:pPr>
                      <a:r>
                        <a:rPr lang="en-US" sz="2800" b="1" dirty="0">
                          <a:solidFill>
                            <a:srgbClr val="00B050"/>
                          </a:solidFill>
                          <a:effectLst/>
                          <a:latin typeface="Times New Roman" pitchFamily="18" charset="0"/>
                          <a:cs typeface="Times New Roman" pitchFamily="18" charset="0"/>
                        </a:rPr>
                        <a:t>language</a:t>
                      </a:r>
                      <a:endParaRPr lang="en-US" sz="2800" b="1" dirty="0">
                        <a:solidFill>
                          <a:srgbClr val="00B050"/>
                        </a:solidFill>
                        <a:effectLst/>
                        <a:latin typeface="Times New Roman" pitchFamily="18" charset="0"/>
                        <a:ea typeface="SimSun"/>
                        <a:cs typeface="Times New Roman" pitchFamily="18" charset="0"/>
                      </a:endParaRPr>
                    </a:p>
                  </a:txBody>
                  <a:tcPr marL="42431" marR="42431" marT="0" marB="0"/>
                </a:tc>
                <a:tc>
                  <a:txBody>
                    <a:bodyPr/>
                    <a:lstStyle/>
                    <a:p>
                      <a:pPr marL="0" marR="0" algn="l">
                        <a:spcBef>
                          <a:spcPts val="0"/>
                        </a:spcBef>
                        <a:spcAft>
                          <a:spcPts val="0"/>
                        </a:spcAft>
                      </a:pPr>
                      <a:r>
                        <a:rPr lang="en-US" sz="2800" b="1" dirty="0">
                          <a:solidFill>
                            <a:srgbClr val="00B050"/>
                          </a:solidFill>
                          <a:effectLst/>
                          <a:latin typeface="Times New Roman" pitchFamily="18" charset="0"/>
                          <a:cs typeface="Times New Roman" pitchFamily="18" charset="0"/>
                        </a:rPr>
                        <a:t>languages</a:t>
                      </a:r>
                      <a:endParaRPr lang="en-US" sz="2800" b="1" dirty="0">
                        <a:solidFill>
                          <a:srgbClr val="00B050"/>
                        </a:solidFill>
                        <a:effectLst/>
                        <a:latin typeface="Times New Roman" pitchFamily="18" charset="0"/>
                        <a:ea typeface="SimSun"/>
                        <a:cs typeface="Times New Roman" pitchFamily="18" charset="0"/>
                      </a:endParaRPr>
                    </a:p>
                  </a:txBody>
                  <a:tcPr marL="42431" marR="42431" marT="0" marB="0"/>
                </a:tc>
                <a:tc>
                  <a:txBody>
                    <a:bodyPr/>
                    <a:lstStyle/>
                    <a:p>
                      <a:pPr marL="0" marR="0" algn="l">
                        <a:spcBef>
                          <a:spcPts val="0"/>
                        </a:spcBef>
                        <a:spcAft>
                          <a:spcPts val="0"/>
                        </a:spcAft>
                      </a:pPr>
                      <a:r>
                        <a:rPr lang="en-US" sz="2800" b="1" dirty="0">
                          <a:solidFill>
                            <a:srgbClr val="00B050"/>
                          </a:solidFill>
                          <a:effectLst/>
                          <a:latin typeface="Times New Roman" pitchFamily="18" charset="0"/>
                          <a:cs typeface="Times New Roman" pitchFamily="18" charset="0"/>
                        </a:rPr>
                        <a:t>languages</a:t>
                      </a:r>
                      <a:endParaRPr lang="en-US" sz="2800" b="1" dirty="0">
                        <a:solidFill>
                          <a:srgbClr val="00B050"/>
                        </a:solidFill>
                        <a:effectLst/>
                        <a:latin typeface="Times New Roman" pitchFamily="18" charset="0"/>
                        <a:ea typeface="SimSun"/>
                        <a:cs typeface="Times New Roman" pitchFamily="18" charset="0"/>
                      </a:endParaRPr>
                    </a:p>
                  </a:txBody>
                  <a:tcPr marL="42431" marR="42431" marT="0" marB="0"/>
                </a:tc>
                <a:tc>
                  <a:txBody>
                    <a:bodyPr/>
                    <a:lstStyle/>
                    <a:p>
                      <a:pPr marL="0" marR="0" algn="l">
                        <a:spcBef>
                          <a:spcPts val="0"/>
                        </a:spcBef>
                        <a:spcAft>
                          <a:spcPts val="0"/>
                        </a:spcAft>
                      </a:pPr>
                      <a:r>
                        <a:rPr lang="en-US" sz="2800" b="1" dirty="0">
                          <a:solidFill>
                            <a:srgbClr val="00B050"/>
                          </a:solidFill>
                          <a:effectLst/>
                          <a:latin typeface="Times New Roman" pitchFamily="18" charset="0"/>
                          <a:cs typeface="Times New Roman" pitchFamily="18" charset="0"/>
                        </a:rPr>
                        <a:t>languages</a:t>
                      </a:r>
                      <a:endParaRPr lang="en-US" sz="2800" b="1" dirty="0">
                        <a:solidFill>
                          <a:srgbClr val="00B050"/>
                        </a:solidFill>
                        <a:effectLst/>
                        <a:latin typeface="Times New Roman" pitchFamily="18" charset="0"/>
                        <a:ea typeface="SimSun"/>
                        <a:cs typeface="Times New Roman" pitchFamily="18" charset="0"/>
                      </a:endParaRPr>
                    </a:p>
                  </a:txBody>
                  <a:tcPr marL="42431" marR="42431" marT="0" marB="0"/>
                </a:tc>
                <a:tc>
                  <a:txBody>
                    <a:bodyPr/>
                    <a:lstStyle/>
                    <a:p>
                      <a:pPr marL="0" marR="0" algn="just">
                        <a:spcBef>
                          <a:spcPts val="0"/>
                        </a:spcBef>
                        <a:spcAft>
                          <a:spcPts val="0"/>
                        </a:spcAft>
                      </a:pPr>
                      <a:r>
                        <a:rPr lang="en-US" sz="2800" b="1" dirty="0">
                          <a:solidFill>
                            <a:srgbClr val="00B050"/>
                          </a:solidFill>
                          <a:effectLst/>
                          <a:latin typeface="Times New Roman" pitchFamily="18" charset="0"/>
                          <a:cs typeface="Times New Roman" pitchFamily="18" charset="0"/>
                        </a:rPr>
                        <a:t>languages</a:t>
                      </a:r>
                      <a:endParaRPr lang="en-US" sz="2800" b="1" dirty="0">
                        <a:solidFill>
                          <a:srgbClr val="00B050"/>
                        </a:solidFill>
                        <a:effectLst/>
                        <a:latin typeface="Times New Roman" pitchFamily="18" charset="0"/>
                        <a:ea typeface="SimSun"/>
                        <a:cs typeface="Times New Roman" pitchFamily="18" charset="0"/>
                      </a:endParaRPr>
                    </a:p>
                  </a:txBody>
                  <a:tcPr marL="42431" marR="42431" marT="0" marB="0"/>
                </a:tc>
                <a:extLst>
                  <a:ext uri="{0D108BD9-81ED-4DB2-BD59-A6C34878D82A}">
                    <a16:rowId xmlns:a16="http://schemas.microsoft.com/office/drawing/2014/main" val="10002"/>
                  </a:ext>
                </a:extLst>
              </a:tr>
              <a:tr h="501127">
                <a:tc>
                  <a:txBody>
                    <a:bodyPr/>
                    <a:lstStyle/>
                    <a:p>
                      <a:pPr marL="0" marR="0" algn="l">
                        <a:spcBef>
                          <a:spcPts val="0"/>
                        </a:spcBef>
                        <a:spcAft>
                          <a:spcPts val="0"/>
                        </a:spcAft>
                      </a:pPr>
                      <a:r>
                        <a:rPr lang="en-US" sz="2600" cap="small" baseline="0" dirty="0">
                          <a:effectLst/>
                          <a:latin typeface="Times New Roman" pitchFamily="18" charset="0"/>
                          <a:cs typeface="Times New Roman" pitchFamily="18" charset="0"/>
                        </a:rPr>
                        <a:t>Dan.3:4</a:t>
                      </a:r>
                      <a:endParaRPr lang="en-US" sz="2600" b="1" cap="small" baseline="0" dirty="0">
                        <a:effectLst/>
                        <a:latin typeface="Times New Roman" pitchFamily="18" charset="0"/>
                        <a:ea typeface="SimSun"/>
                        <a:cs typeface="Times New Roman" pitchFamily="18" charset="0"/>
                      </a:endParaRPr>
                    </a:p>
                  </a:txBody>
                  <a:tcPr marL="42431" marR="42431" marT="0" marB="0"/>
                </a:tc>
                <a:tc>
                  <a:txBody>
                    <a:bodyPr/>
                    <a:lstStyle/>
                    <a:p>
                      <a:pPr marL="0" marR="0" algn="l">
                        <a:spcBef>
                          <a:spcPts val="0"/>
                        </a:spcBef>
                        <a:spcAft>
                          <a:spcPts val="0"/>
                        </a:spcAft>
                      </a:pPr>
                      <a:r>
                        <a:rPr lang="en-US" sz="2600" cap="small" baseline="0" dirty="0">
                          <a:effectLst/>
                          <a:latin typeface="Times New Roman" pitchFamily="18" charset="0"/>
                          <a:cs typeface="Times New Roman" pitchFamily="18" charset="0"/>
                        </a:rPr>
                        <a:t>Dan. 3:7</a:t>
                      </a:r>
                      <a:endParaRPr lang="en-US" sz="2600" b="1" cap="small" baseline="0" dirty="0">
                        <a:effectLst/>
                        <a:latin typeface="Times New Roman" pitchFamily="18" charset="0"/>
                        <a:ea typeface="SimSun"/>
                        <a:cs typeface="Times New Roman" pitchFamily="18" charset="0"/>
                      </a:endParaRPr>
                    </a:p>
                  </a:txBody>
                  <a:tcPr marL="42431" marR="42431" marT="0" marB="0"/>
                </a:tc>
                <a:tc>
                  <a:txBody>
                    <a:bodyPr/>
                    <a:lstStyle/>
                    <a:p>
                      <a:pPr marL="0" marR="0" algn="l">
                        <a:spcBef>
                          <a:spcPts val="0"/>
                        </a:spcBef>
                        <a:spcAft>
                          <a:spcPts val="0"/>
                        </a:spcAft>
                      </a:pPr>
                      <a:r>
                        <a:rPr lang="en-US" sz="2600" cap="small" baseline="0" dirty="0">
                          <a:effectLst/>
                          <a:latin typeface="Times New Roman" pitchFamily="18" charset="0"/>
                          <a:cs typeface="Times New Roman" pitchFamily="18" charset="0"/>
                        </a:rPr>
                        <a:t>Dan. 3:29</a:t>
                      </a:r>
                      <a:endParaRPr lang="en-US" sz="2600" b="1" cap="small" baseline="0" dirty="0">
                        <a:effectLst/>
                        <a:latin typeface="Times New Roman" pitchFamily="18" charset="0"/>
                        <a:ea typeface="SimSun"/>
                        <a:cs typeface="Times New Roman" pitchFamily="18" charset="0"/>
                      </a:endParaRPr>
                    </a:p>
                  </a:txBody>
                  <a:tcPr marL="42431" marR="42431" marT="0" marB="0"/>
                </a:tc>
                <a:tc>
                  <a:txBody>
                    <a:bodyPr/>
                    <a:lstStyle/>
                    <a:p>
                      <a:pPr marL="0" marR="0" algn="l">
                        <a:spcBef>
                          <a:spcPts val="0"/>
                        </a:spcBef>
                        <a:spcAft>
                          <a:spcPts val="0"/>
                        </a:spcAft>
                      </a:pPr>
                      <a:r>
                        <a:rPr lang="en-US" sz="2600" cap="small" baseline="0" dirty="0">
                          <a:effectLst/>
                          <a:latin typeface="Times New Roman" pitchFamily="18" charset="0"/>
                          <a:cs typeface="Times New Roman" pitchFamily="18" charset="0"/>
                        </a:rPr>
                        <a:t>Dan. 4:1</a:t>
                      </a:r>
                      <a:endParaRPr lang="en-US" sz="2600" b="1" cap="small" baseline="0" dirty="0">
                        <a:effectLst/>
                        <a:latin typeface="Times New Roman" pitchFamily="18" charset="0"/>
                        <a:ea typeface="SimSun"/>
                        <a:cs typeface="Times New Roman" pitchFamily="18" charset="0"/>
                      </a:endParaRPr>
                    </a:p>
                  </a:txBody>
                  <a:tcPr marL="42431" marR="42431" marT="0" marB="0"/>
                </a:tc>
                <a:tc>
                  <a:txBody>
                    <a:bodyPr/>
                    <a:lstStyle/>
                    <a:p>
                      <a:pPr marL="0" marR="0" algn="l">
                        <a:spcBef>
                          <a:spcPts val="0"/>
                        </a:spcBef>
                        <a:spcAft>
                          <a:spcPts val="0"/>
                        </a:spcAft>
                      </a:pPr>
                      <a:r>
                        <a:rPr lang="en-US" sz="2600" cap="small" baseline="0" dirty="0">
                          <a:effectLst/>
                          <a:latin typeface="Times New Roman" pitchFamily="18" charset="0"/>
                          <a:cs typeface="Times New Roman" pitchFamily="18" charset="0"/>
                        </a:rPr>
                        <a:t>Dan. 5:19</a:t>
                      </a:r>
                      <a:endParaRPr lang="en-US" sz="2600" b="1" cap="small" baseline="0" dirty="0">
                        <a:effectLst/>
                        <a:latin typeface="Times New Roman" pitchFamily="18" charset="0"/>
                        <a:ea typeface="SimSun"/>
                        <a:cs typeface="Times New Roman" pitchFamily="18" charset="0"/>
                      </a:endParaRPr>
                    </a:p>
                  </a:txBody>
                  <a:tcPr marL="42431" marR="42431" marT="0" marB="0"/>
                </a:tc>
                <a:tc>
                  <a:txBody>
                    <a:bodyPr/>
                    <a:lstStyle/>
                    <a:p>
                      <a:pPr marL="0" marR="0" algn="l">
                        <a:spcBef>
                          <a:spcPts val="0"/>
                        </a:spcBef>
                        <a:spcAft>
                          <a:spcPts val="0"/>
                        </a:spcAft>
                      </a:pPr>
                      <a:r>
                        <a:rPr lang="en-US" sz="2600" cap="small" baseline="0" dirty="0">
                          <a:effectLst/>
                          <a:latin typeface="Times New Roman" pitchFamily="18" charset="0"/>
                          <a:cs typeface="Times New Roman" pitchFamily="18" charset="0"/>
                        </a:rPr>
                        <a:t>Dan. 6:25</a:t>
                      </a:r>
                      <a:endParaRPr lang="en-US" sz="2600" b="1" cap="small" baseline="0" dirty="0">
                        <a:effectLst/>
                        <a:latin typeface="Times New Roman" pitchFamily="18" charset="0"/>
                        <a:ea typeface="SimSun"/>
                        <a:cs typeface="Times New Roman" pitchFamily="18" charset="0"/>
                      </a:endParaRPr>
                    </a:p>
                  </a:txBody>
                  <a:tcPr marL="42431" marR="42431" marT="0" marB="0"/>
                </a:tc>
                <a:tc>
                  <a:txBody>
                    <a:bodyPr/>
                    <a:lstStyle/>
                    <a:p>
                      <a:pPr marL="0" marR="0" algn="l">
                        <a:spcBef>
                          <a:spcPts val="0"/>
                        </a:spcBef>
                        <a:spcAft>
                          <a:spcPts val="0"/>
                        </a:spcAft>
                      </a:pPr>
                      <a:r>
                        <a:rPr lang="en-US" sz="2600" cap="small" baseline="0" dirty="0">
                          <a:effectLst/>
                          <a:latin typeface="Times New Roman" pitchFamily="18" charset="0"/>
                          <a:cs typeface="Times New Roman" pitchFamily="18" charset="0"/>
                        </a:rPr>
                        <a:t>Dan. 7:14</a:t>
                      </a:r>
                      <a:endParaRPr lang="en-US" sz="2600" b="1" cap="small" baseline="0" dirty="0">
                        <a:effectLst/>
                        <a:latin typeface="Times New Roman" pitchFamily="18" charset="0"/>
                        <a:ea typeface="SimSun"/>
                        <a:cs typeface="Times New Roman" pitchFamily="18" charset="0"/>
                      </a:endParaRPr>
                    </a:p>
                  </a:txBody>
                  <a:tcPr marL="42431" marR="42431" marT="0" marB="0"/>
                </a:tc>
                <a:extLst>
                  <a:ext uri="{0D108BD9-81ED-4DB2-BD59-A6C34878D82A}">
                    <a16:rowId xmlns:a16="http://schemas.microsoft.com/office/drawing/2014/main" val="10003"/>
                  </a:ext>
                </a:extLst>
              </a:tr>
            </a:tbl>
          </a:graphicData>
        </a:graphic>
      </p:graphicFrame>
      <p:sp>
        <p:nvSpPr>
          <p:cNvPr id="7" name="Rectangle 6"/>
          <p:cNvSpPr/>
          <p:nvPr/>
        </p:nvSpPr>
        <p:spPr>
          <a:xfrm>
            <a:off x="4814888" y="-70906"/>
            <a:ext cx="2146742" cy="646331"/>
          </a:xfrm>
          <a:prstGeom prst="rect">
            <a:avLst/>
          </a:prstGeom>
        </p:spPr>
        <p:txBody>
          <a:bodyPr wrap="none">
            <a:spAutoFit/>
          </a:bodyPr>
          <a:lstStyle/>
          <a:p>
            <a:pPr algn="ctr"/>
            <a:r>
              <a:rPr lang="en-US" sz="3600" b="1" dirty="0">
                <a:solidFill>
                  <a:srgbClr val="0070C0"/>
                </a:solidFill>
                <a:latin typeface="Times New Roman" pitchFamily="18" charset="0"/>
                <a:ea typeface="Times New Roman" pitchFamily="18" charset="0"/>
                <a:cs typeface="Times New Roman" pitchFamily="18" charset="0"/>
              </a:rPr>
              <a:t>7 lists of 4</a:t>
            </a:r>
          </a:p>
        </p:txBody>
      </p:sp>
      <p:sp>
        <p:nvSpPr>
          <p:cNvPr id="3" name="TextBox 2">
            <a:extLst>
              <a:ext uri="{FF2B5EF4-FFF2-40B4-BE49-F238E27FC236}">
                <a16:creationId xmlns:a16="http://schemas.microsoft.com/office/drawing/2014/main" id="{9E0FD0A5-5F35-C2D9-34FA-CE8F0ADF62E4}"/>
              </a:ext>
            </a:extLst>
          </p:cNvPr>
          <p:cNvSpPr txBox="1"/>
          <p:nvPr/>
        </p:nvSpPr>
        <p:spPr>
          <a:xfrm>
            <a:off x="761999" y="5368382"/>
            <a:ext cx="11077575" cy="1261884"/>
          </a:xfrm>
          <a:prstGeom prst="rect">
            <a:avLst/>
          </a:prstGeom>
          <a:noFill/>
        </p:spPr>
        <p:txBody>
          <a:bodyPr wrap="square">
            <a:spAutoFit/>
          </a:bodyPr>
          <a:lstStyle/>
          <a:p>
            <a:r>
              <a:rPr lang="en-US" sz="2000" b="1" dirty="0">
                <a:solidFill>
                  <a:srgbClr val="0070C0"/>
                </a:solidFill>
                <a:latin typeface="Times New Roman" pitchFamily="18" charset="0"/>
                <a:cs typeface="Times New Roman" pitchFamily="18" charset="0"/>
              </a:rPr>
              <a:t>This example exhibits the aesthetics, intentionality, genre of ancient Hebraic Meter, and anticipates that the Last Judgement will be on the final year of the Jubilee.  The total number is 7 x 7 = 49. 	</a:t>
            </a:r>
            <a:r>
              <a:rPr lang="en-US" sz="2800" b="1" dirty="0">
                <a:solidFill>
                  <a:srgbClr val="0070C0"/>
                </a:solidFill>
                <a:latin typeface="Times New Roman" pitchFamily="18" charset="0"/>
                <a:cs typeface="Times New Roman" pitchFamily="18" charset="0"/>
              </a:rPr>
              <a:t>					</a:t>
            </a: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Copyright: Repetition in the Bible</a:t>
            </a:r>
            <a:endParaRPr lang="en-US" sz="2800" b="1" dirty="0">
              <a:solidFill>
                <a:srgbClr val="0070C0"/>
              </a:solidFill>
              <a:latin typeface="Times New Roman" pitchFamily="18" charset="0"/>
              <a:cs typeface="Times New Roman" pitchFamily="18" charset="0"/>
            </a:endParaRPr>
          </a:p>
        </p:txBody>
      </p:sp>
    </p:spTree>
    <p:extLst>
      <p:ext uri="{BB962C8B-B14F-4D97-AF65-F5344CB8AC3E}">
        <p14:creationId xmlns:p14="http://schemas.microsoft.com/office/powerpoint/2010/main" val="3372182263"/>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
          <p:cNvSpPr>
            <a:spLocks noChangeArrowheads="1"/>
          </p:cNvSpPr>
          <p:nvPr/>
        </p:nvSpPr>
        <p:spPr bwMode="auto">
          <a:xfrm>
            <a:off x="2268423" y="181957"/>
            <a:ext cx="8182466" cy="6494085"/>
          </a:xfrm>
          <a:prstGeom prst="rect">
            <a:avLst/>
          </a:prstGeom>
          <a:solidFill>
            <a:schemeClr val="bg1"/>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en-US" sz="3200" b="1" i="1" dirty="0">
                <a:solidFill>
                  <a:srgbClr val="0070C0"/>
                </a:solidFill>
                <a:latin typeface="Times New Roman" pitchFamily="18" charset="0"/>
                <a:ea typeface="Times New Roman" pitchFamily="18" charset="0"/>
                <a:cs typeface="Times New Roman" pitchFamily="18" charset="0"/>
              </a:rPr>
              <a:t>The one sitting on </a:t>
            </a:r>
            <a:r>
              <a:rPr lang="en-US" sz="3200" b="1" dirty="0">
                <a:solidFill>
                  <a:srgbClr val="0070C0"/>
                </a:solidFill>
                <a:latin typeface="Times New Roman" pitchFamily="18" charset="0"/>
                <a:ea typeface="Times New Roman" pitchFamily="18" charset="0"/>
                <a:cs typeface="Times New Roman" pitchFamily="18" charset="0"/>
              </a:rPr>
              <a:t>7 times in Revelation </a:t>
            </a:r>
          </a:p>
          <a:p>
            <a:r>
              <a:rPr lang="en-US" b="1" dirty="0">
                <a:solidFill>
                  <a:srgbClr val="0070C0"/>
                </a:solidFill>
                <a:latin typeface="Times New Roman" pitchFamily="18" charset="0"/>
                <a:ea typeface="Times New Roman" pitchFamily="18" charset="0"/>
                <a:cs typeface="Times New Roman" pitchFamily="18" charset="0"/>
              </a:rPr>
              <a:t>                                                                                                    (no variants)</a:t>
            </a:r>
          </a:p>
          <a:p>
            <a:r>
              <a:rPr lang="en-US" sz="2400" dirty="0">
                <a:latin typeface="Times New Roman" pitchFamily="18" charset="0"/>
                <a:cs typeface="Times New Roman" pitchFamily="18" charset="0"/>
              </a:rPr>
              <a:t>         And </a:t>
            </a:r>
            <a:r>
              <a:rPr lang="en-US" sz="2400" b="1" dirty="0">
                <a:latin typeface="Times New Roman" pitchFamily="18" charset="0"/>
                <a:cs typeface="Times New Roman" pitchFamily="18" charset="0"/>
              </a:rPr>
              <a:t>the one sitting</a:t>
            </a:r>
            <a:r>
              <a:rPr lang="en-US" sz="2400" dirty="0">
                <a:latin typeface="Times New Roman" pitchFamily="18" charset="0"/>
                <a:cs typeface="Times New Roman" pitchFamily="18" charset="0"/>
              </a:rPr>
              <a:t> on him      (Rev. 6:2)</a:t>
            </a:r>
          </a:p>
          <a:p>
            <a:r>
              <a:rPr lang="en-US" sz="2400" dirty="0">
                <a:latin typeface="Times New Roman" pitchFamily="18" charset="0"/>
                <a:cs typeface="Times New Roman" pitchFamily="18" charset="0"/>
              </a:rPr>
              <a:t>         And </a:t>
            </a:r>
            <a:r>
              <a:rPr lang="en-US" sz="2400" b="1" dirty="0">
                <a:latin typeface="Times New Roman" pitchFamily="18" charset="0"/>
                <a:cs typeface="Times New Roman" pitchFamily="18" charset="0"/>
              </a:rPr>
              <a:t>the one sitting </a:t>
            </a:r>
            <a:r>
              <a:rPr lang="en-US" sz="2400" dirty="0">
                <a:latin typeface="Times New Roman" pitchFamily="18" charset="0"/>
                <a:cs typeface="Times New Roman" pitchFamily="18" charset="0"/>
              </a:rPr>
              <a:t>on him      (Rev. 6:5)</a:t>
            </a:r>
          </a:p>
          <a:p>
            <a:r>
              <a:rPr lang="en-US" sz="2400" dirty="0">
                <a:latin typeface="Times New Roman" pitchFamily="18" charset="0"/>
                <a:cs typeface="Times New Roman" pitchFamily="18" charset="0"/>
              </a:rPr>
              <a:t>         And </a:t>
            </a:r>
            <a:r>
              <a:rPr lang="en-US" sz="2400" b="1" dirty="0">
                <a:latin typeface="Times New Roman" pitchFamily="18" charset="0"/>
                <a:cs typeface="Times New Roman" pitchFamily="18" charset="0"/>
              </a:rPr>
              <a:t>the one sitting </a:t>
            </a:r>
            <a:r>
              <a:rPr lang="en-US" sz="2400" dirty="0">
                <a:latin typeface="Times New Roman" pitchFamily="18" charset="0"/>
                <a:cs typeface="Times New Roman" pitchFamily="18" charset="0"/>
              </a:rPr>
              <a:t>on him      (Rev. 6:8)</a:t>
            </a:r>
          </a:p>
          <a:p>
            <a:r>
              <a:rPr lang="en-US" sz="2400" dirty="0">
                <a:latin typeface="Times New Roman" pitchFamily="18" charset="0"/>
                <a:cs typeface="Times New Roman" pitchFamily="18" charset="0"/>
              </a:rPr>
              <a:t>         And </a:t>
            </a:r>
            <a:r>
              <a:rPr lang="en-US" sz="2400" b="1" dirty="0">
                <a:latin typeface="Times New Roman" pitchFamily="18" charset="0"/>
                <a:cs typeface="Times New Roman" pitchFamily="18" charset="0"/>
              </a:rPr>
              <a:t>the one sitting </a:t>
            </a:r>
            <a:r>
              <a:rPr lang="en-US" sz="2400" dirty="0">
                <a:latin typeface="Times New Roman" pitchFamily="18" charset="0"/>
                <a:cs typeface="Times New Roman" pitchFamily="18" charset="0"/>
              </a:rPr>
              <a:t>on             (Rev. 7:15)</a:t>
            </a:r>
          </a:p>
          <a:p>
            <a:r>
              <a:rPr lang="en-US" sz="2400" dirty="0">
                <a:latin typeface="Times New Roman" pitchFamily="18" charset="0"/>
                <a:cs typeface="Times New Roman" pitchFamily="18" charset="0"/>
              </a:rPr>
              <a:t>                 </a:t>
            </a:r>
            <a:r>
              <a:rPr lang="en-US" sz="2400" b="1" dirty="0">
                <a:latin typeface="Times New Roman" pitchFamily="18" charset="0"/>
                <a:cs typeface="Times New Roman" pitchFamily="18" charset="0"/>
              </a:rPr>
              <a:t>the one sitting </a:t>
            </a:r>
            <a:r>
              <a:rPr lang="en-US" sz="2400" dirty="0">
                <a:latin typeface="Times New Roman" pitchFamily="18" charset="0"/>
                <a:cs typeface="Times New Roman" pitchFamily="18" charset="0"/>
              </a:rPr>
              <a:t>on             (Rev. 14:16)</a:t>
            </a:r>
          </a:p>
          <a:p>
            <a:r>
              <a:rPr lang="en-US" sz="2400" dirty="0">
                <a:latin typeface="Times New Roman" pitchFamily="18" charset="0"/>
                <a:cs typeface="Times New Roman" pitchFamily="18" charset="0"/>
              </a:rPr>
              <a:t>         And </a:t>
            </a:r>
            <a:r>
              <a:rPr lang="en-US" sz="2400" b="1" dirty="0">
                <a:latin typeface="Times New Roman" pitchFamily="18" charset="0"/>
                <a:cs typeface="Times New Roman" pitchFamily="18" charset="0"/>
              </a:rPr>
              <a:t>the one sitting </a:t>
            </a:r>
            <a:r>
              <a:rPr lang="en-US" sz="2400" dirty="0">
                <a:latin typeface="Times New Roman" pitchFamily="18" charset="0"/>
                <a:cs typeface="Times New Roman" pitchFamily="18" charset="0"/>
              </a:rPr>
              <a:t>on him      (Rev. 19:11)</a:t>
            </a:r>
          </a:p>
          <a:p>
            <a:r>
              <a:rPr lang="en-US" sz="2400" dirty="0">
                <a:latin typeface="Times New Roman" pitchFamily="18" charset="0"/>
                <a:cs typeface="Times New Roman" pitchFamily="18" charset="0"/>
              </a:rPr>
              <a:t>And I saw </a:t>
            </a:r>
            <a:r>
              <a:rPr lang="en-US" sz="2400" b="1" dirty="0">
                <a:latin typeface="Times New Roman" pitchFamily="18" charset="0"/>
                <a:cs typeface="Times New Roman" pitchFamily="18" charset="0"/>
              </a:rPr>
              <a:t>the one sitting</a:t>
            </a:r>
            <a:r>
              <a:rPr lang="en-US" sz="2400" dirty="0">
                <a:latin typeface="Times New Roman" pitchFamily="18" charset="0"/>
                <a:cs typeface="Times New Roman" pitchFamily="18" charset="0"/>
              </a:rPr>
              <a:t> on             (Rev. 21:5)</a:t>
            </a:r>
          </a:p>
          <a:p>
            <a:r>
              <a:rPr lang="en-US" sz="2400" dirty="0">
                <a:latin typeface="Times New Roman" pitchFamily="18" charset="0"/>
                <a:cs typeface="Times New Roman" pitchFamily="18" charset="0"/>
              </a:rPr>
              <a:t> </a:t>
            </a:r>
          </a:p>
          <a:p>
            <a:r>
              <a:rPr lang="en-US" sz="2400" dirty="0">
                <a:latin typeface="Times New Roman" pitchFamily="18" charset="0"/>
                <a:cs typeface="Times New Roman" pitchFamily="18" charset="0"/>
              </a:rPr>
              <a:t>          </a:t>
            </a:r>
            <a:r>
              <a:rPr lang="el-GR" sz="2400" dirty="0">
                <a:latin typeface="Times New Roman" pitchFamily="18" charset="0"/>
                <a:cs typeface="Times New Roman" pitchFamily="18" charset="0"/>
              </a:rPr>
              <a:t>καὶ ὁ </a:t>
            </a:r>
            <a:r>
              <a:rPr lang="el-GR" sz="2400" b="1" dirty="0">
                <a:latin typeface="Times New Roman" pitchFamily="18" charset="0"/>
                <a:cs typeface="Times New Roman" pitchFamily="18" charset="0"/>
              </a:rPr>
              <a:t>καθήμενος</a:t>
            </a:r>
            <a:r>
              <a:rPr lang="el-GR" sz="2400" dirty="0">
                <a:latin typeface="Times New Roman" pitchFamily="18" charset="0"/>
                <a:cs typeface="Times New Roman" pitchFamily="18" charset="0"/>
              </a:rPr>
              <a:t> ἐπ᾽ αὐτὸν</a:t>
            </a:r>
            <a:r>
              <a:rPr lang="en-US" sz="2400" dirty="0">
                <a:latin typeface="Times New Roman" pitchFamily="18" charset="0"/>
                <a:cs typeface="Times New Roman" pitchFamily="18" charset="0"/>
              </a:rPr>
              <a:t>          (Rev. 6:2 BNT)</a:t>
            </a:r>
          </a:p>
          <a:p>
            <a:r>
              <a:rPr lang="en-US" sz="2400" dirty="0">
                <a:latin typeface="Times New Roman" pitchFamily="18" charset="0"/>
                <a:cs typeface="Times New Roman" pitchFamily="18" charset="0"/>
              </a:rPr>
              <a:t>          </a:t>
            </a:r>
            <a:r>
              <a:rPr lang="el-GR" sz="2400" dirty="0">
                <a:latin typeface="Times New Roman" pitchFamily="18" charset="0"/>
                <a:cs typeface="Times New Roman" pitchFamily="18" charset="0"/>
              </a:rPr>
              <a:t>καὶ ὁ </a:t>
            </a:r>
            <a:r>
              <a:rPr lang="el-GR" sz="2400" b="1" dirty="0">
                <a:latin typeface="Times New Roman" pitchFamily="18" charset="0"/>
                <a:cs typeface="Times New Roman" pitchFamily="18" charset="0"/>
              </a:rPr>
              <a:t>καθήμενος</a:t>
            </a:r>
            <a:r>
              <a:rPr lang="el-GR" sz="2400" dirty="0">
                <a:latin typeface="Times New Roman" pitchFamily="18" charset="0"/>
                <a:cs typeface="Times New Roman" pitchFamily="18" charset="0"/>
              </a:rPr>
              <a:t> ἐπ᾽ αὐτὸν</a:t>
            </a:r>
            <a:r>
              <a:rPr lang="en-US" sz="2400" dirty="0">
                <a:latin typeface="Times New Roman" pitchFamily="18" charset="0"/>
                <a:cs typeface="Times New Roman" pitchFamily="18" charset="0"/>
              </a:rPr>
              <a:t>          (Rev. 6:5 BNT)</a:t>
            </a:r>
          </a:p>
          <a:p>
            <a:r>
              <a:rPr lang="en-US" sz="2400" dirty="0">
                <a:latin typeface="Times New Roman" pitchFamily="18" charset="0"/>
                <a:cs typeface="Times New Roman" pitchFamily="18" charset="0"/>
              </a:rPr>
              <a:t>          </a:t>
            </a:r>
            <a:r>
              <a:rPr lang="el-GR" sz="2400" dirty="0">
                <a:latin typeface="Times New Roman" pitchFamily="18" charset="0"/>
                <a:cs typeface="Times New Roman" pitchFamily="18" charset="0"/>
              </a:rPr>
              <a:t>καὶ ὁ </a:t>
            </a:r>
            <a:r>
              <a:rPr lang="el-GR" sz="2400" b="1" dirty="0">
                <a:latin typeface="Times New Roman" pitchFamily="18" charset="0"/>
                <a:cs typeface="Times New Roman" pitchFamily="18" charset="0"/>
              </a:rPr>
              <a:t>καθήμενος</a:t>
            </a:r>
            <a:r>
              <a:rPr lang="el-GR" sz="2400" dirty="0">
                <a:latin typeface="Times New Roman" pitchFamily="18" charset="0"/>
                <a:cs typeface="Times New Roman" pitchFamily="18" charset="0"/>
              </a:rPr>
              <a:t> ἐπάνω αὐτοῦ</a:t>
            </a:r>
            <a:r>
              <a:rPr lang="en-US" sz="2400" dirty="0">
                <a:latin typeface="Times New Roman" pitchFamily="18" charset="0"/>
                <a:cs typeface="Times New Roman" pitchFamily="18" charset="0"/>
              </a:rPr>
              <a:t>     (Rev. 6:8 BNT)</a:t>
            </a:r>
          </a:p>
          <a:p>
            <a:r>
              <a:rPr lang="en-US" sz="2400" dirty="0">
                <a:latin typeface="Times New Roman" pitchFamily="18" charset="0"/>
                <a:cs typeface="Times New Roman" pitchFamily="18" charset="0"/>
              </a:rPr>
              <a:t>          </a:t>
            </a:r>
            <a:r>
              <a:rPr lang="el-GR" sz="2400" dirty="0">
                <a:latin typeface="Times New Roman" pitchFamily="18" charset="0"/>
                <a:cs typeface="Times New Roman" pitchFamily="18" charset="0"/>
              </a:rPr>
              <a:t>καὶ ὁ </a:t>
            </a:r>
            <a:r>
              <a:rPr lang="el-GR" sz="2400" b="1" dirty="0">
                <a:latin typeface="Times New Roman" pitchFamily="18" charset="0"/>
                <a:cs typeface="Times New Roman" pitchFamily="18" charset="0"/>
              </a:rPr>
              <a:t>καθήμενος</a:t>
            </a:r>
            <a:r>
              <a:rPr lang="el-GR" sz="2400" dirty="0">
                <a:latin typeface="Times New Roman" pitchFamily="18" charset="0"/>
                <a:cs typeface="Times New Roman" pitchFamily="18" charset="0"/>
              </a:rPr>
              <a:t> ἐπὶ</a:t>
            </a:r>
            <a:r>
              <a:rPr lang="en-US" sz="2400" dirty="0">
                <a:latin typeface="Times New Roman" pitchFamily="18" charset="0"/>
                <a:cs typeface="Times New Roman" pitchFamily="18" charset="0"/>
              </a:rPr>
              <a:t>                     (Rev. 7:15 BNT)</a:t>
            </a:r>
          </a:p>
          <a:p>
            <a:r>
              <a:rPr lang="en-US" sz="2400" dirty="0">
                <a:latin typeface="Times New Roman" pitchFamily="18" charset="0"/>
                <a:cs typeface="Times New Roman" pitchFamily="18" charset="0"/>
              </a:rPr>
              <a:t>                </a:t>
            </a:r>
            <a:r>
              <a:rPr lang="el-GR" sz="2400" dirty="0">
                <a:latin typeface="Times New Roman" pitchFamily="18" charset="0"/>
                <a:cs typeface="Times New Roman" pitchFamily="18" charset="0"/>
              </a:rPr>
              <a:t>ὁ </a:t>
            </a:r>
            <a:r>
              <a:rPr lang="el-GR" sz="2400" b="1" dirty="0">
                <a:latin typeface="Times New Roman" pitchFamily="18" charset="0"/>
                <a:cs typeface="Times New Roman" pitchFamily="18" charset="0"/>
              </a:rPr>
              <a:t>καθήμενος</a:t>
            </a:r>
            <a:r>
              <a:rPr lang="el-GR" sz="2400" dirty="0">
                <a:latin typeface="Times New Roman" pitchFamily="18" charset="0"/>
                <a:cs typeface="Times New Roman" pitchFamily="18" charset="0"/>
              </a:rPr>
              <a:t> ἐπὶ</a:t>
            </a:r>
            <a:r>
              <a:rPr lang="en-US" sz="2400" dirty="0">
                <a:latin typeface="Times New Roman" pitchFamily="18" charset="0"/>
                <a:cs typeface="Times New Roman" pitchFamily="18" charset="0"/>
              </a:rPr>
              <a:t>                     (Rev. 14:16 BNT)</a:t>
            </a:r>
          </a:p>
          <a:p>
            <a:r>
              <a:rPr lang="en-US" sz="2400" dirty="0">
                <a:latin typeface="Times New Roman" pitchFamily="18" charset="0"/>
                <a:cs typeface="Times New Roman" pitchFamily="18" charset="0"/>
              </a:rPr>
              <a:t>          </a:t>
            </a:r>
            <a:r>
              <a:rPr lang="el-GR" sz="2400" dirty="0">
                <a:latin typeface="Times New Roman" pitchFamily="18" charset="0"/>
                <a:cs typeface="Times New Roman" pitchFamily="18" charset="0"/>
              </a:rPr>
              <a:t>καὶ ὁ </a:t>
            </a:r>
            <a:r>
              <a:rPr lang="el-GR" sz="2400" b="1" dirty="0">
                <a:latin typeface="Times New Roman" pitchFamily="18" charset="0"/>
                <a:cs typeface="Times New Roman" pitchFamily="18" charset="0"/>
              </a:rPr>
              <a:t>καθήμενος</a:t>
            </a:r>
            <a:r>
              <a:rPr lang="el-GR" sz="2400" dirty="0">
                <a:latin typeface="Times New Roman" pitchFamily="18" charset="0"/>
                <a:cs typeface="Times New Roman" pitchFamily="18" charset="0"/>
              </a:rPr>
              <a:t> ἐπ᾽ αὐτὸν</a:t>
            </a:r>
            <a:r>
              <a:rPr lang="en-US" sz="2400" dirty="0">
                <a:latin typeface="Times New Roman" pitchFamily="18" charset="0"/>
                <a:cs typeface="Times New Roman" pitchFamily="18" charset="0"/>
              </a:rPr>
              <a:t>          (Rev. 19:11 BNT)</a:t>
            </a:r>
          </a:p>
          <a:p>
            <a:r>
              <a:rPr lang="en-US" sz="2400" dirty="0">
                <a:latin typeface="Times New Roman" pitchFamily="18" charset="0"/>
                <a:cs typeface="Times New Roman" pitchFamily="18" charset="0"/>
              </a:rPr>
              <a:t> </a:t>
            </a:r>
            <a:r>
              <a:rPr lang="el-GR" sz="2400" dirty="0">
                <a:latin typeface="Times New Roman" pitchFamily="18" charset="0"/>
                <a:cs typeface="Times New Roman" pitchFamily="18" charset="0"/>
              </a:rPr>
              <a:t>καὶ εἶπεν ὁ </a:t>
            </a:r>
            <a:r>
              <a:rPr lang="el-GR" sz="2400" b="1" dirty="0">
                <a:latin typeface="Times New Roman" pitchFamily="18" charset="0"/>
                <a:cs typeface="Times New Roman" pitchFamily="18" charset="0"/>
              </a:rPr>
              <a:t>καθήμενος</a:t>
            </a:r>
            <a:r>
              <a:rPr lang="el-GR" sz="2400" dirty="0">
                <a:latin typeface="Times New Roman" pitchFamily="18" charset="0"/>
                <a:cs typeface="Times New Roman" pitchFamily="18" charset="0"/>
              </a:rPr>
              <a:t> ἐπὶ</a:t>
            </a:r>
            <a:r>
              <a:rPr lang="en-US" sz="2400" dirty="0">
                <a:latin typeface="Times New Roman" pitchFamily="18" charset="0"/>
                <a:cs typeface="Times New Roman" pitchFamily="18" charset="0"/>
              </a:rPr>
              <a:t>                     (Rev. 21:5 BNT)</a:t>
            </a:r>
            <a:endParaRPr lang="en-US" sz="2800" b="1" dirty="0">
              <a:solidFill>
                <a:srgbClr val="0070C0"/>
              </a:solidFill>
              <a:latin typeface="Times New Roman" pitchFamily="18" charset="0"/>
              <a:ea typeface="Times New Roman" pitchFamily="18" charset="0"/>
              <a:cs typeface="Times New Roman" pitchFamily="18" charset="0"/>
            </a:endParaRPr>
          </a:p>
          <a:p>
            <a:pPr lvl="1"/>
            <a:r>
              <a:rPr lang="en-US" sz="800" dirty="0">
                <a:solidFill>
                  <a:schemeClr val="dk1"/>
                </a:solidFill>
                <a:latin typeface="Times New Roman" pitchFamily="18" charset="0"/>
                <a:cs typeface="Times New Roman" pitchFamily="18" charset="0"/>
              </a:rPr>
              <a:t>Copyright: Repetition in the Bible</a:t>
            </a:r>
            <a:endParaRPr lang="en-US" dirty="0">
              <a:latin typeface="Arial" pitchFamily="34" charset="0"/>
              <a:cs typeface="Arial" pitchFamily="34" charset="0"/>
            </a:endParaRPr>
          </a:p>
        </p:txBody>
      </p:sp>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1"/>
          <p:cNvSpPr>
            <a:spLocks noChangeArrowheads="1"/>
          </p:cNvSpPr>
          <p:nvPr/>
        </p:nvSpPr>
        <p:spPr bwMode="auto">
          <a:xfrm>
            <a:off x="299257" y="1241287"/>
            <a:ext cx="11635077" cy="4462760"/>
          </a:xfrm>
          <a:prstGeom prst="rect">
            <a:avLst/>
          </a:prstGeom>
          <a:solidFill>
            <a:schemeClr val="bg1"/>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en-US" sz="3200" b="1" i="1" dirty="0">
                <a:solidFill>
                  <a:srgbClr val="0070C0"/>
                </a:solidFill>
                <a:latin typeface="Times New Roman" pitchFamily="18" charset="0"/>
                <a:cs typeface="Times New Roman" pitchFamily="18" charset="0"/>
              </a:rPr>
              <a:t>Lord God Almighty </a:t>
            </a:r>
            <a:r>
              <a:rPr lang="en-US" sz="3200" b="1" dirty="0">
                <a:solidFill>
                  <a:srgbClr val="0070C0"/>
                </a:solidFill>
                <a:latin typeface="Times New Roman" pitchFamily="18" charset="0"/>
                <a:cs typeface="Times New Roman" pitchFamily="18" charset="0"/>
              </a:rPr>
              <a:t>7 times in Revelation</a:t>
            </a:r>
          </a:p>
          <a:p>
            <a:pPr lvl="1"/>
            <a:r>
              <a:rPr lang="en-US" sz="2800" dirty="0">
                <a:latin typeface="Times New Roman" pitchFamily="18" charset="0"/>
                <a:cs typeface="Times New Roman" pitchFamily="18" charset="0"/>
              </a:rPr>
              <a:t>Lord God Almighty......</a:t>
            </a:r>
            <a:r>
              <a:rPr lang="el-GR" sz="2800" dirty="0">
                <a:latin typeface="Times New Roman" pitchFamily="18" charset="0"/>
                <a:cs typeface="Times New Roman" pitchFamily="18" charset="0"/>
              </a:rPr>
              <a:t>κύριος ὁ θεός</a:t>
            </a:r>
            <a:r>
              <a:rPr lang="en-US" sz="2800" dirty="0">
                <a:latin typeface="Times New Roman" pitchFamily="18" charset="0"/>
                <a:cs typeface="Times New Roman" pitchFamily="18" charset="0"/>
              </a:rPr>
              <a:t>…</a:t>
            </a:r>
            <a:r>
              <a:rPr lang="el-GR" sz="2800" dirty="0">
                <a:latin typeface="Times New Roman" pitchFamily="18" charset="0"/>
                <a:cs typeface="Times New Roman" pitchFamily="18" charset="0"/>
              </a:rPr>
              <a:t>ὁ παντοκράτωρ</a:t>
            </a:r>
            <a:r>
              <a:rPr lang="en-US" sz="2800" dirty="0">
                <a:latin typeface="Times New Roman" pitchFamily="18" charset="0"/>
                <a:cs typeface="Times New Roman" pitchFamily="18" charset="0"/>
              </a:rPr>
              <a:t>      (Rev. 1:8 BNT)</a:t>
            </a:r>
          </a:p>
          <a:p>
            <a:pPr lvl="1"/>
            <a:r>
              <a:rPr lang="en-US" sz="2800" dirty="0">
                <a:latin typeface="Times New Roman" pitchFamily="18" charset="0"/>
                <a:cs typeface="Times New Roman" pitchFamily="18" charset="0"/>
              </a:rPr>
              <a:t>Lord God Almighty......</a:t>
            </a:r>
            <a:r>
              <a:rPr lang="el-GR" sz="2800" dirty="0">
                <a:latin typeface="Times New Roman" pitchFamily="18" charset="0"/>
                <a:cs typeface="Times New Roman" pitchFamily="18" charset="0"/>
              </a:rPr>
              <a:t>κύριος ὁ θεὸς ὁ παντοκράτωρ</a:t>
            </a:r>
            <a:r>
              <a:rPr lang="en-US" sz="2800" dirty="0">
                <a:latin typeface="Times New Roman" pitchFamily="18" charset="0"/>
                <a:cs typeface="Times New Roman" pitchFamily="18" charset="0"/>
              </a:rPr>
              <a:t>         (Rev. 4:8 BNT)</a:t>
            </a:r>
          </a:p>
          <a:p>
            <a:pPr lvl="1"/>
            <a:r>
              <a:rPr lang="en-US" sz="2800" dirty="0">
                <a:latin typeface="Times New Roman" pitchFamily="18" charset="0"/>
                <a:cs typeface="Times New Roman" pitchFamily="18" charset="0"/>
              </a:rPr>
              <a:t>Lord God Almighty........</a:t>
            </a:r>
            <a:r>
              <a:rPr lang="el-GR" sz="2800" dirty="0">
                <a:latin typeface="Times New Roman" pitchFamily="18" charset="0"/>
                <a:cs typeface="Times New Roman" pitchFamily="18" charset="0"/>
              </a:rPr>
              <a:t>κύριε ὁ θεὸς ὁ παντοκράτωρ</a:t>
            </a:r>
            <a:r>
              <a:rPr lang="en-US" sz="2800" dirty="0">
                <a:latin typeface="Times New Roman" pitchFamily="18" charset="0"/>
                <a:cs typeface="Times New Roman" pitchFamily="18" charset="0"/>
              </a:rPr>
              <a:t>         (Rev. 11:17 BNT)</a:t>
            </a:r>
          </a:p>
          <a:p>
            <a:pPr lvl="1"/>
            <a:r>
              <a:rPr lang="en-US" sz="2800" dirty="0">
                <a:latin typeface="Times New Roman" pitchFamily="18" charset="0"/>
                <a:cs typeface="Times New Roman" pitchFamily="18" charset="0"/>
              </a:rPr>
              <a:t>Lord God Almighty........</a:t>
            </a:r>
            <a:r>
              <a:rPr lang="el-GR" sz="2800" dirty="0">
                <a:latin typeface="Times New Roman" pitchFamily="18" charset="0"/>
                <a:cs typeface="Times New Roman" pitchFamily="18" charset="0"/>
              </a:rPr>
              <a:t>κύριε ὁ θεὸς ὁ παντοκράτωρ</a:t>
            </a:r>
            <a:r>
              <a:rPr lang="en-US" sz="2800" dirty="0">
                <a:latin typeface="Times New Roman" pitchFamily="18" charset="0"/>
                <a:cs typeface="Times New Roman" pitchFamily="18" charset="0"/>
              </a:rPr>
              <a:t>         (Rev. 15:3 BNT) </a:t>
            </a:r>
          </a:p>
          <a:p>
            <a:pPr lvl="1"/>
            <a:r>
              <a:rPr lang="en-US" sz="2800" dirty="0">
                <a:latin typeface="Times New Roman" pitchFamily="18" charset="0"/>
                <a:cs typeface="Times New Roman" pitchFamily="18" charset="0"/>
              </a:rPr>
              <a:t>Lord God Almighty........</a:t>
            </a:r>
            <a:r>
              <a:rPr lang="el-GR" sz="2800" dirty="0">
                <a:latin typeface="Times New Roman" pitchFamily="18" charset="0"/>
                <a:cs typeface="Times New Roman" pitchFamily="18" charset="0"/>
              </a:rPr>
              <a:t>κύριε ὁ θεὸς ὁ παντοκράτωρ</a:t>
            </a:r>
            <a:r>
              <a:rPr lang="en-US" sz="2800" dirty="0">
                <a:latin typeface="Times New Roman" pitchFamily="18" charset="0"/>
                <a:cs typeface="Times New Roman" pitchFamily="18" charset="0"/>
              </a:rPr>
              <a:t>         (Rev. 16:7 BNT)</a:t>
            </a:r>
          </a:p>
          <a:p>
            <a:pPr lvl="1"/>
            <a:r>
              <a:rPr lang="en-US" sz="2800" dirty="0">
                <a:latin typeface="Times New Roman" pitchFamily="18" charset="0"/>
                <a:cs typeface="Times New Roman" pitchFamily="18" charset="0"/>
              </a:rPr>
              <a:t>Lord God Almighty......</a:t>
            </a:r>
            <a:r>
              <a:rPr lang="el-GR" sz="2800" dirty="0">
                <a:latin typeface="Times New Roman" pitchFamily="18" charset="0"/>
                <a:cs typeface="Times New Roman" pitchFamily="18" charset="0"/>
              </a:rPr>
              <a:t>κύριος ὁ θεὸς ὁ παντοκράτωρ</a:t>
            </a:r>
            <a:r>
              <a:rPr lang="en-US" sz="2800" dirty="0">
                <a:latin typeface="Times New Roman" pitchFamily="18" charset="0"/>
                <a:cs typeface="Times New Roman" pitchFamily="18" charset="0"/>
              </a:rPr>
              <a:t>         (Rev. 19:6 BNT)</a:t>
            </a:r>
          </a:p>
          <a:p>
            <a:pPr lvl="1"/>
            <a:r>
              <a:rPr lang="en-US" sz="2800" dirty="0">
                <a:latin typeface="Times New Roman" pitchFamily="18" charset="0"/>
                <a:cs typeface="Times New Roman" pitchFamily="18" charset="0"/>
              </a:rPr>
              <a:t>Lord God Almighty......</a:t>
            </a:r>
            <a:r>
              <a:rPr lang="el-GR" sz="2800" dirty="0">
                <a:latin typeface="Times New Roman" pitchFamily="18" charset="0"/>
                <a:cs typeface="Times New Roman" pitchFamily="18" charset="0"/>
              </a:rPr>
              <a:t>κύριος ὁ θεὸς ὁ παντοκράτωρ</a:t>
            </a:r>
            <a:r>
              <a:rPr lang="en-US" sz="2800" dirty="0">
                <a:latin typeface="Times New Roman" pitchFamily="18" charset="0"/>
                <a:cs typeface="Times New Roman" pitchFamily="18" charset="0"/>
              </a:rPr>
              <a:t>         (Rev. 21:22 BNT)</a:t>
            </a:r>
          </a:p>
          <a:p>
            <a:r>
              <a:rPr lang="en-US" sz="2000" dirty="0">
                <a:latin typeface="Times New Roman" pitchFamily="18" charset="0"/>
                <a:cs typeface="Times New Roman" pitchFamily="18" charset="0"/>
              </a:rPr>
              <a:t> </a:t>
            </a:r>
          </a:p>
          <a:p>
            <a:r>
              <a:rPr lang="en-US" sz="1600" dirty="0">
                <a:latin typeface="Times New Roman" pitchFamily="18" charset="0"/>
                <a:cs typeface="Times New Roman" pitchFamily="18" charset="0"/>
              </a:rPr>
              <a:t>*The shorter reading at Rev. 1:8 in BNT, BYZ, GNT, GOC, TIS, VST, WHO is correct; SCR, STE are missing </a:t>
            </a:r>
            <a:r>
              <a:rPr lang="en-US" sz="1600" i="1" dirty="0">
                <a:latin typeface="Times New Roman" pitchFamily="18" charset="0"/>
                <a:cs typeface="Times New Roman" pitchFamily="18" charset="0"/>
              </a:rPr>
              <a:t>God</a:t>
            </a:r>
            <a:r>
              <a:rPr lang="en-US" sz="1600" dirty="0">
                <a:latin typeface="Times New Roman" pitchFamily="18" charset="0"/>
                <a:cs typeface="Times New Roman" pitchFamily="18" charset="0"/>
              </a:rPr>
              <a:t>.</a:t>
            </a:r>
            <a:endParaRPr lang="en-US" sz="2000" dirty="0">
              <a:latin typeface="Times New Roman" pitchFamily="18" charset="0"/>
              <a:cs typeface="Times New Roman" pitchFamily="18" charset="0"/>
            </a:endParaRPr>
          </a:p>
          <a:p>
            <a:r>
              <a:rPr lang="en-US" sz="2000" b="1" dirty="0">
                <a:latin typeface="Times New Roman" pitchFamily="18" charset="0"/>
                <a:cs typeface="Times New Roman" pitchFamily="18" charset="0"/>
              </a:rPr>
              <a:t> </a:t>
            </a:r>
            <a:r>
              <a:rPr lang="en-US" sz="800" dirty="0">
                <a:solidFill>
                  <a:schemeClr val="dk1"/>
                </a:solidFill>
                <a:latin typeface="Times New Roman" pitchFamily="18" charset="0"/>
                <a:cs typeface="Times New Roman" pitchFamily="18" charset="0"/>
              </a:rPr>
              <a:t>                                                                                                                                                                                                                                                          Copyright: Repetition in the Bible</a:t>
            </a:r>
            <a:endParaRPr lang="en-US" sz="2600" dirty="0">
              <a:solidFill>
                <a:srgbClr val="0070C0"/>
              </a:solidFill>
              <a:latin typeface="Times New Roman" pitchFamily="18" charset="0"/>
              <a:cs typeface="Times New Roman" pitchFamily="18" charset="0"/>
            </a:endParaRPr>
          </a:p>
        </p:txBody>
      </p:sp>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499533" y="435873"/>
            <a:ext cx="11455399" cy="5986254"/>
          </a:xfrm>
          <a:prstGeom prst="rect">
            <a:avLst/>
          </a:prstGeom>
          <a:solidFill>
            <a:schemeClr val="bg1"/>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en-US" sz="3200" b="1" i="1" dirty="0">
                <a:solidFill>
                  <a:srgbClr val="0070C0"/>
                </a:solidFill>
                <a:latin typeface="Times New Roman" pitchFamily="18" charset="0"/>
                <a:ea typeface="Times New Roman" pitchFamily="18" charset="0"/>
                <a:cs typeface="Times New Roman" pitchFamily="18" charset="0"/>
              </a:rPr>
              <a:t>Lord God </a:t>
            </a:r>
            <a:r>
              <a:rPr lang="en-US" sz="3200" b="1" dirty="0">
                <a:solidFill>
                  <a:srgbClr val="0070C0"/>
                </a:solidFill>
                <a:latin typeface="Times New Roman" pitchFamily="18" charset="0"/>
                <a:ea typeface="Times New Roman" pitchFamily="18" charset="0"/>
                <a:cs typeface="Times New Roman" pitchFamily="18" charset="0"/>
              </a:rPr>
              <a:t>10 times in Revelation</a:t>
            </a:r>
            <a:r>
              <a:rPr lang="en-US" sz="3200" b="1" i="1" dirty="0">
                <a:solidFill>
                  <a:srgbClr val="0070C0"/>
                </a:solidFill>
                <a:latin typeface="Times New Roman" pitchFamily="18" charset="0"/>
                <a:ea typeface="Times New Roman" pitchFamily="18" charset="0"/>
                <a:cs typeface="Times New Roman" pitchFamily="18" charset="0"/>
              </a:rPr>
              <a:t>, </a:t>
            </a:r>
          </a:p>
          <a:p>
            <a:r>
              <a:rPr lang="en-US" sz="3200" b="1" i="1" dirty="0">
                <a:solidFill>
                  <a:srgbClr val="0070C0"/>
                </a:solidFill>
                <a:latin typeface="Times New Roman" pitchFamily="18" charset="0"/>
                <a:ea typeface="Times New Roman" pitchFamily="18" charset="0"/>
                <a:cs typeface="Times New Roman" pitchFamily="18" charset="0"/>
              </a:rPr>
              <a:t>Lord God Almighty 7 times in Revelation, </a:t>
            </a:r>
          </a:p>
          <a:p>
            <a:pPr lvl="1"/>
            <a:r>
              <a:rPr lang="en-US" sz="2800" dirty="0">
                <a:latin typeface="Times New Roman" pitchFamily="18" charset="0"/>
                <a:cs typeface="Times New Roman" pitchFamily="18" charset="0"/>
              </a:rPr>
              <a:t>Lord God </a:t>
            </a:r>
            <a:r>
              <a:rPr lang="en-US" sz="2800" dirty="0">
                <a:solidFill>
                  <a:srgbClr val="0000FF"/>
                </a:solidFill>
                <a:latin typeface="Times New Roman" pitchFamily="18" charset="0"/>
                <a:cs typeface="Times New Roman" pitchFamily="18" charset="0"/>
              </a:rPr>
              <a:t>Almighty</a:t>
            </a:r>
            <a:r>
              <a:rPr lang="en-US" sz="2800" dirty="0">
                <a:latin typeface="Times New Roman" pitchFamily="18" charset="0"/>
                <a:cs typeface="Times New Roman" pitchFamily="18" charset="0"/>
              </a:rPr>
              <a:t>…...</a:t>
            </a:r>
            <a:r>
              <a:rPr lang="el-GR" sz="2800" dirty="0">
                <a:latin typeface="Times New Roman" pitchFamily="18" charset="0"/>
                <a:cs typeface="Times New Roman" pitchFamily="18" charset="0"/>
              </a:rPr>
              <a:t>κύριος ὁ θεός</a:t>
            </a:r>
            <a:r>
              <a:rPr lang="en-US" sz="2800" dirty="0">
                <a:latin typeface="Times New Roman" pitchFamily="18" charset="0"/>
                <a:cs typeface="Times New Roman" pitchFamily="18" charset="0"/>
              </a:rPr>
              <a:t>…</a:t>
            </a:r>
            <a:r>
              <a:rPr lang="el-GR" sz="2800" dirty="0">
                <a:latin typeface="Times New Roman" pitchFamily="18" charset="0"/>
                <a:cs typeface="Times New Roman" pitchFamily="18" charset="0"/>
              </a:rPr>
              <a:t>ὁ </a:t>
            </a:r>
            <a:r>
              <a:rPr lang="el-GR" sz="2800" dirty="0">
                <a:solidFill>
                  <a:srgbClr val="0000FF"/>
                </a:solidFill>
                <a:latin typeface="Times New Roman" pitchFamily="18" charset="0"/>
                <a:cs typeface="Times New Roman" pitchFamily="18" charset="0"/>
              </a:rPr>
              <a:t>παντοκράτωρ</a:t>
            </a:r>
            <a:r>
              <a:rPr lang="en-US" sz="2800" dirty="0">
                <a:latin typeface="Times New Roman" pitchFamily="18" charset="0"/>
                <a:cs typeface="Times New Roman" pitchFamily="18" charset="0"/>
              </a:rPr>
              <a:t>   (Rev. 1:8 BNT)*</a:t>
            </a:r>
          </a:p>
          <a:p>
            <a:pPr lvl="1"/>
            <a:r>
              <a:rPr lang="en-US" sz="2800" dirty="0">
                <a:latin typeface="Times New Roman" pitchFamily="18" charset="0"/>
                <a:cs typeface="Times New Roman" pitchFamily="18" charset="0"/>
              </a:rPr>
              <a:t>Lord God </a:t>
            </a:r>
            <a:r>
              <a:rPr lang="en-US" sz="2800" dirty="0">
                <a:solidFill>
                  <a:srgbClr val="0000FF"/>
                </a:solidFill>
                <a:latin typeface="Times New Roman" pitchFamily="18" charset="0"/>
                <a:cs typeface="Times New Roman" pitchFamily="18" charset="0"/>
              </a:rPr>
              <a:t>Almighty</a:t>
            </a:r>
            <a:r>
              <a:rPr lang="en-US" sz="2800" dirty="0">
                <a:latin typeface="Times New Roman" pitchFamily="18" charset="0"/>
                <a:cs typeface="Times New Roman" pitchFamily="18" charset="0"/>
              </a:rPr>
              <a:t>…...</a:t>
            </a:r>
            <a:r>
              <a:rPr lang="el-GR" sz="2800" dirty="0">
                <a:latin typeface="Times New Roman" pitchFamily="18" charset="0"/>
                <a:cs typeface="Times New Roman" pitchFamily="18" charset="0"/>
              </a:rPr>
              <a:t>κύριος ὁ θεὸς ὁ </a:t>
            </a:r>
            <a:r>
              <a:rPr lang="el-GR" sz="2800" dirty="0">
                <a:solidFill>
                  <a:srgbClr val="0000FF"/>
                </a:solidFill>
                <a:latin typeface="Times New Roman" pitchFamily="18" charset="0"/>
                <a:cs typeface="Times New Roman" pitchFamily="18" charset="0"/>
              </a:rPr>
              <a:t>παντοκράτωρ</a:t>
            </a:r>
            <a:r>
              <a:rPr lang="en-US" sz="2800" dirty="0">
                <a:latin typeface="Times New Roman" pitchFamily="18" charset="0"/>
                <a:cs typeface="Times New Roman" pitchFamily="18" charset="0"/>
              </a:rPr>
              <a:t>      (Rev. 4:8 BNT)</a:t>
            </a:r>
          </a:p>
          <a:p>
            <a:pPr lvl="1"/>
            <a:r>
              <a:rPr lang="en-US" sz="2800" dirty="0">
                <a:latin typeface="Times New Roman" pitchFamily="18" charset="0"/>
                <a:cs typeface="Times New Roman" pitchFamily="18" charset="0"/>
              </a:rPr>
              <a:t>Lord God </a:t>
            </a:r>
            <a:r>
              <a:rPr lang="en-US" sz="2800" dirty="0">
                <a:solidFill>
                  <a:srgbClr val="0000FF"/>
                </a:solidFill>
                <a:latin typeface="Times New Roman" pitchFamily="18" charset="0"/>
                <a:cs typeface="Times New Roman" pitchFamily="18" charset="0"/>
              </a:rPr>
              <a:t>Almighty</a:t>
            </a:r>
            <a:r>
              <a:rPr lang="en-US" sz="2800" dirty="0">
                <a:latin typeface="Times New Roman" pitchFamily="18" charset="0"/>
                <a:cs typeface="Times New Roman" pitchFamily="18" charset="0"/>
              </a:rPr>
              <a:t>…...</a:t>
            </a:r>
            <a:r>
              <a:rPr lang="el-GR" sz="2800" dirty="0">
                <a:latin typeface="Times New Roman" pitchFamily="18" charset="0"/>
                <a:cs typeface="Times New Roman" pitchFamily="18" charset="0"/>
              </a:rPr>
              <a:t>κύριε </a:t>
            </a:r>
            <a:r>
              <a:rPr lang="en-US" sz="2800" dirty="0">
                <a:latin typeface="Times New Roman" pitchFamily="18" charset="0"/>
                <a:cs typeface="Times New Roman" pitchFamily="18" charset="0"/>
              </a:rPr>
              <a:t>  </a:t>
            </a:r>
            <a:r>
              <a:rPr lang="el-GR" sz="2800" dirty="0">
                <a:latin typeface="Times New Roman" pitchFamily="18" charset="0"/>
                <a:cs typeface="Times New Roman" pitchFamily="18" charset="0"/>
              </a:rPr>
              <a:t>ὁ θεὸς ὁ </a:t>
            </a:r>
            <a:r>
              <a:rPr lang="el-GR" sz="2800" dirty="0">
                <a:solidFill>
                  <a:srgbClr val="0000FF"/>
                </a:solidFill>
                <a:latin typeface="Times New Roman" pitchFamily="18" charset="0"/>
                <a:cs typeface="Times New Roman" pitchFamily="18" charset="0"/>
              </a:rPr>
              <a:t>παντοκράτωρ</a:t>
            </a:r>
            <a:r>
              <a:rPr lang="en-US" sz="2800" dirty="0">
                <a:latin typeface="Times New Roman" pitchFamily="18" charset="0"/>
                <a:cs typeface="Times New Roman" pitchFamily="18" charset="0"/>
              </a:rPr>
              <a:t>      (Rev. 11:17 BNT)</a:t>
            </a:r>
          </a:p>
          <a:p>
            <a:pPr lvl="1"/>
            <a:r>
              <a:rPr lang="en-US" sz="2800" dirty="0">
                <a:latin typeface="Times New Roman" pitchFamily="18" charset="0"/>
                <a:cs typeface="Times New Roman" pitchFamily="18" charset="0"/>
              </a:rPr>
              <a:t>Lord God </a:t>
            </a:r>
            <a:r>
              <a:rPr lang="en-US" sz="2800" dirty="0">
                <a:solidFill>
                  <a:srgbClr val="0000FF"/>
                </a:solidFill>
                <a:latin typeface="Times New Roman" pitchFamily="18" charset="0"/>
                <a:cs typeface="Times New Roman" pitchFamily="18" charset="0"/>
              </a:rPr>
              <a:t>Almighty</a:t>
            </a:r>
            <a:r>
              <a:rPr lang="en-US" sz="2800" dirty="0">
                <a:latin typeface="Times New Roman" pitchFamily="18" charset="0"/>
                <a:cs typeface="Times New Roman" pitchFamily="18" charset="0"/>
              </a:rPr>
              <a:t>…...</a:t>
            </a:r>
            <a:r>
              <a:rPr lang="el-GR" sz="2800" dirty="0">
                <a:latin typeface="Times New Roman" pitchFamily="18" charset="0"/>
                <a:cs typeface="Times New Roman" pitchFamily="18" charset="0"/>
              </a:rPr>
              <a:t>κύριε</a:t>
            </a:r>
            <a:r>
              <a:rPr lang="en-US" sz="2800" dirty="0">
                <a:latin typeface="Times New Roman" pitchFamily="18" charset="0"/>
                <a:cs typeface="Times New Roman" pitchFamily="18" charset="0"/>
              </a:rPr>
              <a:t>  </a:t>
            </a:r>
            <a:r>
              <a:rPr lang="el-GR" sz="2800" dirty="0">
                <a:latin typeface="Times New Roman" pitchFamily="18" charset="0"/>
                <a:cs typeface="Times New Roman" pitchFamily="18" charset="0"/>
              </a:rPr>
              <a:t> ὁ θεὸς ὁ </a:t>
            </a:r>
            <a:r>
              <a:rPr lang="el-GR" sz="2800" dirty="0">
                <a:solidFill>
                  <a:srgbClr val="0000FF"/>
                </a:solidFill>
                <a:latin typeface="Times New Roman" pitchFamily="18" charset="0"/>
                <a:cs typeface="Times New Roman" pitchFamily="18" charset="0"/>
              </a:rPr>
              <a:t>παντοκράτωρ</a:t>
            </a:r>
            <a:r>
              <a:rPr lang="en-US" sz="2800" dirty="0">
                <a:latin typeface="Times New Roman" pitchFamily="18" charset="0"/>
                <a:cs typeface="Times New Roman" pitchFamily="18" charset="0"/>
              </a:rPr>
              <a:t>      (Rev. 15:3 BNT) </a:t>
            </a:r>
          </a:p>
          <a:p>
            <a:pPr lvl="1"/>
            <a:r>
              <a:rPr lang="en-US" sz="2800" dirty="0">
                <a:latin typeface="Times New Roman" pitchFamily="18" charset="0"/>
                <a:cs typeface="Times New Roman" pitchFamily="18" charset="0"/>
              </a:rPr>
              <a:t>Lord God </a:t>
            </a:r>
            <a:r>
              <a:rPr lang="en-US" sz="2800" dirty="0">
                <a:solidFill>
                  <a:srgbClr val="0000FF"/>
                </a:solidFill>
                <a:latin typeface="Times New Roman" pitchFamily="18" charset="0"/>
                <a:cs typeface="Times New Roman" pitchFamily="18" charset="0"/>
              </a:rPr>
              <a:t>Almighty</a:t>
            </a:r>
            <a:r>
              <a:rPr lang="en-US" sz="2800" dirty="0">
                <a:latin typeface="Times New Roman" pitchFamily="18" charset="0"/>
                <a:cs typeface="Times New Roman" pitchFamily="18" charset="0"/>
              </a:rPr>
              <a:t>…...</a:t>
            </a:r>
            <a:r>
              <a:rPr lang="el-GR" sz="2800" dirty="0">
                <a:latin typeface="Times New Roman" pitchFamily="18" charset="0"/>
                <a:cs typeface="Times New Roman" pitchFamily="18" charset="0"/>
              </a:rPr>
              <a:t>κύριε </a:t>
            </a:r>
            <a:r>
              <a:rPr lang="en-US" sz="2800" dirty="0">
                <a:latin typeface="Times New Roman" pitchFamily="18" charset="0"/>
                <a:cs typeface="Times New Roman" pitchFamily="18" charset="0"/>
              </a:rPr>
              <a:t>  </a:t>
            </a:r>
            <a:r>
              <a:rPr lang="el-GR" sz="2800" dirty="0">
                <a:latin typeface="Times New Roman" pitchFamily="18" charset="0"/>
                <a:cs typeface="Times New Roman" pitchFamily="18" charset="0"/>
              </a:rPr>
              <a:t>ὁ θεὸς ὁ </a:t>
            </a:r>
            <a:r>
              <a:rPr lang="el-GR" sz="2800" dirty="0">
                <a:solidFill>
                  <a:srgbClr val="0000FF"/>
                </a:solidFill>
                <a:latin typeface="Times New Roman" pitchFamily="18" charset="0"/>
                <a:cs typeface="Times New Roman" pitchFamily="18" charset="0"/>
              </a:rPr>
              <a:t>παντοκράτωρ</a:t>
            </a:r>
            <a:r>
              <a:rPr lang="en-US" sz="2800" dirty="0">
                <a:latin typeface="Times New Roman" pitchFamily="18" charset="0"/>
                <a:cs typeface="Times New Roman" pitchFamily="18" charset="0"/>
              </a:rPr>
              <a:t>      (Rev. 16:7 BNT)</a:t>
            </a:r>
          </a:p>
          <a:p>
            <a:pPr lvl="1"/>
            <a:r>
              <a:rPr lang="en-US" sz="2800" dirty="0">
                <a:latin typeface="Times New Roman" pitchFamily="18" charset="0"/>
                <a:cs typeface="Times New Roman" pitchFamily="18" charset="0"/>
              </a:rPr>
              <a:t>Lord God </a:t>
            </a:r>
            <a:r>
              <a:rPr lang="en-US" sz="2800" dirty="0">
                <a:solidFill>
                  <a:srgbClr val="0000FF"/>
                </a:solidFill>
                <a:latin typeface="Times New Roman" pitchFamily="18" charset="0"/>
                <a:cs typeface="Times New Roman" pitchFamily="18" charset="0"/>
              </a:rPr>
              <a:t>Almighty</a:t>
            </a:r>
            <a:r>
              <a:rPr lang="en-US" sz="2800" dirty="0">
                <a:latin typeface="Times New Roman" pitchFamily="18" charset="0"/>
                <a:cs typeface="Times New Roman" pitchFamily="18" charset="0"/>
              </a:rPr>
              <a:t>…...</a:t>
            </a:r>
            <a:r>
              <a:rPr lang="el-GR" sz="2800" dirty="0">
                <a:latin typeface="Times New Roman" pitchFamily="18" charset="0"/>
                <a:cs typeface="Times New Roman" pitchFamily="18" charset="0"/>
              </a:rPr>
              <a:t>κύριος ὁ θεὸς ὁ </a:t>
            </a:r>
            <a:r>
              <a:rPr lang="el-GR" sz="2800" dirty="0">
                <a:solidFill>
                  <a:srgbClr val="0000FF"/>
                </a:solidFill>
                <a:latin typeface="Times New Roman" pitchFamily="18" charset="0"/>
                <a:cs typeface="Times New Roman" pitchFamily="18" charset="0"/>
              </a:rPr>
              <a:t>παντοκράτωρ</a:t>
            </a:r>
            <a:r>
              <a:rPr lang="en-US" sz="2800" dirty="0">
                <a:latin typeface="Times New Roman" pitchFamily="18" charset="0"/>
                <a:cs typeface="Times New Roman" pitchFamily="18" charset="0"/>
              </a:rPr>
              <a:t>      (Rev. 19:6 BNT)</a:t>
            </a:r>
          </a:p>
          <a:p>
            <a:pPr lvl="1"/>
            <a:r>
              <a:rPr lang="en-US" sz="2800" dirty="0">
                <a:latin typeface="Times New Roman" pitchFamily="18" charset="0"/>
                <a:cs typeface="Times New Roman" pitchFamily="18" charset="0"/>
              </a:rPr>
              <a:t>Lord God </a:t>
            </a:r>
            <a:r>
              <a:rPr lang="en-US" sz="2800" dirty="0">
                <a:solidFill>
                  <a:srgbClr val="0000FF"/>
                </a:solidFill>
                <a:latin typeface="Times New Roman" pitchFamily="18" charset="0"/>
                <a:cs typeface="Times New Roman" pitchFamily="18" charset="0"/>
              </a:rPr>
              <a:t>Almighty</a:t>
            </a:r>
            <a:r>
              <a:rPr lang="en-US" sz="2800" dirty="0">
                <a:latin typeface="Times New Roman" pitchFamily="18" charset="0"/>
                <a:cs typeface="Times New Roman" pitchFamily="18" charset="0"/>
              </a:rPr>
              <a:t>…...</a:t>
            </a:r>
            <a:r>
              <a:rPr lang="el-GR" sz="2800" dirty="0">
                <a:latin typeface="Times New Roman" pitchFamily="18" charset="0"/>
                <a:cs typeface="Times New Roman" pitchFamily="18" charset="0"/>
              </a:rPr>
              <a:t>κύριος ὁ θεὸς ὁ </a:t>
            </a:r>
            <a:r>
              <a:rPr lang="el-GR" sz="2800" dirty="0">
                <a:solidFill>
                  <a:srgbClr val="0000FF"/>
                </a:solidFill>
                <a:latin typeface="Times New Roman" pitchFamily="18" charset="0"/>
                <a:cs typeface="Times New Roman" pitchFamily="18" charset="0"/>
              </a:rPr>
              <a:t>παντοκράτωρ</a:t>
            </a:r>
            <a:r>
              <a:rPr lang="en-US" sz="2800" dirty="0">
                <a:latin typeface="Times New Roman" pitchFamily="18" charset="0"/>
                <a:cs typeface="Times New Roman" pitchFamily="18" charset="0"/>
              </a:rPr>
              <a:t>      (Rev. 21:22 BNT)</a:t>
            </a:r>
          </a:p>
          <a:p>
            <a:pPr lvl="1"/>
            <a:r>
              <a:rPr lang="en-US" sz="2800" dirty="0">
                <a:latin typeface="Times New Roman" pitchFamily="18" charset="0"/>
                <a:cs typeface="Times New Roman" pitchFamily="18" charset="0"/>
              </a:rPr>
              <a:t>Lord God.......................</a:t>
            </a:r>
            <a:r>
              <a:rPr lang="el-GR" sz="2800" dirty="0">
                <a:latin typeface="Times New Roman" pitchFamily="18" charset="0"/>
                <a:cs typeface="Times New Roman" pitchFamily="18" charset="0"/>
              </a:rPr>
              <a:t>κύριος ὁ θεὸς</a:t>
            </a:r>
            <a:r>
              <a:rPr lang="en-US" sz="2800" dirty="0">
                <a:latin typeface="Times New Roman" pitchFamily="18" charset="0"/>
                <a:cs typeface="Times New Roman" pitchFamily="18" charset="0"/>
              </a:rPr>
              <a:t>                                (Rev. 18:8 BNT)</a:t>
            </a:r>
          </a:p>
          <a:p>
            <a:pPr lvl="1"/>
            <a:r>
              <a:rPr lang="en-US" sz="2800" dirty="0">
                <a:latin typeface="Times New Roman" pitchFamily="18" charset="0"/>
                <a:cs typeface="Times New Roman" pitchFamily="18" charset="0"/>
              </a:rPr>
              <a:t>Lord God.......................</a:t>
            </a:r>
            <a:r>
              <a:rPr lang="el-GR" sz="2800" dirty="0">
                <a:latin typeface="Times New Roman" pitchFamily="18" charset="0"/>
                <a:cs typeface="Times New Roman" pitchFamily="18" charset="0"/>
              </a:rPr>
              <a:t>κύριος ὁ θεὸς</a:t>
            </a:r>
            <a:r>
              <a:rPr lang="en-US" sz="2800" dirty="0">
                <a:latin typeface="Times New Roman" pitchFamily="18" charset="0"/>
                <a:cs typeface="Times New Roman" pitchFamily="18" charset="0"/>
              </a:rPr>
              <a:t>                                (Rev. 22:5 BNT)</a:t>
            </a:r>
          </a:p>
          <a:p>
            <a:pPr lvl="1"/>
            <a:r>
              <a:rPr lang="en-US" sz="2800" dirty="0">
                <a:latin typeface="Times New Roman" pitchFamily="18" charset="0"/>
                <a:cs typeface="Times New Roman" pitchFamily="18" charset="0"/>
              </a:rPr>
              <a:t>Lord God....................</a:t>
            </a:r>
            <a:r>
              <a:rPr lang="el-GR" sz="2800" dirty="0">
                <a:latin typeface="Times New Roman" pitchFamily="18" charset="0"/>
                <a:cs typeface="Times New Roman" pitchFamily="18" charset="0"/>
              </a:rPr>
              <a:t>ὁ κύριος ὁ θεὸς</a:t>
            </a:r>
            <a:r>
              <a:rPr lang="en-US" sz="2800" dirty="0">
                <a:latin typeface="Times New Roman" pitchFamily="18" charset="0"/>
                <a:cs typeface="Times New Roman" pitchFamily="18" charset="0"/>
              </a:rPr>
              <a:t>                                (Rev. 22:6 BNT)</a:t>
            </a:r>
          </a:p>
          <a:p>
            <a:pPr lvl="1"/>
            <a:r>
              <a:rPr lang="en-US" sz="1600" dirty="0">
                <a:latin typeface="Times New Roman" pitchFamily="18" charset="0"/>
                <a:cs typeface="Times New Roman" pitchFamily="18" charset="0"/>
              </a:rPr>
              <a:t>*The shorter reading in BNT, BYZ, GNT, GOC, TIS, VST, WHO is correct, and SCR, STE are missing </a:t>
            </a:r>
            <a:r>
              <a:rPr lang="en-US" sz="1600" i="1" dirty="0">
                <a:latin typeface="Times New Roman" pitchFamily="18" charset="0"/>
                <a:cs typeface="Times New Roman" pitchFamily="18" charset="0"/>
              </a:rPr>
              <a:t>God</a:t>
            </a:r>
            <a:r>
              <a:rPr lang="en-US" sz="1600" dirty="0">
                <a:latin typeface="Times New Roman" pitchFamily="18" charset="0"/>
                <a:cs typeface="Times New Roman" pitchFamily="18" charset="0"/>
              </a:rPr>
              <a:t>.                                                                                                  </a:t>
            </a:r>
            <a:r>
              <a:rPr lang="en-US" sz="800" dirty="0">
                <a:solidFill>
                  <a:schemeClr val="dk1"/>
                </a:solidFill>
                <a:latin typeface="Times New Roman" pitchFamily="18" charset="0"/>
                <a:cs typeface="Times New Roman" pitchFamily="18" charset="0"/>
              </a:rPr>
              <a:t>Copyright: Repetition in the Bible</a:t>
            </a:r>
            <a:r>
              <a:rPr lang="en-US" sz="1200" dirty="0"/>
              <a:t> </a:t>
            </a:r>
            <a:endParaRPr lang="en-US" sz="1600" dirty="0">
              <a:latin typeface="Times New Roman" pitchFamily="18" charset="0"/>
              <a:cs typeface="Times New Roman" pitchFamily="18" charset="0"/>
            </a:endParaRPr>
          </a:p>
          <a:p>
            <a:r>
              <a:rPr lang="en-US" sz="1100" dirty="0">
                <a:latin typeface="Times New Roman" pitchFamily="18" charset="0"/>
                <a:cs typeface="Times New Roman" pitchFamily="18" charset="0"/>
              </a:rPr>
              <a:t>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ChangeArrowheads="1"/>
          </p:cNvSpPr>
          <p:nvPr/>
        </p:nvSpPr>
        <p:spPr bwMode="auto">
          <a:xfrm>
            <a:off x="537328" y="893277"/>
            <a:ext cx="11415860" cy="5309146"/>
          </a:xfrm>
          <a:prstGeom prst="rect">
            <a:avLst/>
          </a:prstGeom>
          <a:solidFill>
            <a:schemeClr val="bg1"/>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en-US" sz="3600" b="1" i="1" dirty="0">
                <a:solidFill>
                  <a:srgbClr val="0070C0"/>
                </a:solidFill>
                <a:latin typeface="Times New Roman" pitchFamily="18" charset="0"/>
                <a:ea typeface="Times New Roman" pitchFamily="18" charset="0"/>
                <a:cs typeface="Times New Roman" pitchFamily="18" charset="0"/>
              </a:rPr>
              <a:t>The One who sits on the throne </a:t>
            </a:r>
            <a:r>
              <a:rPr lang="en-US" sz="3600" b="1" dirty="0">
                <a:solidFill>
                  <a:srgbClr val="0070C0"/>
                </a:solidFill>
                <a:latin typeface="Times New Roman" pitchFamily="18" charset="0"/>
                <a:ea typeface="Times New Roman" pitchFamily="18" charset="0"/>
                <a:cs typeface="Times New Roman" pitchFamily="18" charset="0"/>
              </a:rPr>
              <a:t>10 times in Revelation </a:t>
            </a:r>
          </a:p>
          <a:p>
            <a:pPr lvl="2"/>
            <a:r>
              <a:rPr lang="en-US" sz="2800" dirty="0">
                <a:latin typeface="Times New Roman" pitchFamily="18" charset="0"/>
                <a:cs typeface="Times New Roman" pitchFamily="18" charset="0"/>
              </a:rPr>
              <a:t>To the </a:t>
            </a:r>
            <a:r>
              <a:rPr lang="en-US" sz="2800" b="1" dirty="0">
                <a:latin typeface="Times New Roman" pitchFamily="18" charset="0"/>
                <a:cs typeface="Times New Roman" pitchFamily="18" charset="0"/>
              </a:rPr>
              <a:t>One who sits</a:t>
            </a:r>
            <a:r>
              <a:rPr lang="en-US" sz="2800" dirty="0">
                <a:latin typeface="Times New Roman" pitchFamily="18" charset="0"/>
                <a:cs typeface="Times New Roman" pitchFamily="18" charset="0"/>
              </a:rPr>
              <a:t> on the </a:t>
            </a:r>
            <a:r>
              <a:rPr lang="en-US" sz="2800" b="1" dirty="0">
                <a:latin typeface="Times New Roman" pitchFamily="18" charset="0"/>
                <a:cs typeface="Times New Roman" pitchFamily="18" charset="0"/>
              </a:rPr>
              <a:t>throne</a:t>
            </a:r>
            <a:r>
              <a:rPr lang="en-US" sz="2800" dirty="0">
                <a:latin typeface="Times New Roman" pitchFamily="18" charset="0"/>
                <a:cs typeface="Times New Roman" pitchFamily="18" charset="0"/>
              </a:rPr>
              <a:t>      (Rev. 4:9)</a:t>
            </a:r>
            <a:endParaRPr lang="en-US" sz="4000" dirty="0">
              <a:latin typeface="Times New Roman" pitchFamily="18" charset="0"/>
              <a:cs typeface="Times New Roman" pitchFamily="18" charset="0"/>
            </a:endParaRPr>
          </a:p>
          <a:p>
            <a:pPr lvl="2"/>
            <a:r>
              <a:rPr lang="en-US" sz="2800" dirty="0">
                <a:latin typeface="Times New Roman" pitchFamily="18" charset="0"/>
                <a:cs typeface="Times New Roman" pitchFamily="18" charset="0"/>
              </a:rPr>
              <a:t>Of the </a:t>
            </a:r>
            <a:r>
              <a:rPr lang="en-US" sz="2800" b="1" dirty="0">
                <a:latin typeface="Times New Roman" pitchFamily="18" charset="0"/>
                <a:cs typeface="Times New Roman" pitchFamily="18" charset="0"/>
              </a:rPr>
              <a:t>One who sits</a:t>
            </a:r>
            <a:r>
              <a:rPr lang="en-US" sz="2800" dirty="0">
                <a:latin typeface="Times New Roman" pitchFamily="18" charset="0"/>
                <a:cs typeface="Times New Roman" pitchFamily="18" charset="0"/>
              </a:rPr>
              <a:t> on the </a:t>
            </a:r>
            <a:r>
              <a:rPr lang="en-US" sz="2800" b="1" dirty="0">
                <a:latin typeface="Times New Roman" pitchFamily="18" charset="0"/>
                <a:cs typeface="Times New Roman" pitchFamily="18" charset="0"/>
              </a:rPr>
              <a:t>throne</a:t>
            </a:r>
            <a:r>
              <a:rPr lang="en-US" sz="2800" dirty="0">
                <a:latin typeface="Times New Roman" pitchFamily="18" charset="0"/>
                <a:cs typeface="Times New Roman" pitchFamily="18" charset="0"/>
              </a:rPr>
              <a:t>      (Rev. 4:10)</a:t>
            </a:r>
            <a:endParaRPr lang="en-US" sz="4000" dirty="0">
              <a:latin typeface="Times New Roman" pitchFamily="18" charset="0"/>
              <a:cs typeface="Times New Roman" pitchFamily="18" charset="0"/>
            </a:endParaRPr>
          </a:p>
          <a:p>
            <a:pPr lvl="2"/>
            <a:r>
              <a:rPr lang="en-US" sz="2800" dirty="0">
                <a:latin typeface="Times New Roman" pitchFamily="18" charset="0"/>
                <a:cs typeface="Times New Roman" pitchFamily="18" charset="0"/>
              </a:rPr>
              <a:t>Of the </a:t>
            </a:r>
            <a:r>
              <a:rPr lang="en-US" sz="2800" b="1" dirty="0">
                <a:latin typeface="Times New Roman" pitchFamily="18" charset="0"/>
                <a:cs typeface="Times New Roman" pitchFamily="18" charset="0"/>
              </a:rPr>
              <a:t>One who sits</a:t>
            </a:r>
            <a:r>
              <a:rPr lang="en-US" sz="2800" dirty="0">
                <a:latin typeface="Times New Roman" pitchFamily="18" charset="0"/>
                <a:cs typeface="Times New Roman" pitchFamily="18" charset="0"/>
              </a:rPr>
              <a:t> on the </a:t>
            </a:r>
            <a:r>
              <a:rPr lang="en-US" sz="2800" b="1" dirty="0">
                <a:latin typeface="Times New Roman" pitchFamily="18" charset="0"/>
                <a:cs typeface="Times New Roman" pitchFamily="18" charset="0"/>
              </a:rPr>
              <a:t>throne</a:t>
            </a:r>
            <a:r>
              <a:rPr lang="en-US" sz="2800" dirty="0">
                <a:latin typeface="Times New Roman" pitchFamily="18" charset="0"/>
                <a:cs typeface="Times New Roman" pitchFamily="18" charset="0"/>
              </a:rPr>
              <a:t>      (Rev. 5:1)</a:t>
            </a:r>
            <a:endParaRPr lang="en-US" sz="4000" dirty="0">
              <a:latin typeface="Times New Roman" pitchFamily="18" charset="0"/>
              <a:cs typeface="Times New Roman" pitchFamily="18" charset="0"/>
            </a:endParaRPr>
          </a:p>
          <a:p>
            <a:pPr lvl="2"/>
            <a:r>
              <a:rPr lang="en-US" sz="2800" dirty="0">
                <a:latin typeface="Times New Roman" pitchFamily="18" charset="0"/>
                <a:cs typeface="Times New Roman" pitchFamily="18" charset="0"/>
              </a:rPr>
              <a:t>Of the </a:t>
            </a:r>
            <a:r>
              <a:rPr lang="en-US" sz="2800" b="1" dirty="0">
                <a:latin typeface="Times New Roman" pitchFamily="18" charset="0"/>
                <a:cs typeface="Times New Roman" pitchFamily="18" charset="0"/>
              </a:rPr>
              <a:t>One who sits</a:t>
            </a:r>
            <a:r>
              <a:rPr lang="en-US" sz="2800" dirty="0">
                <a:latin typeface="Times New Roman" pitchFamily="18" charset="0"/>
                <a:cs typeface="Times New Roman" pitchFamily="18" charset="0"/>
              </a:rPr>
              <a:t> on the </a:t>
            </a:r>
            <a:r>
              <a:rPr lang="en-US" sz="2800" b="1" dirty="0">
                <a:latin typeface="Times New Roman" pitchFamily="18" charset="0"/>
                <a:cs typeface="Times New Roman" pitchFamily="18" charset="0"/>
              </a:rPr>
              <a:t>throne</a:t>
            </a:r>
            <a:r>
              <a:rPr lang="en-US" sz="2800" dirty="0">
                <a:latin typeface="Times New Roman" pitchFamily="18" charset="0"/>
                <a:cs typeface="Times New Roman" pitchFamily="18" charset="0"/>
              </a:rPr>
              <a:t>      (Rev. 5:7)</a:t>
            </a:r>
            <a:endParaRPr lang="en-US" sz="4000" dirty="0">
              <a:latin typeface="Times New Roman" pitchFamily="18" charset="0"/>
              <a:cs typeface="Times New Roman" pitchFamily="18" charset="0"/>
            </a:endParaRPr>
          </a:p>
          <a:p>
            <a:pPr lvl="2"/>
            <a:r>
              <a:rPr lang="en-US" sz="2800" dirty="0">
                <a:latin typeface="Times New Roman" pitchFamily="18" charset="0"/>
                <a:cs typeface="Times New Roman" pitchFamily="18" charset="0"/>
              </a:rPr>
              <a:t>To the </a:t>
            </a:r>
            <a:r>
              <a:rPr lang="en-US" sz="2800" b="1" dirty="0">
                <a:latin typeface="Times New Roman" pitchFamily="18" charset="0"/>
                <a:cs typeface="Times New Roman" pitchFamily="18" charset="0"/>
              </a:rPr>
              <a:t>One who sits</a:t>
            </a:r>
            <a:r>
              <a:rPr lang="en-US" sz="2800" dirty="0">
                <a:latin typeface="Times New Roman" pitchFamily="18" charset="0"/>
                <a:cs typeface="Times New Roman" pitchFamily="18" charset="0"/>
              </a:rPr>
              <a:t> on the </a:t>
            </a:r>
            <a:r>
              <a:rPr lang="en-US" sz="2800" b="1" dirty="0">
                <a:latin typeface="Times New Roman" pitchFamily="18" charset="0"/>
                <a:cs typeface="Times New Roman" pitchFamily="18" charset="0"/>
              </a:rPr>
              <a:t>throne</a:t>
            </a:r>
            <a:r>
              <a:rPr lang="en-US" sz="2800" dirty="0">
                <a:latin typeface="Times New Roman" pitchFamily="18" charset="0"/>
                <a:cs typeface="Times New Roman" pitchFamily="18" charset="0"/>
              </a:rPr>
              <a:t>      (Rev. 5:13)</a:t>
            </a:r>
            <a:endParaRPr lang="en-US" sz="4000" dirty="0">
              <a:latin typeface="Times New Roman" pitchFamily="18" charset="0"/>
              <a:cs typeface="Times New Roman" pitchFamily="18" charset="0"/>
            </a:endParaRPr>
          </a:p>
          <a:p>
            <a:pPr lvl="2"/>
            <a:r>
              <a:rPr lang="en-US" sz="2800" dirty="0">
                <a:latin typeface="Times New Roman" pitchFamily="18" charset="0"/>
                <a:cs typeface="Times New Roman" pitchFamily="18" charset="0"/>
              </a:rPr>
              <a:t>Of the </a:t>
            </a:r>
            <a:r>
              <a:rPr lang="en-US" sz="2800" b="1" dirty="0">
                <a:latin typeface="Times New Roman" pitchFamily="18" charset="0"/>
                <a:cs typeface="Times New Roman" pitchFamily="18" charset="0"/>
              </a:rPr>
              <a:t>One who sits</a:t>
            </a:r>
            <a:r>
              <a:rPr lang="en-US" sz="2800" dirty="0">
                <a:latin typeface="Times New Roman" pitchFamily="18" charset="0"/>
                <a:cs typeface="Times New Roman" pitchFamily="18" charset="0"/>
              </a:rPr>
              <a:t> on the </a:t>
            </a:r>
            <a:r>
              <a:rPr lang="en-US" sz="2800" b="1" dirty="0">
                <a:latin typeface="Times New Roman" pitchFamily="18" charset="0"/>
                <a:cs typeface="Times New Roman" pitchFamily="18" charset="0"/>
              </a:rPr>
              <a:t>throne</a:t>
            </a:r>
            <a:r>
              <a:rPr lang="en-US" sz="2800" dirty="0">
                <a:latin typeface="Times New Roman" pitchFamily="18" charset="0"/>
                <a:cs typeface="Times New Roman" pitchFamily="18" charset="0"/>
              </a:rPr>
              <a:t>      (Rev. 6:16)</a:t>
            </a:r>
            <a:endParaRPr lang="en-US" sz="4000" dirty="0">
              <a:latin typeface="Times New Roman" pitchFamily="18" charset="0"/>
              <a:cs typeface="Times New Roman" pitchFamily="18" charset="0"/>
            </a:endParaRPr>
          </a:p>
          <a:p>
            <a:pPr lvl="2"/>
            <a:r>
              <a:rPr lang="en-US" sz="2800" dirty="0">
                <a:latin typeface="Times New Roman" pitchFamily="18" charset="0"/>
                <a:cs typeface="Times New Roman" pitchFamily="18" charset="0"/>
              </a:rPr>
              <a:t>To the </a:t>
            </a:r>
            <a:r>
              <a:rPr lang="en-US" sz="2800" b="1" dirty="0">
                <a:latin typeface="Times New Roman" pitchFamily="18" charset="0"/>
                <a:cs typeface="Times New Roman" pitchFamily="18" charset="0"/>
              </a:rPr>
              <a:t>One who sits</a:t>
            </a:r>
            <a:r>
              <a:rPr lang="en-US" sz="2800" dirty="0">
                <a:latin typeface="Times New Roman" pitchFamily="18" charset="0"/>
                <a:cs typeface="Times New Roman" pitchFamily="18" charset="0"/>
              </a:rPr>
              <a:t> on the </a:t>
            </a:r>
            <a:r>
              <a:rPr lang="en-US" sz="2800" b="1" dirty="0">
                <a:latin typeface="Times New Roman" pitchFamily="18" charset="0"/>
                <a:cs typeface="Times New Roman" pitchFamily="18" charset="0"/>
              </a:rPr>
              <a:t>throne</a:t>
            </a:r>
            <a:r>
              <a:rPr lang="en-US" sz="2800" dirty="0">
                <a:latin typeface="Times New Roman" pitchFamily="18" charset="0"/>
                <a:cs typeface="Times New Roman" pitchFamily="18" charset="0"/>
              </a:rPr>
              <a:t>      (Rev. 7:10)</a:t>
            </a:r>
          </a:p>
          <a:p>
            <a:pPr lvl="2"/>
            <a:r>
              <a:rPr lang="en-US" sz="2800" dirty="0">
                <a:latin typeface="Times New Roman" pitchFamily="18" charset="0"/>
                <a:cs typeface="Times New Roman" pitchFamily="18" charset="0"/>
              </a:rPr>
              <a:t>    The </a:t>
            </a:r>
            <a:r>
              <a:rPr lang="en-US" sz="2800" b="1" dirty="0">
                <a:latin typeface="Times New Roman" pitchFamily="18" charset="0"/>
                <a:cs typeface="Times New Roman" pitchFamily="18" charset="0"/>
              </a:rPr>
              <a:t>One who sits</a:t>
            </a:r>
            <a:r>
              <a:rPr lang="en-US" sz="2800" dirty="0">
                <a:latin typeface="Times New Roman" pitchFamily="18" charset="0"/>
                <a:cs typeface="Times New Roman" pitchFamily="18" charset="0"/>
              </a:rPr>
              <a:t> on the </a:t>
            </a:r>
            <a:r>
              <a:rPr lang="en-US" sz="2800" b="1" dirty="0">
                <a:latin typeface="Times New Roman" pitchFamily="18" charset="0"/>
                <a:cs typeface="Times New Roman" pitchFamily="18" charset="0"/>
              </a:rPr>
              <a:t>throne</a:t>
            </a:r>
            <a:r>
              <a:rPr lang="en-US" sz="2800" dirty="0">
                <a:latin typeface="Times New Roman" pitchFamily="18" charset="0"/>
                <a:cs typeface="Times New Roman" pitchFamily="18" charset="0"/>
              </a:rPr>
              <a:t>      (Rev. 7:15)</a:t>
            </a:r>
            <a:endParaRPr lang="en-US" sz="4000" dirty="0">
              <a:latin typeface="Times New Roman" pitchFamily="18" charset="0"/>
              <a:cs typeface="Times New Roman" pitchFamily="18" charset="0"/>
            </a:endParaRPr>
          </a:p>
          <a:p>
            <a:pPr lvl="2"/>
            <a:r>
              <a:rPr lang="en-US" sz="2800" dirty="0">
                <a:latin typeface="Times New Roman" pitchFamily="18" charset="0"/>
                <a:cs typeface="Times New Roman" pitchFamily="18" charset="0"/>
              </a:rPr>
              <a:t>To the </a:t>
            </a:r>
            <a:r>
              <a:rPr lang="en-US" sz="2800" b="1" dirty="0">
                <a:latin typeface="Times New Roman" pitchFamily="18" charset="0"/>
                <a:cs typeface="Times New Roman" pitchFamily="18" charset="0"/>
              </a:rPr>
              <a:t>One who sits</a:t>
            </a:r>
            <a:r>
              <a:rPr lang="en-US" sz="2800" dirty="0">
                <a:latin typeface="Times New Roman" pitchFamily="18" charset="0"/>
                <a:cs typeface="Times New Roman" pitchFamily="18" charset="0"/>
              </a:rPr>
              <a:t> on the </a:t>
            </a:r>
            <a:r>
              <a:rPr lang="en-US" sz="2800" b="1" dirty="0">
                <a:latin typeface="Times New Roman" pitchFamily="18" charset="0"/>
                <a:cs typeface="Times New Roman" pitchFamily="18" charset="0"/>
              </a:rPr>
              <a:t>throne</a:t>
            </a:r>
            <a:r>
              <a:rPr lang="en-US" sz="2800" dirty="0">
                <a:latin typeface="Times New Roman" pitchFamily="18" charset="0"/>
                <a:cs typeface="Times New Roman" pitchFamily="18" charset="0"/>
              </a:rPr>
              <a:t>      (Rev. 19:4) </a:t>
            </a:r>
            <a:endParaRPr lang="en-US" sz="4000" dirty="0">
              <a:latin typeface="Times New Roman" pitchFamily="18" charset="0"/>
              <a:cs typeface="Times New Roman" pitchFamily="18" charset="0"/>
            </a:endParaRPr>
          </a:p>
          <a:p>
            <a:pPr lvl="2"/>
            <a:r>
              <a:rPr lang="en-US" sz="2800" dirty="0">
                <a:latin typeface="Times New Roman" pitchFamily="18" charset="0"/>
                <a:cs typeface="Times New Roman" pitchFamily="18" charset="0"/>
              </a:rPr>
              <a:t>    The </a:t>
            </a:r>
            <a:r>
              <a:rPr lang="en-US" sz="2800" b="1" dirty="0">
                <a:latin typeface="Times New Roman" pitchFamily="18" charset="0"/>
                <a:cs typeface="Times New Roman" pitchFamily="18" charset="0"/>
              </a:rPr>
              <a:t>One who sits </a:t>
            </a:r>
            <a:r>
              <a:rPr lang="en-US" sz="2800" dirty="0">
                <a:latin typeface="Times New Roman" pitchFamily="18" charset="0"/>
                <a:cs typeface="Times New Roman" pitchFamily="18" charset="0"/>
              </a:rPr>
              <a:t>on the </a:t>
            </a:r>
            <a:r>
              <a:rPr lang="en-US" sz="2800" b="1" dirty="0">
                <a:latin typeface="Times New Roman" pitchFamily="18" charset="0"/>
                <a:cs typeface="Times New Roman" pitchFamily="18" charset="0"/>
              </a:rPr>
              <a:t>throne</a:t>
            </a:r>
            <a:r>
              <a:rPr lang="en-US" sz="2800" dirty="0">
                <a:latin typeface="Times New Roman" pitchFamily="18" charset="0"/>
                <a:cs typeface="Times New Roman" pitchFamily="18" charset="0"/>
              </a:rPr>
              <a:t>      (Rev. 21:5)</a:t>
            </a:r>
            <a:endParaRPr lang="en-US" sz="4000" dirty="0">
              <a:latin typeface="Times New Roman" pitchFamily="18" charset="0"/>
              <a:cs typeface="Times New Roman" pitchFamily="18" charset="0"/>
            </a:endParaRPr>
          </a:p>
          <a:p>
            <a:pPr lvl="2"/>
            <a:r>
              <a:rPr lang="en-US" sz="1100" dirty="0">
                <a:latin typeface="Times New Roman" pitchFamily="18" charset="0"/>
                <a:cs typeface="Times New Roman" pitchFamily="18" charset="0"/>
              </a:rPr>
              <a:t> </a:t>
            </a:r>
            <a:endParaRPr lang="en-US" sz="1200" dirty="0">
              <a:latin typeface="Times New Roman" pitchFamily="18" charset="0"/>
              <a:cs typeface="Times New Roman" pitchFamily="18" charset="0"/>
            </a:endParaRPr>
          </a:p>
          <a:p>
            <a:pPr lvl="2"/>
            <a:r>
              <a:rPr lang="en-US" sz="800" dirty="0">
                <a:solidFill>
                  <a:schemeClr val="dk1"/>
                </a:solidFill>
                <a:latin typeface="Times New Roman" pitchFamily="18" charset="0"/>
                <a:cs typeface="Times New Roman" pitchFamily="18" charset="0"/>
              </a:rPr>
              <a:t>Copyright: Repetition in the Bible</a:t>
            </a:r>
            <a:r>
              <a:rPr lang="en-US" sz="1200" dirty="0"/>
              <a:t>   </a:t>
            </a:r>
            <a:endParaRPr lang="en-US" sz="2000" dirty="0">
              <a:latin typeface="Times New Roman" pitchFamily="18" charset="0"/>
              <a:cs typeface="Times New Roman" pitchFamily="18" charset="0"/>
            </a:endParaRPr>
          </a:p>
        </p:txBody>
      </p:sp>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5AF2A4C-FB1F-28C4-C4B4-EB4E0D6CA71A}"/>
              </a:ext>
            </a:extLst>
          </p:cNvPr>
          <p:cNvSpPr txBox="1"/>
          <p:nvPr/>
        </p:nvSpPr>
        <p:spPr>
          <a:xfrm>
            <a:off x="556182" y="1023861"/>
            <a:ext cx="10850252" cy="5139869"/>
          </a:xfrm>
          <a:prstGeom prst="rect">
            <a:avLst/>
          </a:prstGeom>
          <a:noFill/>
        </p:spPr>
        <p:txBody>
          <a:bodyPr wrap="square">
            <a:spAutoFit/>
          </a:bodyPr>
          <a:lstStyle/>
          <a:p>
            <a:pPr marL="914400" marR="0" lvl="2"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a:t>
            </a:r>
            <a:r>
              <a:rPr kumimoji="0" lang="el-GR" sz="32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τῷ </a:t>
            </a:r>
            <a:r>
              <a:rPr kumimoji="0" lang="el-GR" sz="32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καθημένῳ</a:t>
            </a:r>
            <a:r>
              <a:rPr kumimoji="0" lang="el-GR" sz="32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a:t>
            </a:r>
            <a:r>
              <a:rPr kumimoji="0" lang="en-US" sz="32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a:t>
            </a:r>
            <a:r>
              <a:rPr kumimoji="0" lang="el-GR" sz="32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ἐπὶ τῷ </a:t>
            </a:r>
            <a:r>
              <a:rPr kumimoji="0" lang="en-US" sz="32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a:t>
            </a:r>
            <a:r>
              <a:rPr kumimoji="0" lang="el-GR" sz="32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θρόνῳ</a:t>
            </a:r>
            <a:r>
              <a:rPr kumimoji="0" lang="en-US" sz="32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(Rev. 4:9 BNT)</a:t>
            </a:r>
            <a:endParaRPr kumimoji="0" lang="en-US" sz="44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a:p>
            <a:pPr marL="914400" marR="0" lvl="2" indent="0" algn="l" defTabSz="914400" rtl="0" eaLnBrk="1" fontAlgn="auto" latinLnBrk="0" hangingPunct="1">
              <a:lnSpc>
                <a:spcPct val="100000"/>
              </a:lnSpc>
              <a:spcBef>
                <a:spcPts val="0"/>
              </a:spcBef>
              <a:spcAft>
                <a:spcPts val="0"/>
              </a:spcAft>
              <a:buClrTx/>
              <a:buSzTx/>
              <a:buFontTx/>
              <a:buNone/>
              <a:tabLst/>
              <a:defRPr/>
            </a:pPr>
            <a:r>
              <a:rPr kumimoji="0" lang="el-GR" sz="32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τοῦ </a:t>
            </a:r>
            <a:r>
              <a:rPr kumimoji="0" lang="el-GR" sz="32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καθημένου</a:t>
            </a:r>
            <a:r>
              <a:rPr kumimoji="0" lang="el-GR" sz="32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ἐπὶ τοῦ </a:t>
            </a:r>
            <a:r>
              <a:rPr kumimoji="0" lang="el-GR" sz="32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θρόνου</a:t>
            </a:r>
            <a:r>
              <a:rPr kumimoji="0" lang="en-US" sz="32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(Rev. 4:10 BNT)</a:t>
            </a:r>
            <a:endParaRPr kumimoji="0" lang="en-US" sz="44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a:p>
            <a:pPr marL="914400" marR="0" lvl="2" indent="0" algn="l" defTabSz="914400" rtl="0" eaLnBrk="1" fontAlgn="auto" latinLnBrk="0" hangingPunct="1">
              <a:lnSpc>
                <a:spcPct val="100000"/>
              </a:lnSpc>
              <a:spcBef>
                <a:spcPts val="0"/>
              </a:spcBef>
              <a:spcAft>
                <a:spcPts val="0"/>
              </a:spcAft>
              <a:buClrTx/>
              <a:buSzTx/>
              <a:buFontTx/>
              <a:buNone/>
              <a:tabLst/>
              <a:defRPr/>
            </a:pPr>
            <a:r>
              <a:rPr kumimoji="0" lang="el-GR" sz="32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τοῦ </a:t>
            </a:r>
            <a:r>
              <a:rPr kumimoji="0" lang="el-GR" sz="32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καθημένου</a:t>
            </a:r>
            <a:r>
              <a:rPr kumimoji="0" lang="el-GR" sz="32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ἐπὶ τοῦ </a:t>
            </a:r>
            <a:r>
              <a:rPr kumimoji="0" lang="el-GR" sz="32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θρόνου</a:t>
            </a:r>
            <a:r>
              <a:rPr kumimoji="0" lang="en-US" sz="32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(Rev. 5:1 BNT)</a:t>
            </a:r>
            <a:endParaRPr kumimoji="0" lang="en-US" sz="44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a:p>
            <a:pPr marL="914400" marR="0" lvl="2" indent="0" algn="l" defTabSz="914400" rtl="0" eaLnBrk="1" fontAlgn="auto" latinLnBrk="0" hangingPunct="1">
              <a:lnSpc>
                <a:spcPct val="100000"/>
              </a:lnSpc>
              <a:spcBef>
                <a:spcPts val="0"/>
              </a:spcBef>
              <a:spcAft>
                <a:spcPts val="0"/>
              </a:spcAft>
              <a:buClrTx/>
              <a:buSzTx/>
              <a:buFontTx/>
              <a:buNone/>
              <a:tabLst/>
              <a:defRPr/>
            </a:pPr>
            <a:r>
              <a:rPr kumimoji="0" lang="el-GR" sz="32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τοῦ </a:t>
            </a:r>
            <a:r>
              <a:rPr kumimoji="0" lang="el-GR" sz="32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καθημένου</a:t>
            </a:r>
            <a:r>
              <a:rPr kumimoji="0" lang="el-GR" sz="32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ἐπὶ τοῦ </a:t>
            </a:r>
            <a:r>
              <a:rPr kumimoji="0" lang="el-GR" sz="32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θρόνου</a:t>
            </a:r>
            <a:r>
              <a:rPr kumimoji="0" lang="en-US" sz="32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(Rev. 5:7 BNT)</a:t>
            </a:r>
            <a:endParaRPr kumimoji="0" lang="en-US" sz="44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a:p>
            <a:pPr marL="914400" marR="0" lvl="2"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a:t>
            </a:r>
            <a:r>
              <a:rPr kumimoji="0" lang="el-GR" sz="32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τῷ </a:t>
            </a:r>
            <a:r>
              <a:rPr kumimoji="0" lang="el-GR" sz="32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καθημένῳ</a:t>
            </a:r>
            <a:r>
              <a:rPr kumimoji="0" lang="el-GR" sz="32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a:t>
            </a:r>
            <a:r>
              <a:rPr kumimoji="0" lang="en-US" sz="32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a:t>
            </a:r>
            <a:r>
              <a:rPr kumimoji="0" lang="el-GR" sz="32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ἐπὶ τῷ </a:t>
            </a:r>
            <a:r>
              <a:rPr kumimoji="0" lang="en-US" sz="32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a:t>
            </a:r>
            <a:r>
              <a:rPr kumimoji="0" lang="el-GR" sz="32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θρόνω</a:t>
            </a:r>
            <a:r>
              <a:rPr kumimoji="0" lang="en-US" sz="32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(Rev. 5:13 BNT)</a:t>
            </a:r>
            <a:endParaRPr kumimoji="0" lang="en-US" sz="44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a:p>
            <a:pPr marL="914400" marR="0" lvl="2" indent="0" algn="l" defTabSz="914400" rtl="0" eaLnBrk="1" fontAlgn="auto" latinLnBrk="0" hangingPunct="1">
              <a:lnSpc>
                <a:spcPct val="100000"/>
              </a:lnSpc>
              <a:spcBef>
                <a:spcPts val="0"/>
              </a:spcBef>
              <a:spcAft>
                <a:spcPts val="0"/>
              </a:spcAft>
              <a:buClrTx/>
              <a:buSzTx/>
              <a:buFontTx/>
              <a:buNone/>
              <a:tabLst/>
              <a:defRPr/>
            </a:pPr>
            <a:r>
              <a:rPr kumimoji="0" lang="el-GR" sz="32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τοῦ </a:t>
            </a:r>
            <a:r>
              <a:rPr kumimoji="0" lang="el-GR" sz="32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καθημένου</a:t>
            </a:r>
            <a:r>
              <a:rPr kumimoji="0" lang="el-GR" sz="32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ἐπὶ τοῦ </a:t>
            </a:r>
            <a:r>
              <a:rPr kumimoji="0" lang="el-GR" sz="32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θρόνου</a:t>
            </a:r>
            <a:r>
              <a:rPr kumimoji="0" lang="en-US" sz="32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(Rev. 6:16 BNT)</a:t>
            </a:r>
            <a:endParaRPr kumimoji="0" lang="en-US" sz="44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a:p>
            <a:pPr marL="914400" marR="0" lvl="2"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a:t>
            </a:r>
            <a:r>
              <a:rPr kumimoji="0" lang="el-GR" sz="32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τῷ </a:t>
            </a:r>
            <a:r>
              <a:rPr kumimoji="0" lang="el-GR" sz="32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καθημένῳ</a:t>
            </a:r>
            <a:r>
              <a:rPr kumimoji="0" lang="el-GR" sz="32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a:t>
            </a:r>
            <a:r>
              <a:rPr kumimoji="0" lang="en-US" sz="32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a:t>
            </a:r>
            <a:r>
              <a:rPr kumimoji="0" lang="el-GR" sz="32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ἐπὶ τῷ </a:t>
            </a:r>
            <a:r>
              <a:rPr kumimoji="0" lang="en-US" sz="32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a:t>
            </a:r>
            <a:r>
              <a:rPr kumimoji="0" lang="el-GR" sz="32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θρόνω</a:t>
            </a:r>
            <a:r>
              <a:rPr kumimoji="0" lang="en-US" sz="32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(Rev. 7:10 BNT)</a:t>
            </a:r>
            <a:endParaRPr kumimoji="0" lang="en-US" sz="44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a:p>
            <a:pPr marL="914400" marR="0" lvl="2"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a:t>
            </a:r>
            <a:r>
              <a:rPr kumimoji="0" lang="el-GR" sz="32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ὁ </a:t>
            </a:r>
            <a:r>
              <a:rPr kumimoji="0" lang="el-GR" sz="32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καθήμενος</a:t>
            </a:r>
            <a:r>
              <a:rPr kumimoji="0" lang="el-GR" sz="32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a:t>
            </a:r>
            <a:r>
              <a:rPr kumimoji="0" lang="en-US" sz="32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a:t>
            </a:r>
            <a:r>
              <a:rPr kumimoji="0" lang="el-GR" sz="32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ἐπὶ τῷ </a:t>
            </a:r>
            <a:r>
              <a:rPr kumimoji="0" lang="en-US" sz="32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a:t>
            </a:r>
            <a:r>
              <a:rPr kumimoji="0" lang="el-GR" sz="32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θρόνῳ</a:t>
            </a:r>
            <a:r>
              <a:rPr kumimoji="0" lang="en-US" sz="32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(Rev. 7:15 BNT)</a:t>
            </a:r>
            <a:endParaRPr kumimoji="0" lang="en-US" sz="44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a:p>
            <a:pPr marL="914400" marR="0" lvl="2"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a:t>
            </a:r>
            <a:r>
              <a:rPr kumimoji="0" lang="el-GR" sz="32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τῷ </a:t>
            </a:r>
            <a:r>
              <a:rPr kumimoji="0" lang="el-GR" sz="32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καθημένῳ</a:t>
            </a:r>
            <a:r>
              <a:rPr kumimoji="0" lang="el-GR" sz="32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a:t>
            </a:r>
            <a:r>
              <a:rPr kumimoji="0" lang="en-US" sz="32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a:t>
            </a:r>
            <a:r>
              <a:rPr kumimoji="0" lang="el-GR" sz="32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ἐπὶ τῷ </a:t>
            </a:r>
            <a:r>
              <a:rPr kumimoji="0" lang="en-US" sz="32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a:t>
            </a:r>
            <a:r>
              <a:rPr kumimoji="0" lang="el-GR" sz="32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θρόνῳ</a:t>
            </a:r>
            <a:r>
              <a:rPr kumimoji="0" lang="en-US" sz="32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(Rev. 19:4 BNT) </a:t>
            </a:r>
            <a:endParaRPr kumimoji="0" lang="en-US" sz="44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a:p>
            <a:pPr marL="914400" marR="0" lvl="2"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a:t>
            </a:r>
            <a:r>
              <a:rPr kumimoji="0" lang="el-GR" sz="32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ὁ </a:t>
            </a:r>
            <a:r>
              <a:rPr kumimoji="0" lang="el-GR" sz="32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καθήμενος</a:t>
            </a:r>
            <a:r>
              <a:rPr kumimoji="0" lang="el-GR" sz="32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a:t>
            </a:r>
            <a:r>
              <a:rPr kumimoji="0" lang="en-US" sz="32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a:t>
            </a:r>
            <a:r>
              <a:rPr kumimoji="0" lang="el-GR" sz="32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ἐπὶ τῷ </a:t>
            </a:r>
            <a:r>
              <a:rPr kumimoji="0" lang="en-US" sz="32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a:t>
            </a:r>
            <a:r>
              <a:rPr kumimoji="0" lang="el-GR" sz="32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θρόνῳ</a:t>
            </a:r>
            <a:r>
              <a:rPr kumimoji="0" lang="en-US" sz="32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(Rev. 21:5 BNT)</a:t>
            </a:r>
          </a:p>
          <a:p>
            <a:pPr marL="914400" marR="0" lvl="2"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Copyright: Repetition in the Bible</a:t>
            </a:r>
            <a:endParaRPr lang="en-US" dirty="0"/>
          </a:p>
        </p:txBody>
      </p:sp>
    </p:spTree>
    <p:extLst>
      <p:ext uri="{BB962C8B-B14F-4D97-AF65-F5344CB8AC3E}">
        <p14:creationId xmlns:p14="http://schemas.microsoft.com/office/powerpoint/2010/main" val="22643603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noChangeArrowheads="1"/>
          </p:cNvSpPr>
          <p:nvPr/>
        </p:nvSpPr>
        <p:spPr bwMode="auto">
          <a:xfrm>
            <a:off x="1" y="-403258"/>
            <a:ext cx="12192000" cy="7417415"/>
          </a:xfrm>
          <a:prstGeom prst="rect">
            <a:avLst/>
          </a:prstGeom>
          <a:solidFill>
            <a:schemeClr val="bg1"/>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en-US" sz="2800" b="1" i="1" dirty="0">
                <a:solidFill>
                  <a:srgbClr val="0070C0"/>
                </a:solidFill>
                <a:latin typeface="Times New Roman" pitchFamily="18" charset="0"/>
                <a:ea typeface="Times New Roman" pitchFamily="18" charset="0"/>
                <a:cs typeface="Times New Roman" pitchFamily="18" charset="0"/>
              </a:rPr>
              <a:t>              I am </a:t>
            </a:r>
            <a:r>
              <a:rPr lang="en-US" sz="2800" b="1" dirty="0">
                <a:solidFill>
                  <a:srgbClr val="0070C0"/>
                </a:solidFill>
                <a:latin typeface="Times New Roman" pitchFamily="18" charset="0"/>
                <a:ea typeface="Times New Roman" pitchFamily="18" charset="0"/>
                <a:cs typeface="Times New Roman" pitchFamily="18" charset="0"/>
              </a:rPr>
              <a:t>or</a:t>
            </a:r>
            <a:r>
              <a:rPr lang="en-US" sz="2800" b="1" i="1" dirty="0">
                <a:solidFill>
                  <a:srgbClr val="0070C0"/>
                </a:solidFill>
                <a:latin typeface="Times New Roman" pitchFamily="18" charset="0"/>
                <a:ea typeface="Times New Roman" pitchFamily="18" charset="0"/>
                <a:cs typeface="Times New Roman" pitchFamily="18" charset="0"/>
              </a:rPr>
              <a:t> He/it is coming </a:t>
            </a:r>
            <a:r>
              <a:rPr lang="en-US" sz="2800" b="1" dirty="0">
                <a:solidFill>
                  <a:srgbClr val="0070C0"/>
                </a:solidFill>
                <a:latin typeface="Times New Roman" pitchFamily="18" charset="0"/>
                <a:ea typeface="Times New Roman" pitchFamily="18" charset="0"/>
                <a:cs typeface="Times New Roman" pitchFamily="18" charset="0"/>
              </a:rPr>
              <a:t>10 times in Revelation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srgbClr val="FF0000"/>
                </a:solidFill>
                <a:effectLst/>
                <a:uLnTx/>
                <a:uFillTx/>
                <a:latin typeface="Times New Roman" pitchFamily="18" charset="0"/>
                <a:ea typeface="Times New Roman" pitchFamily="18" charset="0"/>
                <a:cs typeface="Times New Roman" pitchFamily="18" charset="0"/>
              </a:rPr>
              <a:t>Behold</a:t>
            </a:r>
            <a:r>
              <a:rPr kumimoji="0" lang="en-US" sz="2800" b="1" i="1" u="none" strike="noStrike" kern="1200" cap="none" spc="0" normalizeH="0" baseline="0" noProof="0" dirty="0">
                <a:ln>
                  <a:noFill/>
                </a:ln>
                <a:solidFill>
                  <a:srgbClr val="0070C0"/>
                </a:solidFill>
                <a:effectLst/>
                <a:uLnTx/>
                <a:uFillTx/>
                <a:latin typeface="Times New Roman" pitchFamily="18" charset="0"/>
                <a:ea typeface="Times New Roman" pitchFamily="18" charset="0"/>
                <a:cs typeface="Times New Roman" pitchFamily="18" charset="0"/>
              </a:rPr>
              <a:t>, I am </a:t>
            </a:r>
            <a:r>
              <a:rPr kumimoji="0" lang="en-US" sz="2800" b="1" i="0" u="none" strike="noStrike" kern="1200" cap="none" spc="0" normalizeH="0" baseline="0" noProof="0" dirty="0">
                <a:ln>
                  <a:noFill/>
                </a:ln>
                <a:solidFill>
                  <a:srgbClr val="0070C0"/>
                </a:solidFill>
                <a:effectLst/>
                <a:uLnTx/>
                <a:uFillTx/>
                <a:latin typeface="Times New Roman" pitchFamily="18" charset="0"/>
                <a:ea typeface="Times New Roman" pitchFamily="18" charset="0"/>
                <a:cs typeface="Times New Roman" pitchFamily="18" charset="0"/>
              </a:rPr>
              <a:t>or</a:t>
            </a:r>
            <a:r>
              <a:rPr kumimoji="0" lang="en-US" sz="2800" b="1" i="1" u="none" strike="noStrike" kern="1200" cap="none" spc="0" normalizeH="0" baseline="0" noProof="0" dirty="0">
                <a:ln>
                  <a:noFill/>
                </a:ln>
                <a:solidFill>
                  <a:srgbClr val="0070C0"/>
                </a:solidFill>
                <a:effectLst/>
                <a:uLnTx/>
                <a:uFillTx/>
                <a:latin typeface="Times New Roman" pitchFamily="18" charset="0"/>
                <a:ea typeface="Times New Roman" pitchFamily="18" charset="0"/>
                <a:cs typeface="Times New Roman" pitchFamily="18" charset="0"/>
              </a:rPr>
              <a:t> He/it is coming 7</a:t>
            </a:r>
            <a:r>
              <a:rPr kumimoji="0" lang="en-US" sz="2800" b="1" i="0" u="none" strike="noStrike" kern="1200" cap="none" spc="0" normalizeH="0" baseline="0" noProof="0" dirty="0">
                <a:ln>
                  <a:noFill/>
                </a:ln>
                <a:solidFill>
                  <a:srgbClr val="0070C0"/>
                </a:solidFill>
                <a:effectLst/>
                <a:uLnTx/>
                <a:uFillTx/>
                <a:latin typeface="Times New Roman" pitchFamily="18" charset="0"/>
                <a:ea typeface="Times New Roman" pitchFamily="18" charset="0"/>
                <a:cs typeface="Times New Roman" pitchFamily="18" charset="0"/>
              </a:rPr>
              <a:t> times in Revelation</a:t>
            </a:r>
          </a:p>
          <a:p>
            <a:r>
              <a:rPr lang="en-US" sz="2800" b="1" i="1" dirty="0">
                <a:solidFill>
                  <a:srgbClr val="0070C0"/>
                </a:solidFill>
                <a:latin typeface="Times New Roman" pitchFamily="18" charset="0"/>
                <a:ea typeface="Times New Roman" pitchFamily="18" charset="0"/>
                <a:cs typeface="Times New Roman" pitchFamily="18" charset="0"/>
              </a:rPr>
              <a:t>             I am </a:t>
            </a:r>
            <a:r>
              <a:rPr lang="en-US" sz="2800" b="1" dirty="0">
                <a:solidFill>
                  <a:srgbClr val="0070C0"/>
                </a:solidFill>
                <a:latin typeface="Times New Roman" pitchFamily="18" charset="0"/>
                <a:ea typeface="Times New Roman" pitchFamily="18" charset="0"/>
                <a:cs typeface="Times New Roman" pitchFamily="18" charset="0"/>
              </a:rPr>
              <a:t>or</a:t>
            </a:r>
            <a:r>
              <a:rPr lang="en-US" sz="2800" b="1" i="1" dirty="0">
                <a:solidFill>
                  <a:srgbClr val="0070C0"/>
                </a:solidFill>
                <a:latin typeface="Times New Roman" pitchFamily="18" charset="0"/>
                <a:ea typeface="Times New Roman" pitchFamily="18" charset="0"/>
                <a:cs typeface="Times New Roman" pitchFamily="18" charset="0"/>
              </a:rPr>
              <a:t> He/it is coming  </a:t>
            </a:r>
            <a:r>
              <a:rPr lang="en-US" sz="2800" b="1" i="1" dirty="0">
                <a:solidFill>
                  <a:srgbClr val="008000"/>
                </a:solidFill>
                <a:latin typeface="Times New Roman" pitchFamily="18" charset="0"/>
                <a:ea typeface="Times New Roman" pitchFamily="18" charset="0"/>
                <a:cs typeface="Times New Roman" pitchFamily="18" charset="0"/>
              </a:rPr>
              <a:t>quickly</a:t>
            </a:r>
            <a:r>
              <a:rPr lang="en-US" sz="2800" b="1" i="1" dirty="0">
                <a:solidFill>
                  <a:srgbClr val="0070C0"/>
                </a:solidFill>
                <a:latin typeface="Times New Roman" pitchFamily="18" charset="0"/>
                <a:ea typeface="Times New Roman" pitchFamily="18" charset="0"/>
                <a:cs typeface="Times New Roman" pitchFamily="18" charset="0"/>
              </a:rPr>
              <a:t> 7</a:t>
            </a:r>
            <a:r>
              <a:rPr lang="en-US" sz="2800" b="1" dirty="0">
                <a:solidFill>
                  <a:srgbClr val="0070C0"/>
                </a:solidFill>
                <a:latin typeface="Times New Roman" pitchFamily="18" charset="0"/>
                <a:ea typeface="Times New Roman" pitchFamily="18" charset="0"/>
                <a:cs typeface="Times New Roman" pitchFamily="18" charset="0"/>
              </a:rPr>
              <a:t> times in Revelation</a:t>
            </a:r>
          </a:p>
          <a:p>
            <a:r>
              <a:rPr lang="en-US" sz="2800" b="1" i="1" dirty="0">
                <a:solidFill>
                  <a:srgbClr val="0070C0"/>
                </a:solidFill>
                <a:latin typeface="Times New Roman" pitchFamily="18" charset="0"/>
                <a:ea typeface="Times New Roman" pitchFamily="18" charset="0"/>
                <a:cs typeface="Times New Roman" pitchFamily="18" charset="0"/>
              </a:rPr>
              <a:t>              </a:t>
            </a:r>
            <a:r>
              <a:rPr lang="en-US" sz="2800" b="1" i="1" dirty="0">
                <a:latin typeface="Times New Roman" pitchFamily="18" charset="0"/>
                <a:ea typeface="Times New Roman" pitchFamily="18" charset="0"/>
                <a:cs typeface="Times New Roman" pitchFamily="18" charset="0"/>
              </a:rPr>
              <a:t>I am coming </a:t>
            </a:r>
            <a:r>
              <a:rPr lang="en-US" sz="2800" b="1" i="1" dirty="0">
                <a:solidFill>
                  <a:srgbClr val="0070C0"/>
                </a:solidFill>
                <a:latin typeface="Times New Roman" pitchFamily="18" charset="0"/>
                <a:ea typeface="Times New Roman" pitchFamily="18" charset="0"/>
                <a:cs typeface="Times New Roman" pitchFamily="18" charset="0"/>
              </a:rPr>
              <a:t>7</a:t>
            </a:r>
            <a:r>
              <a:rPr lang="en-US" sz="2800" b="1" dirty="0">
                <a:solidFill>
                  <a:srgbClr val="0070C0"/>
                </a:solidFill>
                <a:latin typeface="Times New Roman" pitchFamily="18" charset="0"/>
                <a:ea typeface="Times New Roman" pitchFamily="18" charset="0"/>
                <a:cs typeface="Times New Roman" pitchFamily="18" charset="0"/>
              </a:rPr>
              <a:t> times in Revelation</a:t>
            </a:r>
          </a:p>
          <a:p>
            <a:endParaRPr lang="en-US" sz="2800" dirty="0">
              <a:solidFill>
                <a:srgbClr val="FF0000"/>
              </a:solidFill>
              <a:latin typeface="Times New Roman" pitchFamily="18" charset="0"/>
              <a:cs typeface="Times New Roman" pitchFamily="18" charset="0"/>
            </a:endParaRPr>
          </a:p>
          <a:p>
            <a:r>
              <a:rPr lang="en-US" sz="2800" dirty="0">
                <a:solidFill>
                  <a:srgbClr val="FF0000"/>
                </a:solidFill>
                <a:latin typeface="Times New Roman" pitchFamily="18" charset="0"/>
                <a:cs typeface="Times New Roman" pitchFamily="18" charset="0"/>
              </a:rPr>
              <a:t>Behold</a:t>
            </a:r>
            <a:r>
              <a:rPr lang="en-US" sz="2800" dirty="0">
                <a:latin typeface="Times New Roman" pitchFamily="18" charset="0"/>
                <a:cs typeface="Times New Roman" pitchFamily="18" charset="0"/>
              </a:rPr>
              <a:t> </a:t>
            </a:r>
            <a:r>
              <a:rPr lang="en-US" sz="2800" dirty="0">
                <a:solidFill>
                  <a:srgbClr val="008000"/>
                </a:solidFill>
                <a:latin typeface="Times New Roman" pitchFamily="18" charset="0"/>
                <a:cs typeface="Times New Roman" pitchFamily="18" charset="0"/>
              </a:rPr>
              <a:t>He is coming</a:t>
            </a:r>
            <a:r>
              <a:rPr lang="en-US" sz="2800" dirty="0">
                <a:latin typeface="Times New Roman" pitchFamily="18" charset="0"/>
                <a:cs typeface="Times New Roman" pitchFamily="18" charset="0"/>
              </a:rPr>
              <a:t>.........................</a:t>
            </a:r>
            <a:r>
              <a:rPr lang="el-GR" sz="2800" dirty="0">
                <a:solidFill>
                  <a:srgbClr val="FF0000"/>
                </a:solidFill>
                <a:latin typeface="Times New Roman" pitchFamily="18" charset="0"/>
                <a:cs typeface="Times New Roman" pitchFamily="18" charset="0"/>
              </a:rPr>
              <a:t>Ἰδοὺ</a:t>
            </a:r>
            <a:r>
              <a:rPr lang="el-GR" sz="2800" dirty="0">
                <a:latin typeface="Times New Roman" pitchFamily="18" charset="0"/>
                <a:cs typeface="Times New Roman" pitchFamily="18" charset="0"/>
              </a:rPr>
              <a:t> </a:t>
            </a:r>
            <a:r>
              <a:rPr lang="el-GR" sz="2800" dirty="0">
                <a:solidFill>
                  <a:srgbClr val="008000"/>
                </a:solidFill>
                <a:latin typeface="Times New Roman" pitchFamily="18" charset="0"/>
                <a:cs typeface="Times New Roman" pitchFamily="18" charset="0"/>
              </a:rPr>
              <a:t>ἔρχεται</a:t>
            </a:r>
            <a:r>
              <a:rPr lang="el-GR" sz="2800" dirty="0">
                <a:solidFill>
                  <a:srgbClr val="FF0000"/>
                </a:solidFill>
                <a:latin typeface="Times New Roman" pitchFamily="18" charset="0"/>
                <a:cs typeface="Times New Roman" pitchFamily="18" charset="0"/>
              </a:rPr>
              <a:t> </a:t>
            </a:r>
            <a:r>
              <a:rPr lang="en-US" sz="2800" dirty="0">
                <a:latin typeface="Times New Roman" pitchFamily="18" charset="0"/>
                <a:cs typeface="Times New Roman" pitchFamily="18" charset="0"/>
              </a:rPr>
              <a:t>                  (Rev. 1:7 BNT)</a:t>
            </a:r>
          </a:p>
          <a:p>
            <a:r>
              <a:rPr lang="en-US" sz="2800" dirty="0">
                <a:latin typeface="Times New Roman" pitchFamily="18" charset="0"/>
                <a:cs typeface="Times New Roman" pitchFamily="18" charset="0"/>
              </a:rPr>
              <a:t>             I am coming </a:t>
            </a:r>
            <a:r>
              <a:rPr lang="en-US" sz="2800" dirty="0">
                <a:solidFill>
                  <a:srgbClr val="0000FF"/>
                </a:solidFill>
                <a:latin typeface="Times New Roman" pitchFamily="18" charset="0"/>
                <a:cs typeface="Times New Roman" pitchFamily="18" charset="0"/>
              </a:rPr>
              <a:t>quickly</a:t>
            </a:r>
            <a:r>
              <a:rPr lang="en-US" sz="2800" dirty="0">
                <a:latin typeface="Times New Roman" pitchFamily="18" charset="0"/>
                <a:cs typeface="Times New Roman" pitchFamily="18" charset="0"/>
              </a:rPr>
              <a:t> to you...........</a:t>
            </a:r>
            <a:r>
              <a:rPr lang="el-GR" sz="2800" dirty="0">
                <a:latin typeface="Times New Roman" pitchFamily="18" charset="0"/>
                <a:cs typeface="Times New Roman" pitchFamily="18" charset="0"/>
              </a:rPr>
              <a:t>ἔρχομαί σοι </a:t>
            </a:r>
            <a:r>
              <a:rPr lang="el-GR" sz="2800" dirty="0">
                <a:solidFill>
                  <a:srgbClr val="0000FF"/>
                </a:solidFill>
                <a:latin typeface="Times New Roman" pitchFamily="18" charset="0"/>
                <a:cs typeface="Times New Roman" pitchFamily="18" charset="0"/>
              </a:rPr>
              <a:t>ταχύ</a:t>
            </a:r>
            <a:r>
              <a:rPr lang="en-US" sz="2800" dirty="0">
                <a:latin typeface="Times New Roman" pitchFamily="18" charset="0"/>
                <a:cs typeface="Times New Roman" pitchFamily="18" charset="0"/>
              </a:rPr>
              <a:t>   (Rev. 2:5 BYZ)*</a:t>
            </a:r>
          </a:p>
          <a:p>
            <a:r>
              <a:rPr lang="en-US" sz="2800" dirty="0">
                <a:latin typeface="Times New Roman" pitchFamily="18" charset="0"/>
                <a:cs typeface="Times New Roman" pitchFamily="18" charset="0"/>
              </a:rPr>
              <a:t>             I am coming </a:t>
            </a:r>
            <a:r>
              <a:rPr lang="en-US" sz="2800" dirty="0">
                <a:solidFill>
                  <a:srgbClr val="0000FF"/>
                </a:solidFill>
                <a:latin typeface="Times New Roman" pitchFamily="18" charset="0"/>
                <a:cs typeface="Times New Roman" pitchFamily="18" charset="0"/>
              </a:rPr>
              <a:t>quickly</a:t>
            </a:r>
            <a:r>
              <a:rPr lang="en-US" sz="2800" dirty="0">
                <a:latin typeface="Times New Roman" pitchFamily="18" charset="0"/>
                <a:cs typeface="Times New Roman" pitchFamily="18" charset="0"/>
              </a:rPr>
              <a:t> to you ..........</a:t>
            </a:r>
            <a:r>
              <a:rPr lang="el-GR" sz="2800" dirty="0">
                <a:latin typeface="Times New Roman" pitchFamily="18" charset="0"/>
                <a:cs typeface="Times New Roman" pitchFamily="18" charset="0"/>
              </a:rPr>
              <a:t>ἔρχομαί σοι </a:t>
            </a:r>
            <a:r>
              <a:rPr lang="el-GR" sz="2800" dirty="0">
                <a:solidFill>
                  <a:srgbClr val="0000FF"/>
                </a:solidFill>
                <a:latin typeface="Times New Roman" pitchFamily="18" charset="0"/>
                <a:cs typeface="Times New Roman" pitchFamily="18" charset="0"/>
              </a:rPr>
              <a:t>ταχύ</a:t>
            </a:r>
            <a:r>
              <a:rPr lang="en-US" sz="2800" dirty="0">
                <a:latin typeface="Times New Roman" pitchFamily="18" charset="0"/>
                <a:cs typeface="Times New Roman" pitchFamily="18" charset="0"/>
              </a:rPr>
              <a:t>   (Rev. 2:16 BNT)</a:t>
            </a:r>
          </a:p>
          <a:p>
            <a:r>
              <a:rPr lang="en-US" sz="2800" dirty="0">
                <a:latin typeface="Times New Roman" pitchFamily="18" charset="0"/>
                <a:cs typeface="Times New Roman" pitchFamily="18" charset="0"/>
              </a:rPr>
              <a:t> </a:t>
            </a:r>
            <a:r>
              <a:rPr lang="en-US" sz="2800" dirty="0">
                <a:solidFill>
                  <a:srgbClr val="FF0000"/>
                </a:solidFill>
                <a:latin typeface="Times New Roman" pitchFamily="18" charset="0"/>
                <a:cs typeface="Times New Roman" pitchFamily="18" charset="0"/>
              </a:rPr>
              <a:t>Behold</a:t>
            </a:r>
            <a:r>
              <a:rPr lang="en-US" sz="2800" dirty="0">
                <a:latin typeface="Times New Roman" pitchFamily="18" charset="0"/>
                <a:cs typeface="Times New Roman" pitchFamily="18" charset="0"/>
              </a:rPr>
              <a:t> I am coming </a:t>
            </a:r>
            <a:r>
              <a:rPr lang="en-US" sz="2800" dirty="0">
                <a:solidFill>
                  <a:srgbClr val="0000FF"/>
                </a:solidFill>
                <a:latin typeface="Times New Roman" pitchFamily="18" charset="0"/>
                <a:cs typeface="Times New Roman" pitchFamily="18" charset="0"/>
              </a:rPr>
              <a:t>quickly</a:t>
            </a:r>
            <a:r>
              <a:rPr lang="en-US" sz="2800" dirty="0">
                <a:latin typeface="Times New Roman" pitchFamily="18" charset="0"/>
                <a:cs typeface="Times New Roman" pitchFamily="18" charset="0"/>
              </a:rPr>
              <a:t>..............</a:t>
            </a:r>
            <a:r>
              <a:rPr lang="el-GR" sz="2800" dirty="0">
                <a:solidFill>
                  <a:srgbClr val="FF0000"/>
                </a:solidFill>
                <a:latin typeface="Times New Roman" pitchFamily="18" charset="0"/>
                <a:cs typeface="Times New Roman" pitchFamily="18" charset="0"/>
              </a:rPr>
              <a:t>ἰδού</a:t>
            </a:r>
            <a:r>
              <a:rPr lang="el-GR" sz="2800" dirty="0">
                <a:latin typeface="Times New Roman" pitchFamily="18" charset="0"/>
                <a:cs typeface="Times New Roman" pitchFamily="18" charset="0"/>
              </a:rPr>
              <a:t> ἔρχομαι </a:t>
            </a:r>
            <a:r>
              <a:rPr lang="el-GR" sz="2800" dirty="0">
                <a:solidFill>
                  <a:srgbClr val="0000FF"/>
                </a:solidFill>
                <a:latin typeface="Times New Roman" pitchFamily="18" charset="0"/>
                <a:cs typeface="Times New Roman" pitchFamily="18" charset="0"/>
              </a:rPr>
              <a:t>ταχύ</a:t>
            </a:r>
            <a:r>
              <a:rPr lang="el-GR" sz="2800" dirty="0">
                <a:latin typeface="Times New Roman" pitchFamily="18" charset="0"/>
                <a:cs typeface="Times New Roman" pitchFamily="18" charset="0"/>
              </a:rPr>
              <a:t> </a:t>
            </a:r>
            <a:r>
              <a:rPr lang="en-US" sz="2800" dirty="0">
                <a:latin typeface="Times New Roman" pitchFamily="18" charset="0"/>
                <a:cs typeface="Times New Roman" pitchFamily="18" charset="0"/>
              </a:rPr>
              <a:t>        (Rev. 3:11 STE)**</a:t>
            </a:r>
          </a:p>
          <a:p>
            <a:r>
              <a:rPr lang="en-US" sz="2800" dirty="0">
                <a:latin typeface="Times New Roman" pitchFamily="18" charset="0"/>
                <a:cs typeface="Times New Roman" pitchFamily="18" charset="0"/>
              </a:rPr>
              <a:t> </a:t>
            </a:r>
            <a:r>
              <a:rPr lang="en-US" sz="2800" dirty="0">
                <a:solidFill>
                  <a:srgbClr val="FF0000"/>
                </a:solidFill>
                <a:latin typeface="Times New Roman" pitchFamily="18" charset="0"/>
                <a:cs typeface="Times New Roman" pitchFamily="18" charset="0"/>
              </a:rPr>
              <a:t>Behold</a:t>
            </a:r>
            <a:r>
              <a:rPr lang="en-US" sz="2800" dirty="0">
                <a:latin typeface="Times New Roman" pitchFamily="18" charset="0"/>
                <a:cs typeface="Times New Roman" pitchFamily="18" charset="0"/>
              </a:rPr>
              <a:t> </a:t>
            </a:r>
            <a:r>
              <a:rPr lang="en-US" sz="2800" dirty="0">
                <a:solidFill>
                  <a:srgbClr val="008000"/>
                </a:solidFill>
                <a:latin typeface="Times New Roman" pitchFamily="18" charset="0"/>
                <a:cs typeface="Times New Roman" pitchFamily="18" charset="0"/>
              </a:rPr>
              <a:t>it is  coming </a:t>
            </a:r>
            <a:r>
              <a:rPr lang="en-US" sz="2800" dirty="0">
                <a:latin typeface="Times New Roman" pitchFamily="18" charset="0"/>
                <a:cs typeface="Times New Roman" pitchFamily="18" charset="0"/>
              </a:rPr>
              <a:t>..........................</a:t>
            </a:r>
            <a:r>
              <a:rPr lang="el-GR" sz="2800" dirty="0">
                <a:solidFill>
                  <a:srgbClr val="FF0000"/>
                </a:solidFill>
                <a:latin typeface="Times New Roman" pitchFamily="18" charset="0"/>
                <a:cs typeface="Times New Roman" pitchFamily="18" charset="0"/>
              </a:rPr>
              <a:t>ἰδοὺ</a:t>
            </a:r>
            <a:r>
              <a:rPr lang="el-GR" sz="2800" dirty="0">
                <a:latin typeface="Times New Roman" pitchFamily="18" charset="0"/>
                <a:cs typeface="Times New Roman" pitchFamily="18" charset="0"/>
              </a:rPr>
              <a:t> </a:t>
            </a:r>
            <a:r>
              <a:rPr lang="el-GR" sz="2800" dirty="0">
                <a:solidFill>
                  <a:srgbClr val="008000"/>
                </a:solidFill>
                <a:latin typeface="Times New Roman" pitchFamily="18" charset="0"/>
                <a:cs typeface="Times New Roman" pitchFamily="18" charset="0"/>
              </a:rPr>
              <a:t>ἔρχεται</a:t>
            </a:r>
            <a:r>
              <a:rPr lang="en-US" sz="2800" dirty="0">
                <a:solidFill>
                  <a:srgbClr val="008000"/>
                </a:solidFill>
                <a:latin typeface="Times New Roman" pitchFamily="18" charset="0"/>
                <a:cs typeface="Times New Roman" pitchFamily="18" charset="0"/>
              </a:rPr>
              <a:t>  </a:t>
            </a:r>
            <a:r>
              <a:rPr lang="en-US" sz="2800" dirty="0">
                <a:latin typeface="Times New Roman" pitchFamily="18" charset="0"/>
                <a:cs typeface="Times New Roman" pitchFamily="18" charset="0"/>
              </a:rPr>
              <a:t>                (Rev. 9:12 BNT)</a:t>
            </a:r>
          </a:p>
          <a:p>
            <a:r>
              <a:rPr lang="en-US" sz="2800" dirty="0">
                <a:latin typeface="Times New Roman" pitchFamily="18" charset="0"/>
                <a:cs typeface="Times New Roman" pitchFamily="18" charset="0"/>
              </a:rPr>
              <a:t> </a:t>
            </a:r>
            <a:r>
              <a:rPr lang="en-US" sz="2800" dirty="0">
                <a:solidFill>
                  <a:srgbClr val="FF0000"/>
                </a:solidFill>
                <a:latin typeface="Times New Roman" pitchFamily="18" charset="0"/>
                <a:cs typeface="Times New Roman" pitchFamily="18" charset="0"/>
              </a:rPr>
              <a:t>Behold</a:t>
            </a:r>
            <a:r>
              <a:rPr lang="en-US" sz="2800" dirty="0">
                <a:latin typeface="Times New Roman" pitchFamily="18" charset="0"/>
                <a:cs typeface="Times New Roman" pitchFamily="18" charset="0"/>
              </a:rPr>
              <a:t> </a:t>
            </a:r>
            <a:r>
              <a:rPr lang="en-US" sz="2800" dirty="0">
                <a:solidFill>
                  <a:srgbClr val="008000"/>
                </a:solidFill>
                <a:latin typeface="Times New Roman" pitchFamily="18" charset="0"/>
                <a:cs typeface="Times New Roman" pitchFamily="18" charset="0"/>
              </a:rPr>
              <a:t>it is  coming </a:t>
            </a:r>
            <a:r>
              <a:rPr lang="en-US" sz="2800" dirty="0">
                <a:solidFill>
                  <a:srgbClr val="0000FF"/>
                </a:solidFill>
                <a:latin typeface="Times New Roman" pitchFamily="18" charset="0"/>
                <a:cs typeface="Times New Roman" pitchFamily="18" charset="0"/>
              </a:rPr>
              <a:t>quickly</a:t>
            </a:r>
            <a:r>
              <a:rPr lang="en-US" sz="2800" dirty="0">
                <a:latin typeface="Times New Roman" pitchFamily="18" charset="0"/>
                <a:cs typeface="Times New Roman" pitchFamily="18" charset="0"/>
              </a:rPr>
              <a:t> .............</a:t>
            </a:r>
            <a:r>
              <a:rPr lang="el-GR" sz="2800" dirty="0">
                <a:solidFill>
                  <a:srgbClr val="FF0000"/>
                </a:solidFill>
                <a:latin typeface="Times New Roman" pitchFamily="18" charset="0"/>
                <a:cs typeface="Times New Roman" pitchFamily="18" charset="0"/>
              </a:rPr>
              <a:t>ἰδού</a:t>
            </a:r>
            <a:r>
              <a:rPr lang="el-GR" sz="2800" dirty="0">
                <a:latin typeface="Times New Roman" pitchFamily="18" charset="0"/>
                <a:cs typeface="Times New Roman" pitchFamily="18" charset="0"/>
              </a:rPr>
              <a:t> </a:t>
            </a:r>
            <a:r>
              <a:rPr lang="el-GR" sz="2800" dirty="0">
                <a:solidFill>
                  <a:srgbClr val="008000"/>
                </a:solidFill>
                <a:latin typeface="Times New Roman" pitchFamily="18" charset="0"/>
                <a:cs typeface="Times New Roman" pitchFamily="18" charset="0"/>
              </a:rPr>
              <a:t>ἔρχεται </a:t>
            </a:r>
            <a:r>
              <a:rPr lang="el-GR" sz="2800" dirty="0">
                <a:solidFill>
                  <a:srgbClr val="0000FF"/>
                </a:solidFill>
                <a:latin typeface="Times New Roman" pitchFamily="18" charset="0"/>
                <a:cs typeface="Times New Roman" pitchFamily="18" charset="0"/>
              </a:rPr>
              <a:t>ταχύ</a:t>
            </a:r>
            <a:r>
              <a:rPr lang="el-GR" sz="2800" dirty="0">
                <a:latin typeface="Times New Roman" pitchFamily="18" charset="0"/>
                <a:cs typeface="Times New Roman" pitchFamily="18" charset="0"/>
              </a:rPr>
              <a:t> </a:t>
            </a:r>
            <a:r>
              <a:rPr lang="en-US" sz="2800" dirty="0">
                <a:latin typeface="Times New Roman" pitchFamily="18" charset="0"/>
                <a:cs typeface="Times New Roman" pitchFamily="18" charset="0"/>
              </a:rPr>
              <a:t>         (Rev. 11:14 BYZ)***</a:t>
            </a:r>
          </a:p>
          <a:p>
            <a:r>
              <a:rPr lang="en-US" sz="2800" dirty="0">
                <a:latin typeface="Times New Roman" pitchFamily="18" charset="0"/>
                <a:cs typeface="Times New Roman" pitchFamily="18" charset="0"/>
              </a:rPr>
              <a:t> </a:t>
            </a:r>
            <a:r>
              <a:rPr lang="en-US" sz="2800" dirty="0">
                <a:solidFill>
                  <a:srgbClr val="FF0000"/>
                </a:solidFill>
                <a:latin typeface="Times New Roman" pitchFamily="18" charset="0"/>
                <a:cs typeface="Times New Roman" pitchFamily="18" charset="0"/>
              </a:rPr>
              <a:t>Behold</a:t>
            </a:r>
            <a:r>
              <a:rPr lang="en-US" sz="2800" dirty="0">
                <a:latin typeface="Times New Roman" pitchFamily="18" charset="0"/>
                <a:cs typeface="Times New Roman" pitchFamily="18" charset="0"/>
              </a:rPr>
              <a:t> I am coming...........................</a:t>
            </a:r>
            <a:r>
              <a:rPr lang="el-GR" sz="2800" dirty="0">
                <a:solidFill>
                  <a:srgbClr val="FF0000"/>
                </a:solidFill>
                <a:latin typeface="Times New Roman" pitchFamily="18" charset="0"/>
                <a:cs typeface="Times New Roman" pitchFamily="18" charset="0"/>
              </a:rPr>
              <a:t>ἰδού</a:t>
            </a:r>
            <a:r>
              <a:rPr lang="el-GR" sz="2800" dirty="0">
                <a:latin typeface="Times New Roman" pitchFamily="18" charset="0"/>
                <a:cs typeface="Times New Roman" pitchFamily="18" charset="0"/>
              </a:rPr>
              <a:t> ἔρχομαι </a:t>
            </a:r>
            <a:r>
              <a:rPr lang="en-US" sz="2800" dirty="0">
                <a:latin typeface="Times New Roman" pitchFamily="18" charset="0"/>
                <a:cs typeface="Times New Roman" pitchFamily="18" charset="0"/>
              </a:rPr>
              <a:t>                (Rev. 16:15 BNT)</a:t>
            </a:r>
          </a:p>
          <a:p>
            <a:r>
              <a:rPr lang="en-US" sz="2800" dirty="0">
                <a:latin typeface="Times New Roman" pitchFamily="18" charset="0"/>
                <a:cs typeface="Times New Roman" pitchFamily="18" charset="0"/>
              </a:rPr>
              <a:t> </a:t>
            </a:r>
            <a:r>
              <a:rPr lang="en-US" sz="2800" dirty="0">
                <a:solidFill>
                  <a:srgbClr val="FF0000"/>
                </a:solidFill>
                <a:latin typeface="Times New Roman" pitchFamily="18" charset="0"/>
                <a:cs typeface="Times New Roman" pitchFamily="18" charset="0"/>
              </a:rPr>
              <a:t>Behold</a:t>
            </a:r>
            <a:r>
              <a:rPr lang="en-US" sz="2800" dirty="0">
                <a:latin typeface="Times New Roman" pitchFamily="18" charset="0"/>
                <a:cs typeface="Times New Roman" pitchFamily="18" charset="0"/>
              </a:rPr>
              <a:t> I am coming </a:t>
            </a:r>
            <a:r>
              <a:rPr lang="en-US" sz="2800" dirty="0">
                <a:solidFill>
                  <a:srgbClr val="0000FF"/>
                </a:solidFill>
                <a:latin typeface="Times New Roman" pitchFamily="18" charset="0"/>
                <a:cs typeface="Times New Roman" pitchFamily="18" charset="0"/>
              </a:rPr>
              <a:t>quickly</a:t>
            </a:r>
            <a:r>
              <a:rPr lang="en-US" sz="2800" dirty="0">
                <a:latin typeface="Times New Roman" pitchFamily="18" charset="0"/>
                <a:cs typeface="Times New Roman" pitchFamily="18" charset="0"/>
              </a:rPr>
              <a:t>..............</a:t>
            </a:r>
            <a:r>
              <a:rPr lang="el-GR" sz="2800" dirty="0">
                <a:solidFill>
                  <a:srgbClr val="FF0000"/>
                </a:solidFill>
                <a:latin typeface="Times New Roman" pitchFamily="18" charset="0"/>
                <a:cs typeface="Times New Roman" pitchFamily="18" charset="0"/>
              </a:rPr>
              <a:t>ἰδού</a:t>
            </a:r>
            <a:r>
              <a:rPr lang="el-GR" sz="2800" dirty="0">
                <a:latin typeface="Times New Roman" pitchFamily="18" charset="0"/>
                <a:cs typeface="Times New Roman" pitchFamily="18" charset="0"/>
              </a:rPr>
              <a:t> ἔρχομαι </a:t>
            </a:r>
            <a:r>
              <a:rPr lang="el-GR" sz="2800" dirty="0">
                <a:solidFill>
                  <a:srgbClr val="0000FF"/>
                </a:solidFill>
                <a:latin typeface="Times New Roman" pitchFamily="18" charset="0"/>
                <a:cs typeface="Times New Roman" pitchFamily="18" charset="0"/>
              </a:rPr>
              <a:t>ταχύ</a:t>
            </a:r>
            <a:r>
              <a:rPr lang="el-GR" sz="2800" dirty="0">
                <a:latin typeface="Times New Roman" pitchFamily="18" charset="0"/>
                <a:cs typeface="Times New Roman" pitchFamily="18" charset="0"/>
              </a:rPr>
              <a:t> </a:t>
            </a:r>
            <a:r>
              <a:rPr lang="en-US" sz="2800" dirty="0">
                <a:latin typeface="Times New Roman" pitchFamily="18" charset="0"/>
                <a:cs typeface="Times New Roman" pitchFamily="18" charset="0"/>
              </a:rPr>
              <a:t>        (Rev. 22:7 BNT)</a:t>
            </a:r>
          </a:p>
          <a:p>
            <a:r>
              <a:rPr lang="en-US" sz="2800" dirty="0">
                <a:latin typeface="Times New Roman" pitchFamily="18" charset="0"/>
                <a:cs typeface="Times New Roman" pitchFamily="18" charset="0"/>
              </a:rPr>
              <a:t> </a:t>
            </a:r>
            <a:r>
              <a:rPr lang="en-US" sz="2800" dirty="0">
                <a:solidFill>
                  <a:srgbClr val="FF0000"/>
                </a:solidFill>
                <a:latin typeface="Times New Roman" pitchFamily="18" charset="0"/>
                <a:cs typeface="Times New Roman" pitchFamily="18" charset="0"/>
              </a:rPr>
              <a:t>Behold</a:t>
            </a:r>
            <a:r>
              <a:rPr lang="en-US" sz="2800" dirty="0">
                <a:latin typeface="Times New Roman" pitchFamily="18" charset="0"/>
                <a:cs typeface="Times New Roman" pitchFamily="18" charset="0"/>
              </a:rPr>
              <a:t> I am coming </a:t>
            </a:r>
            <a:r>
              <a:rPr lang="en-US" sz="2800" dirty="0">
                <a:solidFill>
                  <a:srgbClr val="0000FF"/>
                </a:solidFill>
                <a:latin typeface="Times New Roman" pitchFamily="18" charset="0"/>
                <a:cs typeface="Times New Roman" pitchFamily="18" charset="0"/>
              </a:rPr>
              <a:t>quickly</a:t>
            </a:r>
            <a:r>
              <a:rPr lang="en-US" sz="2800" dirty="0">
                <a:latin typeface="Times New Roman" pitchFamily="18" charset="0"/>
                <a:cs typeface="Times New Roman" pitchFamily="18" charset="0"/>
              </a:rPr>
              <a:t>..............</a:t>
            </a:r>
            <a:r>
              <a:rPr lang="el-GR" sz="2800" dirty="0">
                <a:solidFill>
                  <a:srgbClr val="FF0000"/>
                </a:solidFill>
                <a:latin typeface="Times New Roman" pitchFamily="18" charset="0"/>
                <a:cs typeface="Times New Roman" pitchFamily="18" charset="0"/>
              </a:rPr>
              <a:t>ἰδού</a:t>
            </a:r>
            <a:r>
              <a:rPr lang="el-GR" sz="2800" dirty="0">
                <a:latin typeface="Times New Roman" pitchFamily="18" charset="0"/>
                <a:cs typeface="Times New Roman" pitchFamily="18" charset="0"/>
              </a:rPr>
              <a:t> ἔρχομαι </a:t>
            </a:r>
            <a:r>
              <a:rPr lang="el-GR" sz="2800" dirty="0">
                <a:solidFill>
                  <a:srgbClr val="0000FF"/>
                </a:solidFill>
                <a:latin typeface="Times New Roman" pitchFamily="18" charset="0"/>
                <a:cs typeface="Times New Roman" pitchFamily="18" charset="0"/>
              </a:rPr>
              <a:t>ταχύ</a:t>
            </a:r>
            <a:r>
              <a:rPr lang="el-GR" sz="2800" dirty="0">
                <a:latin typeface="Times New Roman" pitchFamily="18" charset="0"/>
                <a:cs typeface="Times New Roman" pitchFamily="18" charset="0"/>
              </a:rPr>
              <a:t> </a:t>
            </a:r>
            <a:r>
              <a:rPr lang="en-US" sz="2800" dirty="0">
                <a:latin typeface="Times New Roman" pitchFamily="18" charset="0"/>
                <a:cs typeface="Times New Roman" pitchFamily="18" charset="0"/>
              </a:rPr>
              <a:t>        (Rev. 22:12 BNT)</a:t>
            </a:r>
          </a:p>
          <a:p>
            <a:r>
              <a:rPr lang="en-US" sz="2800" dirty="0">
                <a:latin typeface="Times New Roman" pitchFamily="18" charset="0"/>
                <a:cs typeface="Times New Roman" pitchFamily="18" charset="0"/>
              </a:rPr>
              <a:t>              I am coming </a:t>
            </a:r>
            <a:r>
              <a:rPr lang="en-US" sz="2800" dirty="0">
                <a:solidFill>
                  <a:srgbClr val="0000FF"/>
                </a:solidFill>
                <a:latin typeface="Times New Roman" pitchFamily="18" charset="0"/>
                <a:cs typeface="Times New Roman" pitchFamily="18" charset="0"/>
              </a:rPr>
              <a:t>quickly</a:t>
            </a:r>
            <a:r>
              <a:rPr lang="en-US" sz="2800" dirty="0">
                <a:latin typeface="Times New Roman" pitchFamily="18" charset="0"/>
                <a:cs typeface="Times New Roman" pitchFamily="18" charset="0"/>
              </a:rPr>
              <a:t> ....................</a:t>
            </a:r>
            <a:r>
              <a:rPr lang="el-GR" sz="2800" dirty="0">
                <a:latin typeface="Times New Roman" pitchFamily="18" charset="0"/>
                <a:cs typeface="Times New Roman" pitchFamily="18" charset="0"/>
              </a:rPr>
              <a:t>ἔρχομαι </a:t>
            </a:r>
            <a:r>
              <a:rPr lang="el-GR" sz="2800" dirty="0">
                <a:solidFill>
                  <a:srgbClr val="0000FF"/>
                </a:solidFill>
                <a:latin typeface="Times New Roman" pitchFamily="18" charset="0"/>
                <a:cs typeface="Times New Roman" pitchFamily="18" charset="0"/>
              </a:rPr>
              <a:t>ταχύ</a:t>
            </a:r>
            <a:r>
              <a:rPr lang="el-GR" sz="2800" dirty="0">
                <a:latin typeface="Times New Roman" pitchFamily="18" charset="0"/>
                <a:cs typeface="Times New Roman" pitchFamily="18" charset="0"/>
              </a:rPr>
              <a:t> </a:t>
            </a:r>
            <a:r>
              <a:rPr lang="en-US" sz="2800" dirty="0">
                <a:latin typeface="Times New Roman" pitchFamily="18" charset="0"/>
                <a:cs typeface="Times New Roman" pitchFamily="18" charset="0"/>
              </a:rPr>
              <a:t>        (Rev. 22:20 BNT)</a:t>
            </a:r>
          </a:p>
          <a:p>
            <a:r>
              <a:rPr lang="en-US" sz="1600" dirty="0">
                <a:latin typeface="Times New Roman" pitchFamily="18" charset="0"/>
                <a:cs typeface="Times New Roman" pitchFamily="18" charset="0"/>
              </a:rPr>
              <a:t>*Quickly, Rev. 2:5 in BYZ, GOC, SCR, STE, VST.</a:t>
            </a:r>
          </a:p>
          <a:p>
            <a:r>
              <a:rPr lang="en-US" sz="1600" dirty="0">
                <a:latin typeface="Times New Roman" pitchFamily="18" charset="0"/>
                <a:cs typeface="Times New Roman" pitchFamily="18" charset="0"/>
              </a:rPr>
              <a:t>**Behold, 3:11 only in SCR, STE.</a:t>
            </a:r>
          </a:p>
          <a:p>
            <a:r>
              <a:rPr lang="en-US" sz="1600" dirty="0">
                <a:latin typeface="Times New Roman" pitchFamily="18" charset="0"/>
                <a:cs typeface="Times New Roman" pitchFamily="18" charset="0"/>
              </a:rPr>
              <a:t>***All texts have these words, but this word order in 11:14 is only found in BYZ, GOC.</a:t>
            </a:r>
            <a:r>
              <a:rPr lang="en-US" sz="800" dirty="0">
                <a:solidFill>
                  <a:schemeClr val="dk1"/>
                </a:solidFill>
                <a:latin typeface="Times New Roman" pitchFamily="18" charset="0"/>
                <a:cs typeface="Times New Roman" pitchFamily="18" charset="0"/>
              </a:rPr>
              <a:t> </a:t>
            </a:r>
          </a:p>
          <a:p>
            <a:r>
              <a:rPr lang="en-US" sz="800" dirty="0">
                <a:solidFill>
                  <a:schemeClr val="dk1"/>
                </a:solidFill>
                <a:latin typeface="Times New Roman" pitchFamily="18" charset="0"/>
                <a:cs typeface="Times New Roman" pitchFamily="18" charset="0"/>
              </a:rPr>
              <a:t>                                                                                                                                                                                                                                                       Copyright: Repetition in the Bible  </a:t>
            </a:r>
            <a:endParaRPr lang="en-US" dirty="0">
              <a:latin typeface="Arial" pitchFamily="34" charset="0"/>
              <a:cs typeface="Arial" pitchFamily="34" charset="0"/>
            </a:endParaRPr>
          </a:p>
        </p:txBody>
      </p:sp>
    </p:spTree>
    <p:custDataLst>
      <p:tags r:id="rId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1"/>
          <p:cNvSpPr>
            <a:spLocks noChangeArrowheads="1"/>
          </p:cNvSpPr>
          <p:nvPr/>
        </p:nvSpPr>
        <p:spPr bwMode="auto">
          <a:xfrm>
            <a:off x="0" y="-341263"/>
            <a:ext cx="12443382" cy="7540526"/>
          </a:xfrm>
          <a:prstGeom prst="rect">
            <a:avLst/>
          </a:prstGeom>
          <a:solidFill>
            <a:schemeClr val="bg1"/>
          </a:solidFill>
          <a:ln w="9525">
            <a:solidFill>
              <a:schemeClr val="bg1"/>
            </a:solidFill>
            <a:miter lim="800000"/>
            <a:headEnd/>
            <a:tailEnd/>
          </a:ln>
          <a:effectLst/>
        </p:spPr>
        <p:txBody>
          <a:bodyPr vert="horz" wrap="square" lIns="91440" tIns="45720" rIns="91440" bIns="45720" numCol="1" anchor="ctr" anchorCtr="0" compatLnSpc="1">
            <a:prstTxWarp prst="textNoShape">
              <a:avLst/>
            </a:prstTxWarp>
            <a:spAutoFit/>
          </a:bodyPr>
          <a:lstStyle/>
          <a:p>
            <a:r>
              <a:rPr lang="en-US" sz="3600" b="1" i="1" dirty="0">
                <a:solidFill>
                  <a:srgbClr val="0070C0"/>
                </a:solidFill>
                <a:latin typeface="Times New Roman" pitchFamily="18" charset="0"/>
                <a:ea typeface="Times New Roman" pitchFamily="18" charset="0"/>
                <a:cs typeface="Times New Roman" pitchFamily="18" charset="0"/>
              </a:rPr>
              <a:t>Before the throne </a:t>
            </a:r>
            <a:r>
              <a:rPr lang="en-US" sz="3600" b="1" dirty="0">
                <a:solidFill>
                  <a:srgbClr val="0070C0"/>
                </a:solidFill>
                <a:latin typeface="Times New Roman" pitchFamily="18" charset="0"/>
                <a:ea typeface="Times New Roman" pitchFamily="18" charset="0"/>
                <a:cs typeface="Times New Roman" pitchFamily="18" charset="0"/>
              </a:rPr>
              <a:t>12 times in Revelation </a:t>
            </a:r>
          </a:p>
          <a:p>
            <a:r>
              <a:rPr lang="en-US" sz="3200" dirty="0">
                <a:latin typeface="Times New Roman" pitchFamily="18" charset="0"/>
                <a:cs typeface="Times New Roman" pitchFamily="18" charset="0"/>
              </a:rPr>
              <a:t>Before the throne................</a:t>
            </a:r>
            <a:r>
              <a:rPr lang="el-GR" sz="3200" dirty="0">
                <a:latin typeface="Times New Roman" pitchFamily="18" charset="0"/>
                <a:cs typeface="Times New Roman" pitchFamily="18" charset="0"/>
              </a:rPr>
              <a:t>ἐνώπιον τοῦ θρόνου</a:t>
            </a:r>
            <a:r>
              <a:rPr lang="en-US" sz="3200" dirty="0">
                <a:latin typeface="Times New Roman" pitchFamily="18" charset="0"/>
                <a:cs typeface="Times New Roman" pitchFamily="18" charset="0"/>
              </a:rPr>
              <a:t>      (Rev. 1:4 BNT)</a:t>
            </a:r>
          </a:p>
          <a:p>
            <a:r>
              <a:rPr lang="en-US" sz="3200" dirty="0">
                <a:latin typeface="Times New Roman" pitchFamily="18" charset="0"/>
                <a:cs typeface="Times New Roman" pitchFamily="18" charset="0"/>
              </a:rPr>
              <a:t>Before the throne................</a:t>
            </a:r>
            <a:r>
              <a:rPr lang="el-GR" sz="3200" dirty="0">
                <a:latin typeface="Times New Roman" pitchFamily="18" charset="0"/>
                <a:cs typeface="Times New Roman" pitchFamily="18" charset="0"/>
              </a:rPr>
              <a:t>ἐνώπιον τοῦ θρόνου</a:t>
            </a:r>
            <a:r>
              <a:rPr lang="en-US" sz="3200" dirty="0">
                <a:latin typeface="Times New Roman" pitchFamily="18" charset="0"/>
                <a:cs typeface="Times New Roman" pitchFamily="18" charset="0"/>
              </a:rPr>
              <a:t>      (Rev. 4:5 BNT)</a:t>
            </a:r>
          </a:p>
          <a:p>
            <a:r>
              <a:rPr lang="en-US" sz="3200" dirty="0">
                <a:latin typeface="Times New Roman" pitchFamily="18" charset="0"/>
                <a:cs typeface="Times New Roman" pitchFamily="18" charset="0"/>
              </a:rPr>
              <a:t>Before the throne................</a:t>
            </a:r>
            <a:r>
              <a:rPr lang="el-GR" sz="3200" dirty="0">
                <a:latin typeface="Times New Roman" pitchFamily="18" charset="0"/>
                <a:cs typeface="Times New Roman" pitchFamily="18" charset="0"/>
              </a:rPr>
              <a:t>ἐνώπιον τοῦ θρόνου</a:t>
            </a:r>
            <a:r>
              <a:rPr lang="en-US" sz="3200" dirty="0">
                <a:latin typeface="Times New Roman" pitchFamily="18" charset="0"/>
                <a:cs typeface="Times New Roman" pitchFamily="18" charset="0"/>
              </a:rPr>
              <a:t>      (Rev. 4:6 BNT)</a:t>
            </a:r>
          </a:p>
          <a:p>
            <a:r>
              <a:rPr lang="en-US" sz="3200" dirty="0">
                <a:latin typeface="Times New Roman" pitchFamily="18" charset="0"/>
                <a:cs typeface="Times New Roman" pitchFamily="18" charset="0"/>
              </a:rPr>
              <a:t>Before the throne................</a:t>
            </a:r>
            <a:r>
              <a:rPr lang="el-GR" sz="3200" dirty="0">
                <a:latin typeface="Times New Roman" pitchFamily="18" charset="0"/>
                <a:cs typeface="Times New Roman" pitchFamily="18" charset="0"/>
              </a:rPr>
              <a:t>ἐνώπιον τοῦ θρόνου</a:t>
            </a:r>
            <a:r>
              <a:rPr lang="en-US" sz="3200" dirty="0">
                <a:latin typeface="Times New Roman" pitchFamily="18" charset="0"/>
                <a:cs typeface="Times New Roman" pitchFamily="18" charset="0"/>
              </a:rPr>
              <a:t>      (Rev. 4:10 BNT)</a:t>
            </a:r>
          </a:p>
          <a:p>
            <a:r>
              <a:rPr lang="en-US" sz="3200" dirty="0">
                <a:latin typeface="Times New Roman" pitchFamily="18" charset="0"/>
                <a:cs typeface="Times New Roman" pitchFamily="18" charset="0"/>
              </a:rPr>
              <a:t>Before the throne................</a:t>
            </a:r>
            <a:r>
              <a:rPr lang="el-GR" sz="3200" dirty="0">
                <a:latin typeface="Times New Roman" pitchFamily="18" charset="0"/>
                <a:cs typeface="Times New Roman" pitchFamily="18" charset="0"/>
              </a:rPr>
              <a:t>ἐνώπιον τοῦ θρόνου</a:t>
            </a:r>
            <a:r>
              <a:rPr lang="en-US" sz="3200" dirty="0">
                <a:latin typeface="Times New Roman" pitchFamily="18" charset="0"/>
                <a:cs typeface="Times New Roman" pitchFamily="18" charset="0"/>
              </a:rPr>
              <a:t>      (Rev. 7:9 BNT)</a:t>
            </a:r>
          </a:p>
          <a:p>
            <a:r>
              <a:rPr lang="en-US" sz="3200" dirty="0">
                <a:latin typeface="Times New Roman" pitchFamily="18" charset="0"/>
                <a:cs typeface="Times New Roman" pitchFamily="18" charset="0"/>
              </a:rPr>
              <a:t>Before the throne................</a:t>
            </a:r>
            <a:r>
              <a:rPr lang="el-GR" sz="3200" dirty="0">
                <a:latin typeface="Times New Roman" pitchFamily="18" charset="0"/>
                <a:cs typeface="Times New Roman" pitchFamily="18" charset="0"/>
              </a:rPr>
              <a:t>ἐνώπιον τοῦ θρόνου</a:t>
            </a:r>
            <a:r>
              <a:rPr lang="en-US" sz="3200" dirty="0">
                <a:latin typeface="Times New Roman" pitchFamily="18" charset="0"/>
                <a:cs typeface="Times New Roman" pitchFamily="18" charset="0"/>
              </a:rPr>
              <a:t>      (Rev. 7:11 BNT)</a:t>
            </a:r>
          </a:p>
          <a:p>
            <a:r>
              <a:rPr lang="en-US" sz="3200" dirty="0">
                <a:latin typeface="Times New Roman" pitchFamily="18" charset="0"/>
                <a:cs typeface="Times New Roman" pitchFamily="18" charset="0"/>
              </a:rPr>
              <a:t>Before the throne................</a:t>
            </a:r>
            <a:r>
              <a:rPr lang="el-GR" sz="3200" dirty="0">
                <a:latin typeface="Times New Roman" pitchFamily="18" charset="0"/>
                <a:cs typeface="Times New Roman" pitchFamily="18" charset="0"/>
              </a:rPr>
              <a:t>ἐνώπιον τοῦ θρόνου</a:t>
            </a:r>
            <a:r>
              <a:rPr lang="en-US" sz="3200" dirty="0">
                <a:latin typeface="Times New Roman" pitchFamily="18" charset="0"/>
                <a:cs typeface="Times New Roman" pitchFamily="18" charset="0"/>
              </a:rPr>
              <a:t>      (Rev. 7:15 BNT)</a:t>
            </a:r>
          </a:p>
          <a:p>
            <a:r>
              <a:rPr lang="en-US" sz="3200" dirty="0">
                <a:latin typeface="Times New Roman" pitchFamily="18" charset="0"/>
                <a:cs typeface="Times New Roman" pitchFamily="18" charset="0"/>
              </a:rPr>
              <a:t>Before the throne................</a:t>
            </a:r>
            <a:r>
              <a:rPr lang="el-GR" sz="3200" dirty="0">
                <a:latin typeface="Times New Roman" pitchFamily="18" charset="0"/>
                <a:cs typeface="Times New Roman" pitchFamily="18" charset="0"/>
              </a:rPr>
              <a:t>ἐνώπιον τοῦ θρόνου</a:t>
            </a:r>
            <a:r>
              <a:rPr lang="en-US" sz="3200" dirty="0">
                <a:latin typeface="Times New Roman" pitchFamily="18" charset="0"/>
                <a:cs typeface="Times New Roman" pitchFamily="18" charset="0"/>
              </a:rPr>
              <a:t>      (Rev. 8:3 BNT)</a:t>
            </a:r>
          </a:p>
          <a:p>
            <a:r>
              <a:rPr lang="en-US" sz="3200" dirty="0">
                <a:latin typeface="Times New Roman" pitchFamily="18" charset="0"/>
                <a:cs typeface="Times New Roman" pitchFamily="18" charset="0"/>
              </a:rPr>
              <a:t>Before the throne................</a:t>
            </a:r>
            <a:r>
              <a:rPr lang="el-GR" sz="3200" dirty="0">
                <a:latin typeface="Times New Roman" pitchFamily="18" charset="0"/>
                <a:cs typeface="Times New Roman" pitchFamily="18" charset="0"/>
              </a:rPr>
              <a:t>ἐνώπιον τοῦ θρόνου</a:t>
            </a:r>
            <a:r>
              <a:rPr lang="en-US" sz="3200" dirty="0">
                <a:latin typeface="Times New Roman" pitchFamily="18" charset="0"/>
                <a:cs typeface="Times New Roman" pitchFamily="18" charset="0"/>
              </a:rPr>
              <a:t>      (Rev. 11:16 BYZ)*</a:t>
            </a:r>
          </a:p>
          <a:p>
            <a:r>
              <a:rPr lang="en-US" sz="3200" dirty="0">
                <a:latin typeface="Times New Roman" pitchFamily="18" charset="0"/>
                <a:cs typeface="Times New Roman" pitchFamily="18" charset="0"/>
              </a:rPr>
              <a:t>Before the throne................</a:t>
            </a:r>
            <a:r>
              <a:rPr lang="el-GR" sz="3200" dirty="0">
                <a:latin typeface="Times New Roman" pitchFamily="18" charset="0"/>
                <a:cs typeface="Times New Roman" pitchFamily="18" charset="0"/>
              </a:rPr>
              <a:t>ἐνώπιον τοῦ θρόνου</a:t>
            </a:r>
            <a:r>
              <a:rPr lang="en-US" sz="3200" dirty="0">
                <a:latin typeface="Times New Roman" pitchFamily="18" charset="0"/>
                <a:cs typeface="Times New Roman" pitchFamily="18" charset="0"/>
              </a:rPr>
              <a:t>      (Rev. 14:3 BNT)</a:t>
            </a:r>
          </a:p>
          <a:p>
            <a:r>
              <a:rPr lang="en-US" sz="3200" dirty="0">
                <a:latin typeface="Times New Roman" pitchFamily="18" charset="0"/>
                <a:cs typeface="Times New Roman" pitchFamily="18" charset="0"/>
              </a:rPr>
              <a:t>Before the throne................</a:t>
            </a:r>
            <a:r>
              <a:rPr lang="el-GR" sz="3200" dirty="0">
                <a:latin typeface="Times New Roman" pitchFamily="18" charset="0"/>
                <a:cs typeface="Times New Roman" pitchFamily="18" charset="0"/>
              </a:rPr>
              <a:t>ἐνώπιον τοῦ θρόνου</a:t>
            </a:r>
            <a:r>
              <a:rPr lang="en-US" sz="3200" dirty="0">
                <a:latin typeface="Times New Roman" pitchFamily="18" charset="0"/>
                <a:cs typeface="Times New Roman" pitchFamily="18" charset="0"/>
              </a:rPr>
              <a:t>      (Rev. 14:5 STE)**</a:t>
            </a:r>
          </a:p>
          <a:p>
            <a:r>
              <a:rPr lang="en-US" sz="3200" dirty="0">
                <a:latin typeface="Times New Roman" pitchFamily="18" charset="0"/>
                <a:cs typeface="Times New Roman" pitchFamily="18" charset="0"/>
              </a:rPr>
              <a:t>Before the throne................</a:t>
            </a:r>
            <a:r>
              <a:rPr lang="el-GR" sz="3200" dirty="0">
                <a:latin typeface="Times New Roman" pitchFamily="18" charset="0"/>
                <a:cs typeface="Times New Roman" pitchFamily="18" charset="0"/>
              </a:rPr>
              <a:t>ἐνώπιον τοῦ θρόνου</a:t>
            </a:r>
            <a:r>
              <a:rPr lang="en-US" sz="3200" dirty="0">
                <a:latin typeface="Times New Roman" pitchFamily="18" charset="0"/>
                <a:cs typeface="Times New Roman" pitchFamily="18" charset="0"/>
              </a:rPr>
              <a:t>      (Rev. 20:12 BNT)***</a:t>
            </a:r>
          </a:p>
          <a:p>
            <a:r>
              <a:rPr lang="en-US" sz="1600" dirty="0">
                <a:latin typeface="Times New Roman" pitchFamily="18" charset="0"/>
                <a:cs typeface="Times New Roman" pitchFamily="18" charset="0"/>
              </a:rPr>
              <a:t>     (See </a:t>
            </a:r>
            <a:r>
              <a:rPr lang="en-US" sz="1600" i="1" dirty="0">
                <a:latin typeface="Times New Roman" pitchFamily="18" charset="0"/>
                <a:cs typeface="Times New Roman" pitchFamily="18" charset="0"/>
              </a:rPr>
              <a:t>throne</a:t>
            </a:r>
            <a:r>
              <a:rPr lang="en-US" sz="1600" dirty="0">
                <a:latin typeface="Times New Roman" pitchFamily="18" charset="0"/>
                <a:cs typeface="Times New Roman" pitchFamily="18" charset="0"/>
              </a:rPr>
              <a:t> in list at end of chapter.  </a:t>
            </a:r>
            <a:r>
              <a:rPr lang="en-US" sz="1600" i="1" dirty="0">
                <a:latin typeface="Times New Roman" pitchFamily="18" charset="0"/>
                <a:cs typeface="Times New Roman" pitchFamily="18" charset="0"/>
              </a:rPr>
              <a:t>Throne</a:t>
            </a:r>
            <a:r>
              <a:rPr lang="en-US" sz="1600" dirty="0">
                <a:latin typeface="Times New Roman" pitchFamily="18" charset="0"/>
                <a:cs typeface="Times New Roman" pitchFamily="18" charset="0"/>
              </a:rPr>
              <a:t> repeats 48 times with the following variants.)</a:t>
            </a:r>
          </a:p>
          <a:p>
            <a:r>
              <a:rPr lang="en-US" sz="1600" dirty="0">
                <a:latin typeface="Times New Roman" pitchFamily="18" charset="0"/>
                <a:cs typeface="Times New Roman" pitchFamily="18" charset="0"/>
              </a:rPr>
              <a:t>*11:16 only in BYZ, GOC; all others read </a:t>
            </a:r>
            <a:r>
              <a:rPr lang="en-US" sz="1600" i="1" dirty="0">
                <a:latin typeface="Times New Roman" pitchFamily="18" charset="0"/>
                <a:cs typeface="Times New Roman" pitchFamily="18" charset="0"/>
              </a:rPr>
              <a:t>before God</a:t>
            </a:r>
            <a:r>
              <a:rPr lang="en-US" sz="1600" dirty="0">
                <a:latin typeface="Times New Roman" pitchFamily="18" charset="0"/>
                <a:cs typeface="Times New Roman" pitchFamily="18" charset="0"/>
              </a:rPr>
              <a:t>.</a:t>
            </a:r>
          </a:p>
          <a:p>
            <a:r>
              <a:rPr lang="en-US" sz="1600" dirty="0">
                <a:latin typeface="Times New Roman" pitchFamily="18" charset="0"/>
                <a:cs typeface="Times New Roman" pitchFamily="18" charset="0"/>
              </a:rPr>
              <a:t>**14:5 only in SCR, STE.</a:t>
            </a:r>
          </a:p>
          <a:p>
            <a:r>
              <a:rPr lang="en-US" sz="1600" dirty="0">
                <a:latin typeface="Times New Roman" pitchFamily="18" charset="0"/>
                <a:cs typeface="Times New Roman" pitchFamily="18" charset="0"/>
              </a:rPr>
              <a:t>***20:12 missing from SCR, STE.                   </a:t>
            </a:r>
            <a:r>
              <a:rPr lang="en-US" sz="800" dirty="0">
                <a:solidFill>
                  <a:schemeClr val="dk1"/>
                </a:solidFill>
                <a:latin typeface="Times New Roman" pitchFamily="18" charset="0"/>
                <a:cs typeface="Times New Roman" pitchFamily="18" charset="0"/>
              </a:rPr>
              <a:t>Copyright: Repetition in the Bible</a:t>
            </a:r>
            <a:r>
              <a:rPr lang="en-US" sz="800" dirty="0">
                <a:solidFill>
                  <a:srgbClr val="000000"/>
                </a:solidFill>
                <a:latin typeface="Times New Roman" pitchFamily="18" charset="0"/>
                <a:ea typeface="Times New Roman" pitchFamily="18" charset="0"/>
                <a:cs typeface="Times New Roman" pitchFamily="18" charset="0"/>
              </a:rPr>
              <a:t> </a:t>
            </a:r>
            <a:endParaRPr lang="en-US" dirty="0">
              <a:solidFill>
                <a:srgbClr val="1A0FAF"/>
              </a:solidFill>
              <a:latin typeface="Times New Roman" pitchFamily="18" charset="0"/>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0827" y="28069"/>
            <a:ext cx="11462995" cy="6801862"/>
          </a:xfrm>
          <a:prstGeom prst="rect">
            <a:avLst/>
          </a:prstGeom>
          <a:solidFill>
            <a:schemeClr val="bg1"/>
          </a:solidFill>
        </p:spPr>
        <p:txBody>
          <a:bodyPr wrap="square">
            <a:spAutoFit/>
          </a:bodyPr>
          <a:lstStyle/>
          <a:p>
            <a:r>
              <a:rPr lang="en-US" sz="3600" b="1" i="1" dirty="0">
                <a:solidFill>
                  <a:srgbClr val="0070C0"/>
                </a:solidFill>
                <a:latin typeface="Times New Roman" pitchFamily="18" charset="0"/>
                <a:ea typeface="Times New Roman" pitchFamily="18" charset="0"/>
                <a:cs typeface="Times New Roman" pitchFamily="18" charset="0"/>
              </a:rPr>
              <a:t>It was given to him </a:t>
            </a:r>
            <a:r>
              <a:rPr lang="en-US" sz="3600" b="1" dirty="0">
                <a:solidFill>
                  <a:srgbClr val="0070C0"/>
                </a:solidFill>
                <a:latin typeface="Times New Roman" pitchFamily="18" charset="0"/>
                <a:ea typeface="Times New Roman" pitchFamily="18" charset="0"/>
                <a:cs typeface="Times New Roman" pitchFamily="18" charset="0"/>
              </a:rPr>
              <a:t>12 times in Revelation</a:t>
            </a:r>
            <a:r>
              <a:rPr lang="en-US" sz="3600" b="1" i="1" dirty="0">
                <a:solidFill>
                  <a:srgbClr val="0070C0"/>
                </a:solidFill>
                <a:latin typeface="Times New Roman" pitchFamily="18" charset="0"/>
                <a:ea typeface="Times New Roman" pitchFamily="18" charset="0"/>
                <a:cs typeface="Times New Roman" pitchFamily="18" charset="0"/>
              </a:rPr>
              <a:t>* </a:t>
            </a:r>
          </a:p>
          <a:p>
            <a:r>
              <a:rPr lang="en-US" sz="3200" dirty="0">
                <a:latin typeface="Times New Roman" pitchFamily="18" charset="0"/>
                <a:cs typeface="Times New Roman" pitchFamily="18" charset="0"/>
              </a:rPr>
              <a:t>It was given to him……………..</a:t>
            </a:r>
            <a:r>
              <a:rPr lang="el-GR" sz="3200" dirty="0">
                <a:latin typeface="Times New Roman" pitchFamily="18" charset="0"/>
                <a:cs typeface="Times New Roman" pitchFamily="18" charset="0"/>
              </a:rPr>
              <a:t>ἐδόθη αὐτῷ</a:t>
            </a:r>
            <a:r>
              <a:rPr lang="en-US" sz="3200" dirty="0">
                <a:latin typeface="Times New Roman" pitchFamily="18" charset="0"/>
                <a:cs typeface="Times New Roman" pitchFamily="18" charset="0"/>
              </a:rPr>
              <a:t>      (Rev. 6:2 BNT)</a:t>
            </a:r>
          </a:p>
          <a:p>
            <a:r>
              <a:rPr lang="en-US" sz="3200" dirty="0">
                <a:latin typeface="Times New Roman" pitchFamily="18" charset="0"/>
                <a:cs typeface="Times New Roman" pitchFamily="18" charset="0"/>
              </a:rPr>
              <a:t>It was given to him……………..</a:t>
            </a:r>
            <a:r>
              <a:rPr lang="el-GR" sz="3200" dirty="0">
                <a:latin typeface="Times New Roman" pitchFamily="18" charset="0"/>
                <a:cs typeface="Times New Roman" pitchFamily="18" charset="0"/>
              </a:rPr>
              <a:t>ἐδόθη αὐτῷ</a:t>
            </a:r>
            <a:r>
              <a:rPr lang="en-US" sz="3200" dirty="0">
                <a:latin typeface="Times New Roman" pitchFamily="18" charset="0"/>
                <a:cs typeface="Times New Roman" pitchFamily="18" charset="0"/>
              </a:rPr>
              <a:t>      (Rev. 6:4 BNT)</a:t>
            </a:r>
          </a:p>
          <a:p>
            <a:r>
              <a:rPr lang="en-US" sz="3200" dirty="0">
                <a:latin typeface="Times New Roman" pitchFamily="18" charset="0"/>
                <a:cs typeface="Times New Roman" pitchFamily="18" charset="0"/>
              </a:rPr>
              <a:t>It was given to him……………..</a:t>
            </a:r>
            <a:r>
              <a:rPr lang="el-GR" sz="3200" dirty="0">
                <a:latin typeface="Times New Roman" pitchFamily="18" charset="0"/>
                <a:cs typeface="Times New Roman" pitchFamily="18" charset="0"/>
              </a:rPr>
              <a:t>ἐδόθη αὐτῷ</a:t>
            </a:r>
            <a:r>
              <a:rPr lang="en-US" sz="3200" dirty="0">
                <a:latin typeface="Times New Roman" pitchFamily="18" charset="0"/>
                <a:cs typeface="Times New Roman" pitchFamily="18" charset="0"/>
              </a:rPr>
              <a:t>      (Rev. 6:4 BNT)</a:t>
            </a:r>
          </a:p>
          <a:p>
            <a:r>
              <a:rPr lang="en-US" sz="3200" dirty="0">
                <a:latin typeface="Times New Roman" pitchFamily="18" charset="0"/>
                <a:cs typeface="Times New Roman" pitchFamily="18" charset="0"/>
              </a:rPr>
              <a:t>It was given to him……………..</a:t>
            </a:r>
            <a:r>
              <a:rPr lang="el-GR" sz="3200" dirty="0">
                <a:latin typeface="Times New Roman" pitchFamily="18" charset="0"/>
                <a:cs typeface="Times New Roman" pitchFamily="18" charset="0"/>
              </a:rPr>
              <a:t>ἐδόθη αὐτῷ</a:t>
            </a:r>
            <a:r>
              <a:rPr lang="en-US" sz="3200" dirty="0">
                <a:latin typeface="Times New Roman" pitchFamily="18" charset="0"/>
                <a:cs typeface="Times New Roman" pitchFamily="18" charset="0"/>
              </a:rPr>
              <a:t>      (Rev. 8:3 BNT)</a:t>
            </a:r>
          </a:p>
          <a:p>
            <a:r>
              <a:rPr lang="en-US" sz="3200" dirty="0">
                <a:latin typeface="Times New Roman" pitchFamily="18" charset="0"/>
                <a:cs typeface="Times New Roman" pitchFamily="18" charset="0"/>
              </a:rPr>
              <a:t>It was given to him……………..</a:t>
            </a:r>
            <a:r>
              <a:rPr lang="el-GR" sz="3200" dirty="0">
                <a:latin typeface="Times New Roman" pitchFamily="18" charset="0"/>
                <a:cs typeface="Times New Roman" pitchFamily="18" charset="0"/>
              </a:rPr>
              <a:t>ἐδόθη αὐτῷ</a:t>
            </a:r>
            <a:r>
              <a:rPr lang="en-US" sz="3200" dirty="0">
                <a:latin typeface="Times New Roman" pitchFamily="18" charset="0"/>
                <a:cs typeface="Times New Roman" pitchFamily="18" charset="0"/>
              </a:rPr>
              <a:t>      (Rev. 9:1 BNT)</a:t>
            </a:r>
          </a:p>
          <a:p>
            <a:r>
              <a:rPr lang="en-US" sz="3200" dirty="0">
                <a:latin typeface="Times New Roman" pitchFamily="18" charset="0"/>
                <a:cs typeface="Times New Roman" pitchFamily="18" charset="0"/>
              </a:rPr>
              <a:t>It was given to him……………..</a:t>
            </a:r>
            <a:r>
              <a:rPr lang="el-GR" sz="3200" dirty="0">
                <a:latin typeface="Times New Roman" pitchFamily="18" charset="0"/>
                <a:cs typeface="Times New Roman" pitchFamily="18" charset="0"/>
              </a:rPr>
              <a:t>ἐδόθη αὐτῷ</a:t>
            </a:r>
            <a:r>
              <a:rPr lang="en-US" sz="3200" dirty="0">
                <a:latin typeface="Times New Roman" pitchFamily="18" charset="0"/>
                <a:cs typeface="Times New Roman" pitchFamily="18" charset="0"/>
              </a:rPr>
              <a:t>      (Rev. 13:5 BNT)</a:t>
            </a:r>
          </a:p>
          <a:p>
            <a:r>
              <a:rPr lang="en-US" sz="3200" dirty="0">
                <a:latin typeface="Times New Roman" pitchFamily="18" charset="0"/>
                <a:cs typeface="Times New Roman" pitchFamily="18" charset="0"/>
              </a:rPr>
              <a:t>It was given to him……………..</a:t>
            </a:r>
            <a:r>
              <a:rPr lang="el-GR" sz="3200" dirty="0">
                <a:latin typeface="Times New Roman" pitchFamily="18" charset="0"/>
                <a:cs typeface="Times New Roman" pitchFamily="18" charset="0"/>
              </a:rPr>
              <a:t>ἐδόθη αὐτῷ</a:t>
            </a:r>
            <a:r>
              <a:rPr lang="en-US" sz="3200" dirty="0">
                <a:latin typeface="Times New Roman" pitchFamily="18" charset="0"/>
                <a:cs typeface="Times New Roman" pitchFamily="18" charset="0"/>
              </a:rPr>
              <a:t>      (Rev. 13:5 BNT)</a:t>
            </a:r>
          </a:p>
          <a:p>
            <a:r>
              <a:rPr lang="en-US" sz="3200" dirty="0">
                <a:latin typeface="Times New Roman" pitchFamily="18" charset="0"/>
                <a:cs typeface="Times New Roman" pitchFamily="18" charset="0"/>
              </a:rPr>
              <a:t>It was given to him……………..</a:t>
            </a:r>
            <a:r>
              <a:rPr lang="el-GR" sz="3200" dirty="0">
                <a:latin typeface="Times New Roman" pitchFamily="18" charset="0"/>
                <a:cs typeface="Times New Roman" pitchFamily="18" charset="0"/>
              </a:rPr>
              <a:t>ἐδόθη αὐτῷ</a:t>
            </a:r>
            <a:r>
              <a:rPr lang="en-US" sz="3200" dirty="0">
                <a:latin typeface="Times New Roman" pitchFamily="18" charset="0"/>
                <a:cs typeface="Times New Roman" pitchFamily="18" charset="0"/>
              </a:rPr>
              <a:t>      (Rev. 13:7 BNT)</a:t>
            </a:r>
          </a:p>
          <a:p>
            <a:r>
              <a:rPr lang="en-US" sz="3200" dirty="0">
                <a:latin typeface="Times New Roman" pitchFamily="18" charset="0"/>
                <a:cs typeface="Times New Roman" pitchFamily="18" charset="0"/>
              </a:rPr>
              <a:t>It was given to him……………..</a:t>
            </a:r>
            <a:r>
              <a:rPr lang="el-GR" sz="3200" dirty="0">
                <a:latin typeface="Times New Roman" pitchFamily="18" charset="0"/>
                <a:cs typeface="Times New Roman" pitchFamily="18" charset="0"/>
              </a:rPr>
              <a:t>ἐδόθη αὐτῷ</a:t>
            </a:r>
            <a:r>
              <a:rPr lang="en-US" sz="3200" dirty="0">
                <a:latin typeface="Times New Roman" pitchFamily="18" charset="0"/>
                <a:cs typeface="Times New Roman" pitchFamily="18" charset="0"/>
              </a:rPr>
              <a:t>      (Rev. 13:7 BNT)</a:t>
            </a:r>
          </a:p>
          <a:p>
            <a:r>
              <a:rPr lang="en-US" sz="3200" dirty="0">
                <a:latin typeface="Times New Roman" pitchFamily="18" charset="0"/>
                <a:cs typeface="Times New Roman" pitchFamily="18" charset="0"/>
              </a:rPr>
              <a:t>It was given to him……………..</a:t>
            </a:r>
            <a:r>
              <a:rPr lang="el-GR" sz="3200" dirty="0">
                <a:latin typeface="Times New Roman" pitchFamily="18" charset="0"/>
                <a:cs typeface="Times New Roman" pitchFamily="18" charset="0"/>
              </a:rPr>
              <a:t>ἐδόθη αὐτῷ</a:t>
            </a:r>
            <a:r>
              <a:rPr lang="en-US" sz="3200" dirty="0">
                <a:latin typeface="Times New Roman" pitchFamily="18" charset="0"/>
                <a:cs typeface="Times New Roman" pitchFamily="18" charset="0"/>
              </a:rPr>
              <a:t>      (Rev. 13:14 BNT)</a:t>
            </a:r>
          </a:p>
          <a:p>
            <a:r>
              <a:rPr lang="en-US" sz="3200" dirty="0">
                <a:latin typeface="Times New Roman" pitchFamily="18" charset="0"/>
                <a:cs typeface="Times New Roman" pitchFamily="18" charset="0"/>
              </a:rPr>
              <a:t>It was given to him……………..</a:t>
            </a:r>
            <a:r>
              <a:rPr lang="el-GR" sz="3200" dirty="0">
                <a:latin typeface="Times New Roman" pitchFamily="18" charset="0"/>
                <a:cs typeface="Times New Roman" pitchFamily="18" charset="0"/>
              </a:rPr>
              <a:t>ἐδόθη αὐτῷ</a:t>
            </a:r>
            <a:r>
              <a:rPr lang="en-US" sz="3200" dirty="0">
                <a:latin typeface="Times New Roman" pitchFamily="18" charset="0"/>
                <a:cs typeface="Times New Roman" pitchFamily="18" charset="0"/>
              </a:rPr>
              <a:t>      (Rev. 13:15 BNT)</a:t>
            </a:r>
          </a:p>
          <a:p>
            <a:r>
              <a:rPr lang="en-US" sz="3200" dirty="0">
                <a:latin typeface="Times New Roman" pitchFamily="18" charset="0"/>
                <a:cs typeface="Times New Roman" pitchFamily="18" charset="0"/>
              </a:rPr>
              <a:t>It was given to him……………..</a:t>
            </a:r>
            <a:r>
              <a:rPr lang="el-GR" sz="3200" dirty="0">
                <a:latin typeface="Times New Roman" pitchFamily="18" charset="0"/>
                <a:cs typeface="Times New Roman" pitchFamily="18" charset="0"/>
              </a:rPr>
              <a:t>ἐδόθη αὐτῷ</a:t>
            </a:r>
            <a:r>
              <a:rPr lang="en-US" sz="3200" dirty="0">
                <a:latin typeface="Times New Roman" pitchFamily="18" charset="0"/>
                <a:cs typeface="Times New Roman" pitchFamily="18" charset="0"/>
              </a:rPr>
              <a:t>      (Rev. 16:8 BNT)</a:t>
            </a:r>
          </a:p>
          <a:p>
            <a:r>
              <a:rPr lang="en-US" sz="1600" dirty="0">
                <a:latin typeface="Times New Roman" pitchFamily="18" charset="0"/>
                <a:cs typeface="Times New Roman" pitchFamily="18" charset="0"/>
              </a:rPr>
              <a:t>*</a:t>
            </a:r>
            <a:r>
              <a:rPr lang="el-GR" sz="1600" dirty="0">
                <a:latin typeface="Times New Roman" pitchFamily="18" charset="0"/>
                <a:cs typeface="Times New Roman" pitchFamily="18" charset="0"/>
              </a:rPr>
              <a:t>ἐδόθη αὐτῷ</a:t>
            </a:r>
            <a:r>
              <a:rPr lang="en-US" sz="1600" dirty="0">
                <a:latin typeface="Times New Roman" pitchFamily="18" charset="0"/>
                <a:cs typeface="Times New Roman" pitchFamily="18" charset="0"/>
              </a:rPr>
              <a:t> found in Rev. 6:8 in BYZ, GOC is rejected.                         </a:t>
            </a:r>
            <a:r>
              <a:rPr lang="en-US" sz="800" dirty="0">
                <a:solidFill>
                  <a:schemeClr val="dk1"/>
                </a:solidFill>
                <a:latin typeface="Times New Roman" pitchFamily="18" charset="0"/>
                <a:cs typeface="Times New Roman" pitchFamily="18" charset="0"/>
              </a:rPr>
              <a:t>Copyright: Repetition in the Bible</a:t>
            </a:r>
            <a:r>
              <a:rPr lang="en-US" sz="800" dirty="0">
                <a:solidFill>
                  <a:srgbClr val="000000"/>
                </a:solidFill>
                <a:latin typeface="Times New Roman" pitchFamily="18" charset="0"/>
                <a:ea typeface="Times New Roman" pitchFamily="18" charset="0"/>
                <a:cs typeface="Times New Roman" pitchFamily="18" charset="0"/>
              </a:rPr>
              <a:t> </a:t>
            </a:r>
            <a:endParaRPr lang="en-US" sz="2400" dirty="0">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A0C9C19-10FE-4BB2-B41D-73FF24E9E723}"/>
              </a:ext>
            </a:extLst>
          </p:cNvPr>
          <p:cNvSpPr/>
          <p:nvPr/>
        </p:nvSpPr>
        <p:spPr>
          <a:xfrm>
            <a:off x="293914" y="151179"/>
            <a:ext cx="11604171" cy="6124754"/>
          </a:xfrm>
          <a:prstGeom prst="rect">
            <a:avLst/>
          </a:prstGeom>
          <a:gradFill>
            <a:gsLst>
              <a:gs pos="1000">
                <a:schemeClr val="accent5">
                  <a:lumMod val="20000"/>
                  <a:lumOff val="80000"/>
                </a:schemeClr>
              </a:gs>
              <a:gs pos="90000">
                <a:schemeClr val="accent2">
                  <a:lumMod val="40000"/>
                  <a:lumOff val="60000"/>
                </a:schemeClr>
              </a:gs>
            </a:gsLst>
            <a:lin ang="5400000" scaled="1"/>
          </a:gradFill>
        </p:spPr>
        <p:txBody>
          <a:bodyPr wrap="square">
            <a:spAutoFit/>
          </a:bodyPr>
          <a:lstStyle/>
          <a:p>
            <a:r>
              <a:rPr lang="en-US" sz="2800" b="1" dirty="0">
                <a:latin typeface="Times New Roman" pitchFamily="18" charset="0"/>
                <a:cs typeface="Times New Roman" pitchFamily="18" charset="0"/>
              </a:rPr>
              <a:t>There were two significant events coincidental to text authentication which occurred when the State of Israel was reestablished.</a:t>
            </a:r>
          </a:p>
          <a:p>
            <a:endParaRPr lang="en-US" sz="2800" b="1" dirty="0">
              <a:latin typeface="Times New Roman" pitchFamily="18" charset="0"/>
              <a:cs typeface="Times New Roman" pitchFamily="18" charset="0"/>
            </a:endParaRPr>
          </a:p>
          <a:p>
            <a:r>
              <a:rPr lang="en-US" sz="2800" b="1" dirty="0">
                <a:solidFill>
                  <a:srgbClr val="FF0000"/>
                </a:solidFill>
                <a:latin typeface="Times New Roman" pitchFamily="18" charset="0"/>
                <a:cs typeface="Times New Roman" pitchFamily="18" charset="0"/>
              </a:rPr>
              <a:t>1) The Discovery of the Dead Sea Scrolls between November 1946 and February 1947 confirms the origin and antiquity of the Hebrew Bible centuries before the birth of Christ. </a:t>
            </a:r>
          </a:p>
          <a:p>
            <a:pPr marL="342900" indent="-342900">
              <a:buAutoNum type="arabicPeriod"/>
            </a:pPr>
            <a:endParaRPr lang="en-US" sz="2800" b="1" dirty="0">
              <a:solidFill>
                <a:srgbClr val="FF0000"/>
              </a:solidFill>
              <a:latin typeface="Times New Roman" pitchFamily="18" charset="0"/>
              <a:cs typeface="Times New Roman" pitchFamily="18" charset="0"/>
            </a:endParaRPr>
          </a:p>
          <a:p>
            <a:r>
              <a:rPr lang="en-US" sz="2800" b="1" dirty="0">
                <a:solidFill>
                  <a:srgbClr val="FF0000"/>
                </a:solidFill>
                <a:latin typeface="Times New Roman" pitchFamily="18" charset="0"/>
                <a:cs typeface="Times New Roman" pitchFamily="18" charset="0"/>
              </a:rPr>
              <a:t>2) The publication of Professor Rabbi Moshe David Umberto Cassuto’s Genesis and Exodus commentaries in Jerusalem  (1944-51) proved that we have the original text of the Torah written by one author and the Documentary Hypothesis as a fraud.  </a:t>
            </a:r>
          </a:p>
          <a:p>
            <a:pPr marL="342900" indent="-342900">
              <a:buAutoNum type="arabicPeriod"/>
            </a:pPr>
            <a:endParaRPr lang="en-US" sz="2800" b="1" dirty="0">
              <a:latin typeface="Times New Roman" pitchFamily="18" charset="0"/>
              <a:cs typeface="Times New Roman" pitchFamily="18" charset="0"/>
            </a:endParaRPr>
          </a:p>
          <a:p>
            <a:r>
              <a:rPr lang="en-US" sz="2800" b="1" dirty="0">
                <a:latin typeface="Times New Roman" pitchFamily="18" charset="0"/>
                <a:cs typeface="Times New Roman" pitchFamily="18" charset="0"/>
              </a:rPr>
              <a:t>Cassuto is readily found on the internet but nothing about his discovery of meter in the text.</a:t>
            </a: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Copyright: Repetition in the Bible</a:t>
            </a:r>
            <a:r>
              <a:rPr lang="en-US" sz="2800" b="1" dirty="0">
                <a:latin typeface="Times New Roman" pitchFamily="18" charset="0"/>
                <a:cs typeface="Times New Roman" pitchFamily="18" charset="0"/>
              </a:rPr>
              <a:t>  </a:t>
            </a:r>
          </a:p>
        </p:txBody>
      </p:sp>
    </p:spTree>
    <p:extLst>
      <p:ext uri="{BB962C8B-B14F-4D97-AF65-F5344CB8AC3E}">
        <p14:creationId xmlns:p14="http://schemas.microsoft.com/office/powerpoint/2010/main" val="42769418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100000">
              <a:schemeClr val="accent5">
                <a:lumMod val="40000"/>
                <a:lumOff val="60000"/>
              </a:schemeClr>
            </a:gs>
            <a:gs pos="4000">
              <a:schemeClr val="accent2">
                <a:lumMod val="60000"/>
                <a:lumOff val="40000"/>
              </a:schemeClr>
            </a:gs>
          </a:gsLst>
          <a:lin ang="5400000" scaled="1"/>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B106E03-27FF-4BB6-B650-63BD902F166C}"/>
              </a:ext>
            </a:extLst>
          </p:cNvPr>
          <p:cNvSpPr/>
          <p:nvPr/>
        </p:nvSpPr>
        <p:spPr>
          <a:xfrm>
            <a:off x="102637" y="2779089"/>
            <a:ext cx="11803225" cy="4274312"/>
          </a:xfrm>
          <a:prstGeom prst="rect">
            <a:avLst/>
          </a:prstGeom>
        </p:spPr>
        <p:txBody>
          <a:bodyPr wrap="square">
            <a:sp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      As a young</a:t>
            </a:r>
            <a:r>
              <a:rPr lang="en-US" sz="2400" b="1" dirty="0">
                <a:solidFill>
                  <a:srgbClr val="000000"/>
                </a:solidFill>
                <a:latin typeface="Times New Roman" panose="02020603050405020304" pitchFamily="18" charset="0"/>
                <a:ea typeface="Times New Roman" panose="02020603050405020304" pitchFamily="18" charset="0"/>
              </a:rPr>
              <a:t> prodigy, </a:t>
            </a:r>
            <a:r>
              <a:rPr kumimoji="0" 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Cassuto became the chief rabbi of Florence</a:t>
            </a:r>
            <a:r>
              <a:rPr lang="en-US" sz="2400" b="1" dirty="0">
                <a:solidFill>
                  <a:srgbClr val="000000"/>
                </a:solidFill>
                <a:latin typeface="Times New Roman" panose="02020603050405020304" pitchFamily="18" charset="0"/>
                <a:ea typeface="Times New Roman" panose="02020603050405020304" pitchFamily="18" charset="0"/>
              </a:rPr>
              <a:t>.  In 1925 he was the first Jew selected by the Vatican to collate the world’s largest collection of sematic scrolls.  </a:t>
            </a:r>
            <a:r>
              <a:rPr kumimoji="0" 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Cassuto was the first to write about what will be identified here as Hebraic Meter in the Hebrew Bible.  He explains why the Torah is characterized by </a:t>
            </a:r>
            <a:r>
              <a:rPr kumimoji="0" lang="en-US" sz="2400" b="1" i="0" u="sng"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redundancy</a:t>
            </a:r>
            <a:r>
              <a:rPr kumimoji="0" 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 </a:t>
            </a:r>
          </a:p>
          <a:p>
            <a:pPr marL="0" marR="0" lvl="0" indent="0" algn="l" defTabSz="914400" rtl="0" eaLnBrk="1" fontAlgn="auto" latinLnBrk="0" hangingPunct="1">
              <a:lnSpc>
                <a:spcPct val="107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mn-cs"/>
            </a:endParaRPr>
          </a:p>
          <a:p>
            <a:pPr marL="0" marR="0" lvl="0" indent="0" algn="l" defTabSz="914400" rtl="0" eaLnBrk="1" fontAlgn="auto" latinLnBrk="0" hangingPunct="1">
              <a:lnSpc>
                <a:spcPct val="107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mn-cs"/>
              </a:rPr>
              <a:t>      Cassuto’s commentaries prove the Bible is written with numerous words, phrases, and sentences dispersed in the text in repetitions of 7s, 10s, and 12s.</a:t>
            </a:r>
            <a:endParaRPr kumimoji="0" lang="en-US" sz="7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mn-cs"/>
            </a:endParaRPr>
          </a:p>
          <a:p>
            <a:pPr marL="0" marR="0" lvl="0" indent="0"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mn-cs"/>
              </a:rPr>
              <a:t>	 					</a:t>
            </a:r>
            <a:r>
              <a:rPr kumimoji="0" 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mn-cs"/>
              </a:rPr>
              <a:t>Multiples of       7-Heptadic Meter</a:t>
            </a:r>
          </a:p>
          <a:p>
            <a:pPr marL="0" marR="0" lvl="0" indent="0"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mn-cs"/>
              </a:rPr>
              <a:t>						Multiples of     10-Decadal Meter</a:t>
            </a:r>
          </a:p>
          <a:p>
            <a:pPr marL="0" marR="0" lvl="0" indent="0"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mn-cs"/>
              </a:rPr>
              <a:t>						Multiples of     12-Dodecadal Meter</a:t>
            </a: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Copyright: Repetition in the Bible</a:t>
            </a:r>
            <a:endParaRPr kumimoji="0" lang="en-US" sz="3200" b="1" i="0" u="none" strike="noStrike" kern="120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mn-cs"/>
            </a:endParaRPr>
          </a:p>
        </p:txBody>
      </p:sp>
      <p:pic>
        <p:nvPicPr>
          <p:cNvPr id="3" name="Picture 2">
            <a:extLst>
              <a:ext uri="{FF2B5EF4-FFF2-40B4-BE49-F238E27FC236}">
                <a16:creationId xmlns:a16="http://schemas.microsoft.com/office/drawing/2014/main" id="{36B09EB8-F9A1-46C9-8CE3-B1F899A4B525}"/>
              </a:ext>
            </a:extLst>
          </p:cNvPr>
          <p:cNvPicPr>
            <a:picLocks noChangeAspect="1"/>
          </p:cNvPicPr>
          <p:nvPr/>
        </p:nvPicPr>
        <p:blipFill>
          <a:blip r:embed="rId2"/>
          <a:stretch>
            <a:fillRect/>
          </a:stretch>
        </p:blipFill>
        <p:spPr>
          <a:xfrm>
            <a:off x="6876750" y="138906"/>
            <a:ext cx="4309919" cy="2640183"/>
          </a:xfrm>
          <a:prstGeom prst="rect">
            <a:avLst/>
          </a:prstGeom>
        </p:spPr>
      </p:pic>
      <p:pic>
        <p:nvPicPr>
          <p:cNvPr id="4" name="Picture 2" descr="https://upload.wikimedia.org/wikipedia/commons/thumb/8/8e/Cassuto.jpg/200px-Cassuto.jpg">
            <a:extLst>
              <a:ext uri="{FF2B5EF4-FFF2-40B4-BE49-F238E27FC236}">
                <a16:creationId xmlns:a16="http://schemas.microsoft.com/office/drawing/2014/main" id="{685305F3-468C-450E-A1D4-458AD646C5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8725" y="276272"/>
            <a:ext cx="2096737" cy="248463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B7A7A5D2-E82C-4E40-8FF0-3656A4B8FCE6}"/>
              </a:ext>
            </a:extLst>
          </p:cNvPr>
          <p:cNvSpPr/>
          <p:nvPr/>
        </p:nvSpPr>
        <p:spPr>
          <a:xfrm>
            <a:off x="102637" y="245147"/>
            <a:ext cx="4114800" cy="224676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222222"/>
                </a:solidFill>
                <a:effectLst/>
                <a:uLnTx/>
                <a:uFillTx/>
                <a:latin typeface="Arial" panose="020B0604020202020204" pitchFamily="34" charset="0"/>
                <a:ea typeface="+mn-ea"/>
                <a:cs typeface="+mn-cs"/>
              </a:rPr>
              <a:t>Professor Rabbi Moshe David Umberto Cassuto</a:t>
            </a:r>
            <a:r>
              <a:rPr kumimoji="0" lang="en-US" sz="2800" b="0" i="0" u="none" strike="noStrike" kern="1200" cap="none" spc="0" normalizeH="0" baseline="0" noProof="0" dirty="0">
                <a:ln>
                  <a:noFill/>
                </a:ln>
                <a:solidFill>
                  <a:srgbClr val="222222"/>
                </a:solidFill>
                <a:effectLst/>
                <a:uLnTx/>
                <a:uFillTx/>
                <a:latin typeface="Arial" panose="020B0604020202020204" pitchFamily="34" charset="0"/>
                <a:ea typeface="+mn-ea"/>
                <a:cs typeface="+mn-cs"/>
              </a:rPr>
              <a:t>,  (Born1883 Florence Italy–Died 1951, Jerusalem) </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039416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E74715-53F4-FE8E-1B9D-97B88A394145}"/>
              </a:ext>
            </a:extLst>
          </p:cNvPr>
          <p:cNvSpPr txBox="1"/>
          <p:nvPr/>
        </p:nvSpPr>
        <p:spPr>
          <a:xfrm>
            <a:off x="354487" y="0"/>
            <a:ext cx="11483026" cy="7417415"/>
          </a:xfrm>
          <a:prstGeom prst="rect">
            <a:avLst/>
          </a:prstGeom>
          <a:noFill/>
        </p:spPr>
        <p:txBody>
          <a:bodyPr wrap="square">
            <a:spAutoFit/>
          </a:bodyPr>
          <a:lstStyle/>
          <a:p>
            <a:pPr marL="0" marR="0"/>
            <a:r>
              <a:rPr lang="en-US" sz="3200" b="1" kern="1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The goal is to examine the text as an artifact.</a:t>
            </a:r>
          </a:p>
          <a:p>
            <a:pPr marL="342900" marR="0" lvl="0" indent="-342900">
              <a:buFont typeface="+mj-lt"/>
              <a:buAutoNum type="arabicPeriod"/>
            </a:pPr>
            <a:r>
              <a:rPr lang="en-US" sz="2800" b="1" kern="1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Is it authentic?</a:t>
            </a:r>
          </a:p>
          <a:p>
            <a:pPr marL="342900" marR="0" lvl="0" indent="-342900">
              <a:buFont typeface="+mj-lt"/>
              <a:buAutoNum type="arabicPeriod"/>
            </a:pPr>
            <a:r>
              <a:rPr lang="en-US" sz="2800" b="1" kern="1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Can we verify its authenticity?</a:t>
            </a:r>
          </a:p>
          <a:p>
            <a:pPr marL="342900" marR="0" lvl="0" indent="-342900">
              <a:buFont typeface="+mj-lt"/>
              <a:buAutoNum type="arabicPeriod"/>
            </a:pPr>
            <a:r>
              <a:rPr lang="en-US" sz="2800" b="1" kern="1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Can scientific methodology authenticate the original text?</a:t>
            </a:r>
            <a:endParaRPr lang="en-US" sz="2400" b="1" kern="1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400" b="1" kern="1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marR="0"/>
            <a:r>
              <a:rPr lang="en-US" sz="2400" b="1" kern="1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A)</a:t>
            </a:r>
            <a:r>
              <a:rPr lang="en-US" sz="2400" b="1" kern="100" dirty="0">
                <a:effectLst/>
                <a:latin typeface="Times New Roman" panose="02020603050405020304" pitchFamily="18" charset="0"/>
                <a:ea typeface="Calibri" panose="020F0502020204030204" pitchFamily="34" charset="0"/>
                <a:cs typeface="Times New Roman" panose="02020603050405020304" pitchFamily="18" charset="0"/>
              </a:rPr>
              <a:t> There are no existing autographs of any book in the Bible and if there were, scholars could not </a:t>
            </a:r>
            <a:r>
              <a:rPr lang="en-US" sz="2400" b="1" kern="100" dirty="0">
                <a:latin typeface="Times New Roman" panose="02020603050405020304" pitchFamily="18" charset="0"/>
                <a:ea typeface="Calibri" panose="020F0502020204030204" pitchFamily="34" charset="0"/>
                <a:cs typeface="Times New Roman" panose="02020603050405020304" pitchFamily="18" charset="0"/>
              </a:rPr>
              <a:t>recognize </a:t>
            </a:r>
            <a:r>
              <a:rPr lang="en-US" sz="2400" b="1" kern="100" dirty="0">
                <a:effectLst/>
                <a:latin typeface="Times New Roman" panose="02020603050405020304" pitchFamily="18" charset="0"/>
                <a:ea typeface="Calibri" panose="020F0502020204030204" pitchFamily="34" charset="0"/>
                <a:cs typeface="Times New Roman" panose="02020603050405020304" pitchFamily="18" charset="0"/>
              </a:rPr>
              <a:t>the original autograph even if it was in their hands. </a:t>
            </a:r>
          </a:p>
          <a:p>
            <a:pPr marL="0" marR="0"/>
            <a:r>
              <a:rPr lang="en-US" sz="2400" b="1" kern="1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marR="0"/>
            <a:r>
              <a:rPr lang="en-US" sz="2400" b="1" kern="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B) </a:t>
            </a:r>
            <a:r>
              <a:rPr lang="en-US" sz="2400" b="1" kern="0" dirty="0">
                <a:effectLst/>
                <a:latin typeface="Times New Roman" panose="02020603050405020304" pitchFamily="18" charset="0"/>
                <a:ea typeface="Times New Roman" panose="02020603050405020304" pitchFamily="18" charset="0"/>
                <a:cs typeface="Times New Roman" panose="02020603050405020304" pitchFamily="18" charset="0"/>
              </a:rPr>
              <a:t>The advantage for Creationists over theologians is that Creationists deal with verifiable facts.  The disadvantage is their inability to identify the Creator based on scientific observation.  DNA does not communicate.</a:t>
            </a:r>
            <a:endParaRPr lang="en-US" sz="2400" b="1"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400" b="1" kern="1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marR="0"/>
            <a:r>
              <a:rPr lang="en-US" sz="2400" b="1" kern="1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C) </a:t>
            </a:r>
            <a:r>
              <a:rPr lang="en-US" sz="2400" b="1" kern="100" dirty="0">
                <a:effectLst/>
                <a:latin typeface="Times New Roman" panose="02020603050405020304" pitchFamily="18" charset="0"/>
                <a:ea typeface="Calibri" panose="020F0502020204030204" pitchFamily="34" charset="0"/>
                <a:cs typeface="Times New Roman" panose="02020603050405020304" pitchFamily="18" charset="0"/>
              </a:rPr>
              <a:t>This presentation does not address the meaning of the text; </a:t>
            </a:r>
            <a:r>
              <a:rPr lang="en-US" sz="2400" b="1" kern="100" dirty="0">
                <a:latin typeface="Times New Roman" panose="02020603050405020304" pitchFamily="18" charset="0"/>
                <a:ea typeface="Calibri" panose="020F0502020204030204" pitchFamily="34" charset="0"/>
                <a:cs typeface="Times New Roman" panose="02020603050405020304" pitchFamily="18" charset="0"/>
              </a:rPr>
              <a:t>this is not a Bible study.</a:t>
            </a:r>
            <a:r>
              <a:rPr lang="en-US" sz="2400" b="1" kern="100" dirty="0">
                <a:effectLst/>
                <a:latin typeface="Times New Roman" panose="02020603050405020304" pitchFamily="18" charset="0"/>
                <a:ea typeface="Calibri" panose="020F0502020204030204" pitchFamily="34" charset="0"/>
                <a:cs typeface="Times New Roman" panose="02020603050405020304" pitchFamily="18" charset="0"/>
              </a:rPr>
              <a:t>  The quest is “Do we have the original text?”</a:t>
            </a:r>
          </a:p>
          <a:p>
            <a:pPr marL="0" marR="0"/>
            <a:r>
              <a:rPr lang="en-US" sz="2400" b="1" kern="100" dirty="0">
                <a:effectLst/>
                <a:latin typeface="Times New Roman" panose="02020603050405020304" pitchFamily="18" charset="0"/>
                <a:ea typeface="Calibri" panose="020F0502020204030204" pitchFamily="34" charset="0"/>
                <a:cs typeface="Times New Roman" panose="02020603050405020304" pitchFamily="18" charset="0"/>
              </a:rPr>
              <a:t> </a:t>
            </a:r>
          </a:p>
          <a:p>
            <a:r>
              <a:rPr lang="en-US" sz="2400" b="1" kern="1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D) </a:t>
            </a:r>
            <a:r>
              <a:rPr lang="en-US" sz="2400" b="1" kern="100" dirty="0">
                <a:effectLst/>
                <a:latin typeface="Times New Roman" panose="02020603050405020304" pitchFamily="18" charset="0"/>
                <a:ea typeface="Calibri" panose="020F0502020204030204" pitchFamily="34" charset="0"/>
                <a:cs typeface="Times New Roman" panose="02020603050405020304" pitchFamily="18" charset="0"/>
              </a:rPr>
              <a:t>We are going to make the unique and complex subject </a:t>
            </a:r>
            <a:r>
              <a:rPr lang="en-US" sz="2400" b="1" kern="100" dirty="0">
                <a:latin typeface="Times New Roman" panose="02020603050405020304" pitchFamily="18" charset="0"/>
                <a:ea typeface="Calibri" panose="020F0502020204030204" pitchFamily="34" charset="0"/>
                <a:cs typeface="Times New Roman" panose="02020603050405020304" pitchFamily="18" charset="0"/>
              </a:rPr>
              <a:t>of the Hebraic Meter literary paradigm</a:t>
            </a:r>
            <a:r>
              <a:rPr lang="en-US" sz="2400" b="1" kern="100" dirty="0">
                <a:effectLst/>
                <a:latin typeface="Times New Roman" panose="02020603050405020304" pitchFamily="18" charset="0"/>
                <a:ea typeface="Calibri" panose="020F0502020204030204" pitchFamily="34" charset="0"/>
                <a:cs typeface="Times New Roman" panose="02020603050405020304" pitchFamily="18" charset="0"/>
              </a:rPr>
              <a:t> a</a:t>
            </a:r>
            <a:r>
              <a:rPr lang="en-US" sz="2400" b="1" kern="100" dirty="0">
                <a:latin typeface="Times New Roman" panose="02020603050405020304" pitchFamily="18" charset="0"/>
                <a:ea typeface="Calibri" panose="020F0502020204030204" pitchFamily="34" charset="0"/>
                <a:cs typeface="Times New Roman" panose="02020603050405020304" pitchFamily="18" charset="0"/>
              </a:rPr>
              <a:t>s</a:t>
            </a:r>
            <a:r>
              <a:rPr lang="en-US" sz="2400" b="1" kern="100" dirty="0">
                <a:effectLst/>
                <a:latin typeface="Times New Roman" panose="02020603050405020304" pitchFamily="18" charset="0"/>
                <a:ea typeface="Calibri" panose="020F0502020204030204" pitchFamily="34" charset="0"/>
                <a:cs typeface="Times New Roman" panose="02020603050405020304" pitchFamily="18" charset="0"/>
              </a:rPr>
              <a:t> simple as possible.  This is a snapshot of a much more extensive subject </a:t>
            </a: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Copyright: Repetition in the Bible</a:t>
            </a:r>
            <a:r>
              <a:rPr lang="en-US" sz="2400" b="1" kern="1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marR="0"/>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2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27397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390FF65-4D40-AEBA-6FA7-CAA1C70E9D82}"/>
              </a:ext>
            </a:extLst>
          </p:cNvPr>
          <p:cNvSpPr txBox="1"/>
          <p:nvPr/>
        </p:nvSpPr>
        <p:spPr>
          <a:xfrm>
            <a:off x="433632" y="77700"/>
            <a:ext cx="11682167" cy="6740307"/>
          </a:xfrm>
          <a:prstGeom prst="rect">
            <a:avLst/>
          </a:prstGeom>
          <a:noFill/>
        </p:spPr>
        <p:txBody>
          <a:bodyPr wrap="square">
            <a:spAutoFit/>
          </a:bodyPr>
          <a:lstStyle/>
          <a:p>
            <a:pPr marL="0" marR="0"/>
            <a:r>
              <a:rPr lang="en-US" sz="2400" b="1" kern="1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E)</a:t>
            </a:r>
            <a:r>
              <a:rPr lang="en-US" sz="2400" b="1" kern="100" dirty="0">
                <a:effectLst/>
                <a:latin typeface="Times New Roman" panose="02020603050405020304" pitchFamily="18" charset="0"/>
                <a:ea typeface="Calibri" panose="020F0502020204030204" pitchFamily="34" charset="0"/>
                <a:cs typeface="Times New Roman" panose="02020603050405020304" pitchFamily="18" charset="0"/>
              </a:rPr>
              <a:t> Cassuto’s methodology requires the entire original text.  “In the beginning (Genesis 1:1)” also means where the meter begins.  Hardly any chapter in the Bible contains as much Hebraic Meter as Genesis Chapter one except perhaps Leviticus Chapter 9. </a:t>
            </a:r>
          </a:p>
          <a:p>
            <a:pPr marL="0" marR="0"/>
            <a:r>
              <a:rPr lang="en-US" sz="2400" b="1" kern="1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marR="0"/>
            <a:r>
              <a:rPr lang="en-US" sz="2400" b="1" kern="1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F)</a:t>
            </a:r>
            <a:r>
              <a:rPr lang="en-US" sz="2400" b="1" kern="100" dirty="0">
                <a:effectLst/>
                <a:latin typeface="Times New Roman" panose="02020603050405020304" pitchFamily="18" charset="0"/>
                <a:ea typeface="Calibri" panose="020F0502020204030204" pitchFamily="34" charset="0"/>
                <a:cs typeface="Times New Roman" panose="02020603050405020304" pitchFamily="18" charset="0"/>
              </a:rPr>
              <a:t> Long counts of key words serve as a matrix for numerous combinations of subsets arranged in multiples of 7s, 10s, and 12s.  The meter is layered in the text and is ordered within defined breaks in the text, such as paragraphs, chapters, sections, and books.  </a:t>
            </a:r>
          </a:p>
          <a:p>
            <a:pPr marL="0" marR="0"/>
            <a:r>
              <a:rPr lang="en-US" sz="2400" b="1" kern="1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marR="0"/>
            <a:r>
              <a:rPr lang="en-US" sz="2400" b="1" kern="1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G)</a:t>
            </a:r>
            <a:r>
              <a:rPr lang="en-US" sz="2400" b="1" kern="100" dirty="0">
                <a:effectLst/>
                <a:latin typeface="Times New Roman" panose="02020603050405020304" pitchFamily="18" charset="0"/>
                <a:ea typeface="Calibri" panose="020F0502020204030204" pitchFamily="34" charset="0"/>
                <a:cs typeface="Times New Roman" panose="02020603050405020304" pitchFamily="18" charset="0"/>
              </a:rPr>
              <a:t> The meter </a:t>
            </a:r>
            <a:r>
              <a:rPr lang="en-US" sz="2400" b="1" u="sng" kern="100" dirty="0">
                <a:effectLst/>
                <a:latin typeface="Times New Roman" panose="02020603050405020304" pitchFamily="18" charset="0"/>
                <a:ea typeface="Calibri" panose="020F0502020204030204" pitchFamily="34" charset="0"/>
                <a:cs typeface="Times New Roman" panose="02020603050405020304" pitchFamily="18" charset="0"/>
              </a:rPr>
              <a:t>does not</a:t>
            </a:r>
            <a:r>
              <a:rPr lang="en-US" sz="2400" b="1" kern="100" dirty="0">
                <a:effectLst/>
                <a:latin typeface="Times New Roman" panose="02020603050405020304" pitchFamily="18" charset="0"/>
                <a:ea typeface="Calibri" panose="020F0502020204030204" pitchFamily="34" charset="0"/>
                <a:cs typeface="Times New Roman" panose="02020603050405020304" pitchFamily="18" charset="0"/>
              </a:rPr>
              <a:t> reveal new information and is not a code.  Rather, it systemizes and prioritizes the </a:t>
            </a:r>
            <a:r>
              <a:rPr lang="en-US" sz="2400" b="1" kern="100" dirty="0">
                <a:latin typeface="Times New Roman" panose="02020603050405020304" pitchFamily="18" charset="0"/>
                <a:ea typeface="Calibri" panose="020F0502020204030204" pitchFamily="34" charset="0"/>
                <a:cs typeface="Times New Roman" panose="02020603050405020304" pitchFamily="18" charset="0"/>
              </a:rPr>
              <a:t>text </a:t>
            </a:r>
            <a:r>
              <a:rPr lang="en-US" sz="2400" b="1" kern="100" dirty="0">
                <a:effectLst/>
                <a:latin typeface="Times New Roman" panose="02020603050405020304" pitchFamily="18" charset="0"/>
                <a:ea typeface="Calibri" panose="020F0502020204030204" pitchFamily="34" charset="0"/>
                <a:cs typeface="Times New Roman" panose="02020603050405020304" pitchFamily="18" charset="0"/>
              </a:rPr>
              <a:t>by placing more emphasis on some subjects over others.  This will be a major problem for religious denominations who emphasize minor subjects.</a:t>
            </a:r>
          </a:p>
          <a:p>
            <a:pPr marL="0" marR="0"/>
            <a:r>
              <a:rPr lang="en-US" sz="2400" b="1" kern="1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marR="0"/>
            <a:r>
              <a:rPr lang="en-US" sz="2400" b="1" kern="1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H)</a:t>
            </a:r>
            <a:r>
              <a:rPr lang="en-US" sz="2400" b="1" kern="100" dirty="0">
                <a:effectLst/>
                <a:latin typeface="Times New Roman" panose="02020603050405020304" pitchFamily="18" charset="0"/>
                <a:ea typeface="Calibri" panose="020F0502020204030204" pitchFamily="34" charset="0"/>
                <a:cs typeface="Times New Roman" panose="02020603050405020304" pitchFamily="18" charset="0"/>
              </a:rPr>
              <a:t> Identification of the Meter ensures the presence of the original text.</a:t>
            </a:r>
          </a:p>
          <a:p>
            <a:pPr marL="0" marR="0"/>
            <a:r>
              <a:rPr lang="en-US" sz="2400" b="1" kern="1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marR="0"/>
            <a:r>
              <a:rPr lang="en-US" sz="2400" b="1" kern="1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I)</a:t>
            </a:r>
            <a:r>
              <a:rPr lang="en-US" sz="2400" b="1" kern="100" dirty="0">
                <a:effectLst/>
                <a:latin typeface="Times New Roman" panose="02020603050405020304" pitchFamily="18" charset="0"/>
                <a:ea typeface="Calibri" panose="020F0502020204030204" pitchFamily="34" charset="0"/>
                <a:cs typeface="Times New Roman" panose="02020603050405020304" pitchFamily="18" charset="0"/>
              </a:rPr>
              <a:t> Reliance on the scientific method gives Creationists a unique position to examine and authenticate the text without the constraints of theological traditions or agenda. Rather application of the scientific method prioritizes science, facts, words, and reality over faith.  Faith does n</a:t>
            </a:r>
            <a:r>
              <a:rPr lang="en-US" sz="2400" b="1" kern="100" dirty="0">
                <a:latin typeface="Times New Roman" panose="02020603050405020304" pitchFamily="18" charset="0"/>
                <a:ea typeface="Calibri" panose="020F0502020204030204" pitchFamily="34" charset="0"/>
                <a:cs typeface="Times New Roman" panose="02020603050405020304" pitchFamily="18" charset="0"/>
              </a:rPr>
              <a:t>ot create Scripture.</a:t>
            </a: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Copyright: Repetition in the Bible</a:t>
            </a:r>
            <a:endParaRPr lang="en-US" sz="2400" b="1"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078320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D105BD-CB6E-8215-7FA8-76066E17CEE5}"/>
              </a:ext>
            </a:extLst>
          </p:cNvPr>
          <p:cNvSpPr txBox="1"/>
          <p:nvPr/>
        </p:nvSpPr>
        <p:spPr>
          <a:xfrm>
            <a:off x="-95249" y="0"/>
            <a:ext cx="12715874" cy="6863417"/>
          </a:xfrm>
          <a:prstGeom prst="rect">
            <a:avLst/>
          </a:prstGeom>
          <a:noFill/>
        </p:spPr>
        <p:txBody>
          <a:bodyPr wrap="square">
            <a:spAutoFit/>
          </a:bodyPr>
          <a:lstStyle/>
          <a:p>
            <a:pPr marL="0" marR="0"/>
            <a:r>
              <a:rPr lang="en-US" sz="2800" b="1"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Hebraic Meter beginning Genesis Chapter 1, Red Type</a:t>
            </a:r>
            <a:r>
              <a:rPr lang="en-US" sz="2800" b="1" kern="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8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i="1" kern="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And</a:t>
            </a:r>
            <a:r>
              <a:rPr lang="en-US" sz="2800" b="1" kern="0" dirty="0">
                <a:effectLst/>
                <a:latin typeface="Times New Roman" panose="02020603050405020304" pitchFamily="18" charset="0"/>
                <a:ea typeface="Times New Roman" panose="02020603050405020304" pitchFamily="18" charset="0"/>
                <a:cs typeface="Times New Roman" panose="02020603050405020304" pitchFamily="18" charset="0"/>
              </a:rPr>
              <a:t> serves a</a:t>
            </a:r>
            <a:r>
              <a:rPr lang="en-US" sz="2800" b="1" kern="0" dirty="0">
                <a:latin typeface="Times New Roman" panose="02020603050405020304" pitchFamily="18" charset="0"/>
                <a:ea typeface="Times New Roman" panose="02020603050405020304" pitchFamily="18" charset="0"/>
                <a:cs typeface="Times New Roman" panose="02020603050405020304" pitchFamily="18" charset="0"/>
              </a:rPr>
              <a:t>s a</a:t>
            </a:r>
            <a:r>
              <a:rPr lang="en-US" sz="28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kern="0" dirty="0">
                <a:latin typeface="Times New Roman" panose="02020603050405020304" pitchFamily="18" charset="0"/>
                <a:ea typeface="Times New Roman" panose="02020603050405020304" pitchFamily="18" charset="0"/>
                <a:cs typeface="Times New Roman" panose="02020603050405020304" pitchFamily="18" charset="0"/>
              </a:rPr>
              <a:t>matrix.</a:t>
            </a:r>
            <a:endParaRPr lang="en-US" sz="2800" b="1" kern="0" dirty="0">
              <a:effectLst/>
              <a:latin typeface="Times New Roman" panose="02020603050405020304" pitchFamily="18" charset="0"/>
              <a:ea typeface="Times New Roman" panose="02020603050405020304" pitchFamily="18" charset="0"/>
              <a:cs typeface="Times New Roman" panose="02020603050405020304" pitchFamily="18" charset="0"/>
            </a:endParaRPr>
          </a:p>
          <a:p>
            <a:r>
              <a:rPr lang="en-US" sz="2400" b="1" i="1" dirty="0">
                <a:solidFill>
                  <a:srgbClr val="008000"/>
                </a:solidFill>
                <a:effectLst/>
                <a:latin typeface="Times New Roman" panose="02020603050405020304" pitchFamily="18" charset="0"/>
                <a:ea typeface="Calibri" panose="020F0502020204030204" pitchFamily="34" charset="0"/>
              </a:rPr>
              <a:t>Wow </a:t>
            </a:r>
            <a:r>
              <a:rPr lang="en-US" sz="2400" b="1" i="1" dirty="0">
                <a:solidFill>
                  <a:srgbClr val="008000"/>
                </a:solidFill>
                <a:latin typeface="Times New Roman" panose="02020603050405020304" pitchFamily="18" charset="0"/>
                <a:ea typeface="Calibri" panose="020F0502020204030204" pitchFamily="34" charset="0"/>
              </a:rPr>
              <a:t>consecutive</a:t>
            </a:r>
            <a:r>
              <a:rPr lang="en-US" sz="2400" b="1" dirty="0">
                <a:solidFill>
                  <a:srgbClr val="008000"/>
                </a:solidFill>
                <a:latin typeface="Times New Roman" panose="02020603050405020304" pitchFamily="18" charset="0"/>
                <a:ea typeface="Calibri" panose="020F0502020204030204" pitchFamily="34" charset="0"/>
              </a:rPr>
              <a:t>, </a:t>
            </a:r>
            <a:r>
              <a:rPr lang="en-US" sz="2400" b="1" i="1" dirty="0">
                <a:solidFill>
                  <a:srgbClr val="008000"/>
                </a:solidFill>
                <a:latin typeface="Times New Roman" panose="02020603050405020304" pitchFamily="18" charset="0"/>
                <a:ea typeface="Calibri" panose="020F0502020204030204" pitchFamily="34" charset="0"/>
              </a:rPr>
              <a:t>and</a:t>
            </a:r>
            <a:r>
              <a:rPr lang="en-US" sz="2400" b="1" dirty="0">
                <a:solidFill>
                  <a:srgbClr val="008000"/>
                </a:solidFill>
                <a:latin typeface="Times New Roman" panose="02020603050405020304" pitchFamily="18" charset="0"/>
                <a:ea typeface="Calibri" panose="020F0502020204030204" pitchFamily="34" charset="0"/>
              </a:rPr>
              <a:t>  Gensis Chapter 1</a:t>
            </a:r>
            <a:r>
              <a:rPr lang="en-US" sz="2400" b="1" dirty="0">
                <a:solidFill>
                  <a:srgbClr val="0000FF"/>
                </a:solidFill>
                <a:latin typeface="Times New Roman" panose="02020603050405020304" pitchFamily="18" charset="0"/>
                <a:ea typeface="Calibri" panose="020F0502020204030204" pitchFamily="34" charset="0"/>
              </a:rPr>
              <a:t> </a:t>
            </a:r>
            <a:r>
              <a:rPr lang="en-US" sz="2400" b="1" dirty="0">
                <a:effectLst/>
                <a:latin typeface="Times New Roman" panose="02020603050405020304" pitchFamily="18" charset="0"/>
                <a:ea typeface="Calibri" panose="020F0502020204030204" pitchFamily="34" charset="0"/>
              </a:rPr>
              <a:t>99, KJV 97, ESV 90, NASB 88, NIV 71, NKJ 65</a:t>
            </a:r>
            <a:endParaRPr lang="en-US" sz="2400" b="1" kern="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400" b="1" kern="0" dirty="0">
                <a:effectLst/>
                <a:latin typeface="Times New Roman" panose="02020603050405020304" pitchFamily="18" charset="0"/>
                <a:ea typeface="Times New Roman" panose="02020603050405020304" pitchFamily="18" charset="0"/>
                <a:cs typeface="Times New Roman" panose="02020603050405020304" pitchFamily="18" charset="0"/>
              </a:rPr>
              <a:t>Genesis 1:1 </a:t>
            </a:r>
            <a:r>
              <a:rPr lang="he-IL" sz="2400" kern="0" dirty="0">
                <a:effectLst/>
                <a:latin typeface="Times New Roman" panose="02020603050405020304" pitchFamily="18" charset="0"/>
                <a:ea typeface="Times New Roman" panose="02020603050405020304" pitchFamily="18" charset="0"/>
                <a:cs typeface="Times New Roman" panose="02020603050405020304" pitchFamily="18" charset="0"/>
              </a:rPr>
              <a:t>בְּרֵאשִׁ֖ית </a:t>
            </a:r>
            <a:r>
              <a:rPr lang="he-IL" sz="24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בָּרָ֣א אֱלֹהִ֑ים אֵ֥ת הַשָּׁמַ֖יִם </a:t>
            </a:r>
            <a:r>
              <a:rPr lang="he-IL" sz="2400" kern="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וְ</a:t>
            </a:r>
            <a:r>
              <a:rPr lang="he-IL" sz="24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אֵ֥ת הָאָֽרֶץ</a:t>
            </a:r>
            <a:r>
              <a:rPr lang="he-IL"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400" kern="0" baseline="30000" dirty="0">
                <a:effectLst/>
                <a:latin typeface="Times New Roman" panose="02020603050405020304" pitchFamily="18" charset="0"/>
                <a:ea typeface="Times New Roman" panose="02020603050405020304" pitchFamily="18" charset="0"/>
                <a:cs typeface="Times New Roman" panose="02020603050405020304" pitchFamily="18" charset="0"/>
              </a:rPr>
              <a:t>2 </a:t>
            </a:r>
            <a:r>
              <a:rPr lang="he-IL" sz="2400" kern="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ו</a:t>
            </a:r>
            <a:r>
              <a:rPr lang="he-IL" sz="24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ְהָאָ֗רֶץ </a:t>
            </a:r>
            <a:r>
              <a:rPr lang="he-IL" sz="2400" kern="0" dirty="0">
                <a:effectLst/>
                <a:latin typeface="Times New Roman" panose="02020603050405020304" pitchFamily="18" charset="0"/>
                <a:ea typeface="Times New Roman" panose="02020603050405020304" pitchFamily="18" charset="0"/>
                <a:cs typeface="Times New Roman" panose="02020603050405020304" pitchFamily="18" charset="0"/>
              </a:rPr>
              <a:t>הָיְתָ֥ה תֹ֙הוּ֙ </a:t>
            </a:r>
            <a:r>
              <a:rPr lang="he-IL" sz="2400" kern="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וָ</a:t>
            </a:r>
            <a:r>
              <a:rPr lang="he-IL" sz="2400" kern="0" dirty="0">
                <a:effectLst/>
                <a:latin typeface="Times New Roman" panose="02020603050405020304" pitchFamily="18" charset="0"/>
                <a:ea typeface="Times New Roman" panose="02020603050405020304" pitchFamily="18" charset="0"/>
                <a:cs typeface="Times New Roman" panose="02020603050405020304" pitchFamily="18" charset="0"/>
              </a:rPr>
              <a:t>בֹ֔הוּ </a:t>
            </a:r>
            <a:r>
              <a:rPr lang="he-IL" sz="2400" kern="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וְ</a:t>
            </a:r>
            <a:r>
              <a:rPr lang="he-IL" sz="24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חֹ֖שֶׁךְ עַל</a:t>
            </a:r>
            <a:r>
              <a:rPr lang="he-IL" sz="2400" kern="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24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פְּנֵ֣י</a:t>
            </a:r>
            <a:r>
              <a:rPr lang="he-IL"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4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תְה֑וֹם </a:t>
            </a:r>
            <a:r>
              <a:rPr lang="he-IL" sz="2400" kern="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וְ</a:t>
            </a:r>
            <a:r>
              <a:rPr lang="he-IL" sz="24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ר֣וּחַ אֱלֹהִ֔ים</a:t>
            </a:r>
            <a:r>
              <a:rPr lang="he-IL" sz="2400" kern="0" dirty="0">
                <a:effectLst/>
                <a:latin typeface="Times New Roman" panose="02020603050405020304" pitchFamily="18" charset="0"/>
                <a:ea typeface="Times New Roman" panose="02020603050405020304" pitchFamily="18" charset="0"/>
                <a:cs typeface="Times New Roman" panose="02020603050405020304" pitchFamily="18" charset="0"/>
              </a:rPr>
              <a:t> מְרַחֶ֖פֶת </a:t>
            </a:r>
            <a:r>
              <a:rPr lang="he-IL" sz="24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עַל</a:t>
            </a:r>
            <a:r>
              <a:rPr lang="he-IL" sz="2400" kern="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24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פְּנֵ֥י</a:t>
            </a:r>
            <a:r>
              <a:rPr lang="he-IL" sz="2400" kern="0" dirty="0">
                <a:effectLst/>
                <a:latin typeface="Times New Roman" panose="02020603050405020304" pitchFamily="18" charset="0"/>
                <a:ea typeface="Times New Roman" panose="02020603050405020304" pitchFamily="18" charset="0"/>
                <a:cs typeface="Times New Roman" panose="02020603050405020304" pitchFamily="18" charset="0"/>
              </a:rPr>
              <a:t> הַמָּֽיִם׃</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400" kern="0" baseline="30000" dirty="0">
                <a:effectLst/>
                <a:latin typeface="Times New Roman" panose="02020603050405020304" pitchFamily="18" charset="0"/>
                <a:ea typeface="Times New Roman" panose="02020603050405020304" pitchFamily="18" charset="0"/>
                <a:cs typeface="Times New Roman" panose="02020603050405020304" pitchFamily="18" charset="0"/>
              </a:rPr>
              <a:t> 3 </a:t>
            </a:r>
            <a:r>
              <a:rPr lang="he-IL" sz="2400" kern="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וַ</a:t>
            </a:r>
            <a:r>
              <a:rPr lang="he-IL" sz="24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יֹּ֥אמֶר אֱלֹהִ֖ים יְהִ֣י א֑וֹר </a:t>
            </a:r>
            <a:r>
              <a:rPr lang="he-IL" sz="2400" kern="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וַ</a:t>
            </a:r>
            <a:r>
              <a:rPr lang="he-IL" sz="24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ֽיְהִי</a:t>
            </a:r>
            <a:r>
              <a:rPr lang="he-IL" sz="2400" kern="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24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אֽוֹר</a:t>
            </a:r>
            <a:r>
              <a:rPr lang="he-IL" sz="2400" kern="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400" kern="0" baseline="30000" dirty="0">
                <a:effectLst/>
                <a:latin typeface="Times New Roman" panose="02020603050405020304" pitchFamily="18" charset="0"/>
                <a:ea typeface="Times New Roman" panose="02020603050405020304" pitchFamily="18" charset="0"/>
                <a:cs typeface="Times New Roman" panose="02020603050405020304" pitchFamily="18" charset="0"/>
              </a:rPr>
              <a:t> 4 </a:t>
            </a:r>
            <a:r>
              <a:rPr lang="he-IL" sz="2400" kern="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וַ</a:t>
            </a:r>
            <a:r>
              <a:rPr lang="he-IL" sz="24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יַּ֧רְא</a:t>
            </a:r>
            <a:r>
              <a:rPr lang="he-IL"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4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אֱלֹהִ֛ים אֶת</a:t>
            </a:r>
            <a:r>
              <a:rPr lang="he-IL" sz="2400" kern="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24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הָא֖וֹר</a:t>
            </a:r>
            <a:r>
              <a:rPr lang="he-IL"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4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כִּי</a:t>
            </a:r>
            <a:r>
              <a:rPr lang="he-IL" sz="2400" kern="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24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ט֑וֹב</a:t>
            </a:r>
            <a:r>
              <a:rPr lang="he-IL"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400" kern="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וַ</a:t>
            </a:r>
            <a:r>
              <a:rPr lang="he-IL" sz="24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יַּבְדֵּ֣ל</a:t>
            </a:r>
            <a:r>
              <a:rPr lang="he-IL"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4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אֱלֹהִ֔ים</a:t>
            </a:r>
            <a:r>
              <a:rPr lang="he-IL"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4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בֵּ֥ין</a:t>
            </a:r>
            <a:r>
              <a:rPr lang="he-IL"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4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הָא֖וֹר</a:t>
            </a:r>
            <a:r>
              <a:rPr lang="he-IL"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400" kern="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וּ</a:t>
            </a:r>
            <a:r>
              <a:rPr lang="he-IL" sz="24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בֵ֥ין</a:t>
            </a:r>
            <a:r>
              <a:rPr lang="he-IL"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4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הַחֹֽשֶׁךְ</a:t>
            </a:r>
            <a:r>
              <a:rPr lang="he-IL" sz="2400" kern="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400" kern="0" baseline="30000" dirty="0">
                <a:effectLst/>
                <a:latin typeface="Times New Roman" panose="02020603050405020304" pitchFamily="18" charset="0"/>
                <a:ea typeface="Times New Roman" panose="02020603050405020304" pitchFamily="18" charset="0"/>
                <a:cs typeface="Times New Roman" panose="02020603050405020304" pitchFamily="18" charset="0"/>
              </a:rPr>
              <a:t> 5 </a:t>
            </a:r>
            <a:r>
              <a:rPr lang="he-IL" sz="2400" kern="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וַ</a:t>
            </a:r>
            <a:r>
              <a:rPr lang="he-IL" sz="24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יִּקְרָ֙א אֱלֹהִ֤ים לָאוֹר֙ י֔וֹם </a:t>
            </a:r>
            <a:r>
              <a:rPr lang="he-IL" sz="2400" kern="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וְ</a:t>
            </a:r>
            <a:r>
              <a:rPr lang="he-IL" sz="24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לַחֹ֖שֶׁךְ קָ֣רָא לָ֑יְלָה </a:t>
            </a:r>
            <a:r>
              <a:rPr lang="he-IL" sz="2400" kern="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וַ</a:t>
            </a:r>
            <a:r>
              <a:rPr lang="he-IL" sz="24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ֽיְהִי</a:t>
            </a:r>
            <a:r>
              <a:rPr lang="he-IL" sz="2400" kern="0" dirty="0">
                <a:effectLst/>
                <a:latin typeface="Times New Roman" panose="02020603050405020304" pitchFamily="18" charset="0"/>
                <a:ea typeface="Times New Roman" panose="02020603050405020304" pitchFamily="18" charset="0"/>
                <a:cs typeface="Times New Roman" panose="02020603050405020304" pitchFamily="18" charset="0"/>
              </a:rPr>
              <a:t>־עֶ֥רֶב </a:t>
            </a:r>
            <a:r>
              <a:rPr lang="he-IL" sz="2400" kern="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וַ</a:t>
            </a:r>
            <a:r>
              <a:rPr lang="he-IL" sz="24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ֽיְהִי</a:t>
            </a:r>
            <a:r>
              <a:rPr lang="he-IL" sz="2400" kern="0" dirty="0">
                <a:effectLst/>
                <a:latin typeface="Times New Roman" panose="02020603050405020304" pitchFamily="18" charset="0"/>
                <a:ea typeface="Times New Roman" panose="02020603050405020304" pitchFamily="18" charset="0"/>
                <a:cs typeface="Times New Roman" panose="02020603050405020304" pitchFamily="18" charset="0"/>
              </a:rPr>
              <a:t>־בֹ֖קֶר </a:t>
            </a:r>
            <a:r>
              <a:rPr lang="he-IL" sz="24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י֥וֹם</a:t>
            </a:r>
            <a:r>
              <a:rPr lang="he-IL"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4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אֶחָֽד</a:t>
            </a:r>
            <a:r>
              <a:rPr lang="he-IL" sz="2400" kern="0" dirty="0">
                <a:effectLst/>
                <a:latin typeface="Times New Roman" panose="02020603050405020304" pitchFamily="18" charset="0"/>
                <a:ea typeface="Times New Roman" panose="02020603050405020304" pitchFamily="18" charset="0"/>
                <a:cs typeface="Times New Roman" panose="02020603050405020304" pitchFamily="18" charset="0"/>
              </a:rPr>
              <a:t>׃ פ</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400" kern="0" baseline="30000" dirty="0">
                <a:effectLst/>
                <a:latin typeface="Times New Roman" panose="02020603050405020304" pitchFamily="18" charset="0"/>
                <a:ea typeface="Times New Roman" panose="02020603050405020304" pitchFamily="18" charset="0"/>
                <a:cs typeface="Times New Roman" panose="02020603050405020304" pitchFamily="18" charset="0"/>
              </a:rPr>
              <a:t> 6 </a:t>
            </a:r>
            <a:r>
              <a:rPr lang="he-IL" sz="2400" kern="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ו</a:t>
            </a:r>
            <a:r>
              <a:rPr lang="he-IL" sz="24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ַיֹּ֣אמֶר אֱלֹהִ֔ים יְהִ֥י </a:t>
            </a:r>
            <a:r>
              <a:rPr lang="he-IL" sz="2400" kern="0" dirty="0">
                <a:effectLst/>
                <a:latin typeface="Times New Roman" panose="02020603050405020304" pitchFamily="18" charset="0"/>
                <a:ea typeface="Times New Roman" panose="02020603050405020304" pitchFamily="18" charset="0"/>
                <a:cs typeface="Times New Roman" panose="02020603050405020304" pitchFamily="18" charset="0"/>
              </a:rPr>
              <a:t>רָקִ֖יעַ </a:t>
            </a:r>
            <a:r>
              <a:rPr lang="he-IL" sz="24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בְּת֣וֹךְ </a:t>
            </a:r>
            <a:r>
              <a:rPr lang="he-IL" sz="2400" kern="0" dirty="0">
                <a:effectLst/>
                <a:latin typeface="Times New Roman" panose="02020603050405020304" pitchFamily="18" charset="0"/>
                <a:ea typeface="Times New Roman" panose="02020603050405020304" pitchFamily="18" charset="0"/>
                <a:cs typeface="Times New Roman" panose="02020603050405020304" pitchFamily="18" charset="0"/>
              </a:rPr>
              <a:t>הַמָּ֑יִם </a:t>
            </a:r>
            <a:r>
              <a:rPr lang="he-IL" sz="2400" kern="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ו</a:t>
            </a:r>
            <a:r>
              <a:rPr lang="he-IL" sz="24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ִיהִ֣י</a:t>
            </a:r>
            <a:r>
              <a:rPr lang="he-IL" sz="2400" kern="0" dirty="0">
                <a:effectLst/>
                <a:latin typeface="Times New Roman" panose="02020603050405020304" pitchFamily="18" charset="0"/>
                <a:ea typeface="Times New Roman" panose="02020603050405020304" pitchFamily="18" charset="0"/>
                <a:cs typeface="Times New Roman" panose="02020603050405020304" pitchFamily="18" charset="0"/>
              </a:rPr>
              <a:t> מַבְדִּ֔יל </a:t>
            </a:r>
            <a:r>
              <a:rPr lang="he-IL" sz="24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בֵּ֥ין </a:t>
            </a:r>
            <a:r>
              <a:rPr lang="he-IL" sz="2400" kern="0" dirty="0">
                <a:effectLst/>
                <a:latin typeface="Times New Roman" panose="02020603050405020304" pitchFamily="18" charset="0"/>
                <a:ea typeface="Times New Roman" panose="02020603050405020304" pitchFamily="18" charset="0"/>
                <a:cs typeface="Times New Roman" panose="02020603050405020304" pitchFamily="18" charset="0"/>
              </a:rPr>
              <a:t>מַ֖יִם לָמָֽיִם׃</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400" kern="0" baseline="30000" dirty="0">
                <a:effectLst/>
                <a:latin typeface="Times New Roman" panose="02020603050405020304" pitchFamily="18" charset="0"/>
                <a:ea typeface="Times New Roman" panose="02020603050405020304" pitchFamily="18" charset="0"/>
                <a:cs typeface="Times New Roman" panose="02020603050405020304" pitchFamily="18" charset="0"/>
              </a:rPr>
              <a:t> 7 </a:t>
            </a:r>
            <a:r>
              <a:rPr lang="he-IL" sz="2400" kern="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וַ</a:t>
            </a:r>
            <a:r>
              <a:rPr lang="he-IL" sz="24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יַּ֣עַשׂ אֱלֹהִים֘ אֶת</a:t>
            </a:r>
            <a:r>
              <a:rPr lang="he-IL" sz="2400" kern="0" dirty="0">
                <a:effectLst/>
                <a:latin typeface="Times New Roman" panose="02020603050405020304" pitchFamily="18" charset="0"/>
                <a:ea typeface="Times New Roman" panose="02020603050405020304" pitchFamily="18" charset="0"/>
                <a:cs typeface="Times New Roman" panose="02020603050405020304" pitchFamily="18" charset="0"/>
              </a:rPr>
              <a:t>־הָרָקִיעַ֒ </a:t>
            </a:r>
            <a:r>
              <a:rPr lang="he-IL" sz="2400" kern="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וַ</a:t>
            </a:r>
            <a:r>
              <a:rPr lang="he-IL" sz="2400" kern="0" dirty="0">
                <a:effectLst/>
                <a:latin typeface="Times New Roman" panose="02020603050405020304" pitchFamily="18" charset="0"/>
                <a:ea typeface="Times New Roman" panose="02020603050405020304" pitchFamily="18" charset="0"/>
                <a:cs typeface="Times New Roman" panose="02020603050405020304" pitchFamily="18" charset="0"/>
              </a:rPr>
              <a:t>יַּבְדֵּ֗ל </a:t>
            </a:r>
            <a:r>
              <a:rPr lang="he-IL" sz="24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בֵּ֤ין </a:t>
            </a:r>
            <a:r>
              <a:rPr lang="he-IL" sz="2400" kern="0" dirty="0">
                <a:effectLst/>
                <a:latin typeface="Times New Roman" panose="02020603050405020304" pitchFamily="18" charset="0"/>
                <a:ea typeface="Times New Roman" panose="02020603050405020304" pitchFamily="18" charset="0"/>
                <a:cs typeface="Times New Roman" panose="02020603050405020304" pitchFamily="18" charset="0"/>
              </a:rPr>
              <a:t>הַמַּ֙יִם֙ אֲשֶׁר֙ מִתַּ֣חַת לָרָקִ֔יעַ </a:t>
            </a:r>
            <a:r>
              <a:rPr lang="he-IL" sz="2400" kern="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ו</a:t>
            </a:r>
            <a:r>
              <a:rPr lang="he-IL" sz="24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ּבֵ֣ין </a:t>
            </a:r>
            <a:r>
              <a:rPr lang="he-IL" sz="2400" kern="0" dirty="0">
                <a:effectLst/>
                <a:latin typeface="Times New Roman" panose="02020603050405020304" pitchFamily="18" charset="0"/>
                <a:ea typeface="Times New Roman" panose="02020603050405020304" pitchFamily="18" charset="0"/>
                <a:cs typeface="Times New Roman" panose="02020603050405020304" pitchFamily="18" charset="0"/>
              </a:rPr>
              <a:t>הַמַּ֔יִם אֲשֶׁ֖ר </a:t>
            </a:r>
            <a:r>
              <a:rPr lang="he-IL" sz="24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מֵעַ֣ל </a:t>
            </a:r>
            <a:r>
              <a:rPr lang="he-IL" sz="2400" kern="0" dirty="0">
                <a:effectLst/>
                <a:latin typeface="Times New Roman" panose="02020603050405020304" pitchFamily="18" charset="0"/>
                <a:ea typeface="Times New Roman" panose="02020603050405020304" pitchFamily="18" charset="0"/>
                <a:cs typeface="Times New Roman" panose="02020603050405020304" pitchFamily="18" charset="0"/>
              </a:rPr>
              <a:t>לָרָקִ֑יעַ </a:t>
            </a:r>
            <a:r>
              <a:rPr lang="he-IL" sz="2400" kern="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וַ</a:t>
            </a:r>
            <a:r>
              <a:rPr lang="he-IL" sz="24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ֽיְהִי</a:t>
            </a:r>
            <a:r>
              <a:rPr lang="he-IL" sz="2400" kern="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24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כֵֽן</a:t>
            </a:r>
            <a:r>
              <a:rPr lang="he-IL" sz="2400" kern="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400" kern="0" baseline="30000" dirty="0">
                <a:effectLst/>
                <a:latin typeface="Times New Roman" panose="02020603050405020304" pitchFamily="18" charset="0"/>
                <a:ea typeface="Times New Roman" panose="02020603050405020304" pitchFamily="18" charset="0"/>
                <a:cs typeface="Times New Roman" panose="02020603050405020304" pitchFamily="18" charset="0"/>
              </a:rPr>
              <a:t> 8 </a:t>
            </a:r>
            <a:r>
              <a:rPr lang="he-IL" sz="2400" kern="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ו</a:t>
            </a:r>
            <a:r>
              <a:rPr lang="he-IL" sz="24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ַיִּקְרָ֧א אֱלֹהִ֛ים </a:t>
            </a:r>
            <a:r>
              <a:rPr lang="he-IL" sz="2400" kern="0" dirty="0">
                <a:effectLst/>
                <a:latin typeface="Times New Roman" panose="02020603050405020304" pitchFamily="18" charset="0"/>
                <a:ea typeface="Times New Roman" panose="02020603050405020304" pitchFamily="18" charset="0"/>
                <a:cs typeface="Times New Roman" panose="02020603050405020304" pitchFamily="18" charset="0"/>
              </a:rPr>
              <a:t>לָֽרָקִ֖יעַ </a:t>
            </a:r>
            <a:r>
              <a:rPr lang="he-IL" sz="24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שָׁמָ֑יִם </a:t>
            </a:r>
            <a:r>
              <a:rPr lang="he-IL" sz="2400" kern="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וַ</a:t>
            </a:r>
            <a:r>
              <a:rPr lang="he-IL" sz="24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ֽיְהִי</a:t>
            </a:r>
            <a:r>
              <a:rPr lang="he-IL" sz="2400" kern="0" dirty="0">
                <a:effectLst/>
                <a:latin typeface="Times New Roman" panose="02020603050405020304" pitchFamily="18" charset="0"/>
                <a:ea typeface="Times New Roman" panose="02020603050405020304" pitchFamily="18" charset="0"/>
                <a:cs typeface="Times New Roman" panose="02020603050405020304" pitchFamily="18" charset="0"/>
              </a:rPr>
              <a:t>־עֶ֥רֶב </a:t>
            </a:r>
            <a:r>
              <a:rPr lang="he-IL" sz="2400" kern="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וַ</a:t>
            </a:r>
            <a:r>
              <a:rPr lang="he-IL" sz="24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ֽיְהִי</a:t>
            </a:r>
            <a:r>
              <a:rPr lang="he-IL" sz="2400" kern="0" dirty="0">
                <a:effectLst/>
                <a:latin typeface="Times New Roman" panose="02020603050405020304" pitchFamily="18" charset="0"/>
                <a:ea typeface="Times New Roman" panose="02020603050405020304" pitchFamily="18" charset="0"/>
                <a:cs typeface="Times New Roman" panose="02020603050405020304" pitchFamily="18" charset="0"/>
              </a:rPr>
              <a:t>־בֹ֖קֶר </a:t>
            </a:r>
            <a:r>
              <a:rPr lang="he-IL" sz="24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י֥וֹם</a:t>
            </a:r>
            <a:r>
              <a:rPr lang="he-IL" sz="2400" kern="0" dirty="0">
                <a:effectLst/>
                <a:latin typeface="Times New Roman" panose="02020603050405020304" pitchFamily="18" charset="0"/>
                <a:ea typeface="Times New Roman" panose="02020603050405020304" pitchFamily="18" charset="0"/>
                <a:cs typeface="Times New Roman" panose="02020603050405020304" pitchFamily="18" charset="0"/>
              </a:rPr>
              <a:t> שֵׁנִֽי׃ פ</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400" kern="0" baseline="30000" dirty="0">
                <a:effectLst/>
                <a:latin typeface="Times New Roman" panose="02020603050405020304" pitchFamily="18" charset="0"/>
                <a:ea typeface="Times New Roman" panose="02020603050405020304" pitchFamily="18" charset="0"/>
                <a:cs typeface="Times New Roman" panose="02020603050405020304" pitchFamily="18" charset="0"/>
              </a:rPr>
              <a:t> 9 </a:t>
            </a:r>
            <a:r>
              <a:rPr lang="he-IL" sz="2400" kern="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וַי</a:t>
            </a:r>
            <a:r>
              <a:rPr lang="he-IL" sz="24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ֹּ֣אמֶר</a:t>
            </a:r>
            <a:r>
              <a:rPr lang="he-IL"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4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אֱלֹהִ֗ים</a:t>
            </a:r>
            <a:r>
              <a:rPr lang="he-IL" sz="2400" kern="0" dirty="0">
                <a:effectLst/>
                <a:latin typeface="Times New Roman" panose="02020603050405020304" pitchFamily="18" charset="0"/>
                <a:ea typeface="Times New Roman" panose="02020603050405020304" pitchFamily="18" charset="0"/>
                <a:cs typeface="Times New Roman" panose="02020603050405020304" pitchFamily="18" charset="0"/>
              </a:rPr>
              <a:t> יִקָּו֙וּ הַמַּ֜יִם </a:t>
            </a:r>
            <a:r>
              <a:rPr lang="he-IL" sz="24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מִתַּ֤חַת הַשָּׁמַ֙יִם֙ אֶל</a:t>
            </a:r>
            <a:r>
              <a:rPr lang="he-IL" sz="2400" kern="0" dirty="0">
                <a:effectLst/>
                <a:latin typeface="Times New Roman" panose="02020603050405020304" pitchFamily="18" charset="0"/>
                <a:ea typeface="Times New Roman" panose="02020603050405020304" pitchFamily="18" charset="0"/>
                <a:cs typeface="Times New Roman" panose="02020603050405020304" pitchFamily="18" charset="0"/>
              </a:rPr>
              <a:t>־מָק֣וֹם </a:t>
            </a:r>
            <a:r>
              <a:rPr lang="he-IL" sz="24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אֶחָ֔ד </a:t>
            </a:r>
            <a:r>
              <a:rPr lang="he-IL" sz="2400" kern="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וְ</a:t>
            </a:r>
            <a:r>
              <a:rPr lang="he-IL" sz="2400" kern="0" dirty="0">
                <a:effectLst/>
                <a:latin typeface="Times New Roman" panose="02020603050405020304" pitchFamily="18" charset="0"/>
                <a:ea typeface="Times New Roman" panose="02020603050405020304" pitchFamily="18" charset="0"/>
                <a:cs typeface="Times New Roman" panose="02020603050405020304" pitchFamily="18" charset="0"/>
              </a:rPr>
              <a:t>תֵרָאֶ֖ה הַיַּבָּשָׁ֑ה </a:t>
            </a:r>
            <a:r>
              <a:rPr lang="he-IL" sz="2400" kern="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וַ</a:t>
            </a:r>
            <a:r>
              <a:rPr lang="he-IL" sz="24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ֽיְהִי־כֵֽן</a:t>
            </a:r>
            <a:r>
              <a:rPr lang="he-IL" sz="2400" kern="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400" kern="0" baseline="30000" dirty="0">
                <a:effectLst/>
                <a:latin typeface="Times New Roman" panose="02020603050405020304" pitchFamily="18" charset="0"/>
                <a:ea typeface="Times New Roman" panose="02020603050405020304" pitchFamily="18" charset="0"/>
                <a:cs typeface="Times New Roman" panose="02020603050405020304" pitchFamily="18" charset="0"/>
              </a:rPr>
              <a:t> 10 </a:t>
            </a:r>
            <a:r>
              <a:rPr lang="he-IL" sz="2400" kern="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וַ</a:t>
            </a:r>
            <a:r>
              <a:rPr lang="he-IL" sz="24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יִּקְרָ֙א אֱלֹהִ֤ים</a:t>
            </a:r>
            <a:r>
              <a:rPr lang="he-IL"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4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לַיַּבָּשָׁה֙ אֶ֔רֶץ</a:t>
            </a:r>
            <a:r>
              <a:rPr lang="he-IL"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400" kern="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וּ</a:t>
            </a:r>
            <a:r>
              <a:rPr lang="he-IL" sz="2400" kern="0" dirty="0">
                <a:effectLst/>
                <a:latin typeface="Times New Roman" panose="02020603050405020304" pitchFamily="18" charset="0"/>
                <a:ea typeface="Times New Roman" panose="02020603050405020304" pitchFamily="18" charset="0"/>
                <a:cs typeface="Times New Roman" panose="02020603050405020304" pitchFamily="18" charset="0"/>
              </a:rPr>
              <a:t>לְמִקְוֵ֥ה הַמַּ֖יִם </a:t>
            </a:r>
            <a:r>
              <a:rPr lang="he-IL" sz="24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קָרָ֣א</a:t>
            </a:r>
            <a:r>
              <a:rPr lang="he-IL" sz="2400" kern="0" dirty="0">
                <a:effectLst/>
                <a:latin typeface="Times New Roman" panose="02020603050405020304" pitchFamily="18" charset="0"/>
                <a:ea typeface="Times New Roman" panose="02020603050405020304" pitchFamily="18" charset="0"/>
                <a:cs typeface="Times New Roman" panose="02020603050405020304" pitchFamily="18" charset="0"/>
              </a:rPr>
              <a:t> יַמִּ֑ים </a:t>
            </a:r>
            <a:r>
              <a:rPr lang="he-IL" sz="2400" kern="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וַ</a:t>
            </a:r>
            <a:r>
              <a:rPr lang="he-IL" sz="24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יַּ֥רְא אֱלֹהִ֖ים כִּי־טֽוֹב</a:t>
            </a:r>
            <a:r>
              <a:rPr lang="he-IL" sz="2400" kern="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400" kern="0" baseline="30000" dirty="0">
                <a:effectLst/>
                <a:latin typeface="Times New Roman" panose="02020603050405020304" pitchFamily="18" charset="0"/>
                <a:ea typeface="Times New Roman" panose="02020603050405020304" pitchFamily="18" charset="0"/>
                <a:cs typeface="Times New Roman" panose="02020603050405020304" pitchFamily="18" charset="0"/>
              </a:rPr>
              <a:t> 11 </a:t>
            </a:r>
            <a:r>
              <a:rPr lang="he-IL" sz="2400" kern="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ו</a:t>
            </a:r>
            <a:r>
              <a:rPr lang="he-IL" sz="24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ַיֹּ֣אמֶר אֱלֹהִ֗ים</a:t>
            </a:r>
            <a:r>
              <a:rPr lang="he-IL" sz="2400" kern="0" dirty="0">
                <a:effectLst/>
                <a:latin typeface="Times New Roman" panose="02020603050405020304" pitchFamily="18" charset="0"/>
                <a:ea typeface="Times New Roman" panose="02020603050405020304" pitchFamily="18" charset="0"/>
                <a:cs typeface="Times New Roman" panose="02020603050405020304" pitchFamily="18" charset="0"/>
              </a:rPr>
              <a:t> תַּֽדְשֵׁ֤א </a:t>
            </a:r>
            <a:r>
              <a:rPr lang="he-IL" sz="24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הָאָ֙רֶץ֙</a:t>
            </a:r>
            <a:r>
              <a:rPr lang="he-IL" sz="2400" kern="0" dirty="0">
                <a:effectLst/>
                <a:latin typeface="Times New Roman" panose="02020603050405020304" pitchFamily="18" charset="0"/>
                <a:ea typeface="Times New Roman" panose="02020603050405020304" pitchFamily="18" charset="0"/>
                <a:cs typeface="Times New Roman" panose="02020603050405020304" pitchFamily="18" charset="0"/>
              </a:rPr>
              <a:t> דֶּ֔שֶׁא עֵ֚שֶׂב </a:t>
            </a:r>
            <a:r>
              <a:rPr lang="he-IL" sz="24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מַזְרִ֣יעַ זֶ֔רַע </a:t>
            </a:r>
            <a:r>
              <a:rPr lang="he-IL" sz="2400" kern="0" dirty="0">
                <a:effectLst/>
                <a:latin typeface="Times New Roman" panose="02020603050405020304" pitchFamily="18" charset="0"/>
                <a:ea typeface="Times New Roman" panose="02020603050405020304" pitchFamily="18" charset="0"/>
                <a:cs typeface="Times New Roman" panose="02020603050405020304" pitchFamily="18" charset="0"/>
              </a:rPr>
              <a:t>עֵ֣ץ פְּרִ֞י </a:t>
            </a:r>
            <a:r>
              <a:rPr lang="he-IL" sz="24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עֹ֤שֶׂה </a:t>
            </a:r>
            <a:r>
              <a:rPr lang="he-IL" sz="2400" kern="0" dirty="0">
                <a:effectLst/>
                <a:latin typeface="Times New Roman" panose="02020603050405020304" pitchFamily="18" charset="0"/>
                <a:ea typeface="Times New Roman" panose="02020603050405020304" pitchFamily="18" charset="0"/>
                <a:cs typeface="Times New Roman" panose="02020603050405020304" pitchFamily="18" charset="0"/>
              </a:rPr>
              <a:t>פְּרִי֙ </a:t>
            </a:r>
            <a:r>
              <a:rPr lang="he-IL" sz="24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לְמִינ֔וֹ </a:t>
            </a:r>
            <a:r>
              <a:rPr lang="he-IL" sz="2400" kern="0" dirty="0">
                <a:effectLst/>
                <a:latin typeface="Times New Roman" panose="02020603050405020304" pitchFamily="18" charset="0"/>
                <a:ea typeface="Times New Roman" panose="02020603050405020304" pitchFamily="18" charset="0"/>
                <a:cs typeface="Times New Roman" panose="02020603050405020304" pitchFamily="18" charset="0"/>
              </a:rPr>
              <a:t>אֲשֶׁ֥ר </a:t>
            </a:r>
            <a:r>
              <a:rPr lang="he-IL" sz="24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זַרְעוֹ</a:t>
            </a:r>
            <a:r>
              <a:rPr lang="he-IL" sz="2400" kern="0" dirty="0">
                <a:effectLst/>
                <a:latin typeface="Times New Roman" panose="02020603050405020304" pitchFamily="18" charset="0"/>
                <a:ea typeface="Times New Roman" panose="02020603050405020304" pitchFamily="18" charset="0"/>
                <a:cs typeface="Times New Roman" panose="02020603050405020304" pitchFamily="18" charset="0"/>
              </a:rPr>
              <a:t>־ב֖וֹ </a:t>
            </a:r>
            <a:r>
              <a:rPr lang="he-IL" sz="24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עַל־הָאָ֑רֶץ</a:t>
            </a:r>
            <a:r>
              <a:rPr lang="he-IL"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400" kern="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וַ</a:t>
            </a:r>
            <a:r>
              <a:rPr lang="he-IL" sz="2400" kern="0" dirty="0">
                <a:effectLst/>
                <a:latin typeface="Times New Roman" panose="02020603050405020304" pitchFamily="18" charset="0"/>
                <a:ea typeface="Times New Roman" panose="02020603050405020304" pitchFamily="18" charset="0"/>
                <a:cs typeface="Times New Roman" panose="02020603050405020304" pitchFamily="18" charset="0"/>
              </a:rPr>
              <a:t>ֽיְהִי־כֵֽן׃</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400" kern="0" baseline="30000" dirty="0">
                <a:effectLst/>
                <a:latin typeface="Times New Roman" panose="02020603050405020304" pitchFamily="18" charset="0"/>
                <a:ea typeface="Times New Roman" panose="02020603050405020304" pitchFamily="18" charset="0"/>
                <a:cs typeface="Times New Roman" panose="02020603050405020304" pitchFamily="18" charset="0"/>
              </a:rPr>
              <a:t> 12 </a:t>
            </a:r>
            <a:r>
              <a:rPr lang="he-IL" sz="2400" kern="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ו</a:t>
            </a:r>
            <a:r>
              <a:rPr lang="he-IL" sz="2400" kern="0" dirty="0">
                <a:effectLst/>
                <a:latin typeface="Times New Roman" panose="02020603050405020304" pitchFamily="18" charset="0"/>
                <a:ea typeface="Times New Roman" panose="02020603050405020304" pitchFamily="18" charset="0"/>
                <a:cs typeface="Times New Roman" panose="02020603050405020304" pitchFamily="18" charset="0"/>
              </a:rPr>
              <a:t>ַתּוֹצֵ֙א </a:t>
            </a:r>
            <a:r>
              <a:rPr lang="he-IL" sz="24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הָאָ֜רֶץ </a:t>
            </a:r>
            <a:r>
              <a:rPr lang="he-IL" sz="2400" kern="0" dirty="0">
                <a:effectLst/>
                <a:latin typeface="Times New Roman" panose="02020603050405020304" pitchFamily="18" charset="0"/>
                <a:ea typeface="Times New Roman" panose="02020603050405020304" pitchFamily="18" charset="0"/>
                <a:cs typeface="Times New Roman" panose="02020603050405020304" pitchFamily="18" charset="0"/>
              </a:rPr>
              <a:t>דֶּ֠שֶׁא עֵ֣שֶׂב </a:t>
            </a:r>
            <a:r>
              <a:rPr lang="he-IL" sz="24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מַזְרִ֤יעַ זֶ֙רַע֙ לְמִינֵ֔הוּ </a:t>
            </a:r>
            <a:r>
              <a:rPr lang="he-IL" sz="2400" kern="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ו</a:t>
            </a:r>
            <a:r>
              <a:rPr lang="he-IL" sz="2400" kern="0" dirty="0">
                <a:effectLst/>
                <a:latin typeface="Times New Roman" panose="02020603050405020304" pitchFamily="18" charset="0"/>
                <a:ea typeface="Times New Roman" panose="02020603050405020304" pitchFamily="18" charset="0"/>
                <a:cs typeface="Times New Roman" panose="02020603050405020304" pitchFamily="18" charset="0"/>
              </a:rPr>
              <a:t>ְעֵ֧ץ </a:t>
            </a:r>
            <a:r>
              <a:rPr lang="he-IL" sz="24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עֹֽשֶׂה</a:t>
            </a:r>
            <a:r>
              <a:rPr lang="he-IL" sz="2400" kern="0" dirty="0">
                <a:effectLst/>
                <a:latin typeface="Times New Roman" panose="02020603050405020304" pitchFamily="18" charset="0"/>
                <a:ea typeface="Times New Roman" panose="02020603050405020304" pitchFamily="18" charset="0"/>
                <a:cs typeface="Times New Roman" panose="02020603050405020304" pitchFamily="18" charset="0"/>
              </a:rPr>
              <a:t>־פְּרִ֛י אֲשֶׁ֥ר </a:t>
            </a:r>
            <a:r>
              <a:rPr lang="he-IL" sz="24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זַרְעוֹ</a:t>
            </a:r>
            <a:r>
              <a:rPr lang="he-IL" sz="2400" kern="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24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ב֖וֹ</a:t>
            </a:r>
            <a:r>
              <a:rPr lang="he-IL"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4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לְמִינֵ֑הוּ </a:t>
            </a:r>
            <a:r>
              <a:rPr lang="he-IL" sz="2400" kern="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ו</a:t>
            </a:r>
            <a:r>
              <a:rPr lang="he-IL" sz="24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ַיַּ֥רְא</a:t>
            </a:r>
            <a:r>
              <a:rPr lang="he-IL"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4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אֱלֹהִ֖ים כִּי־טֽוֹב</a:t>
            </a:r>
            <a:r>
              <a:rPr lang="he-IL" sz="2400" kern="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400" kern="0" baseline="30000" dirty="0">
                <a:effectLst/>
                <a:latin typeface="Times New Roman" panose="02020603050405020304" pitchFamily="18" charset="0"/>
                <a:ea typeface="Times New Roman" panose="02020603050405020304" pitchFamily="18" charset="0"/>
                <a:cs typeface="Times New Roman" panose="02020603050405020304" pitchFamily="18" charset="0"/>
              </a:rPr>
              <a:t> 13 </a:t>
            </a:r>
            <a:r>
              <a:rPr lang="he-IL" sz="2400" kern="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וַֽ</a:t>
            </a:r>
            <a:r>
              <a:rPr lang="he-IL" sz="24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יְהִי</a:t>
            </a:r>
            <a:r>
              <a:rPr lang="he-IL" sz="2400" kern="0" dirty="0">
                <a:effectLst/>
                <a:latin typeface="Times New Roman" panose="02020603050405020304" pitchFamily="18" charset="0"/>
                <a:ea typeface="Times New Roman" panose="02020603050405020304" pitchFamily="18" charset="0"/>
                <a:cs typeface="Times New Roman" panose="02020603050405020304" pitchFamily="18" charset="0"/>
              </a:rPr>
              <a:t>־עֶ֥רֶב </a:t>
            </a:r>
            <a:r>
              <a:rPr lang="he-IL" sz="2400" kern="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וַֽ</a:t>
            </a:r>
            <a:r>
              <a:rPr lang="he-IL" sz="24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יְהִי</a:t>
            </a:r>
            <a:r>
              <a:rPr lang="he-IL" sz="2400" kern="0" dirty="0">
                <a:effectLst/>
                <a:latin typeface="Times New Roman" panose="02020603050405020304" pitchFamily="18" charset="0"/>
                <a:ea typeface="Times New Roman" panose="02020603050405020304" pitchFamily="18" charset="0"/>
                <a:cs typeface="Times New Roman" panose="02020603050405020304" pitchFamily="18" charset="0"/>
              </a:rPr>
              <a:t>־בֹ֖קֶר </a:t>
            </a:r>
            <a:r>
              <a:rPr lang="he-IL" sz="24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י֥וֹם </a:t>
            </a:r>
            <a:r>
              <a:rPr lang="he-IL" sz="2400" kern="0" dirty="0">
                <a:effectLst/>
                <a:latin typeface="Times New Roman" panose="02020603050405020304" pitchFamily="18" charset="0"/>
                <a:ea typeface="Times New Roman" panose="02020603050405020304" pitchFamily="18" charset="0"/>
                <a:cs typeface="Times New Roman" panose="02020603050405020304" pitchFamily="18" charset="0"/>
              </a:rPr>
              <a:t>שְׁלִישִֽׁי׃ פ</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400" kern="0" baseline="30000" dirty="0">
                <a:effectLst/>
                <a:latin typeface="Times New Roman" panose="02020603050405020304" pitchFamily="18" charset="0"/>
                <a:ea typeface="Times New Roman" panose="02020603050405020304" pitchFamily="18" charset="0"/>
                <a:cs typeface="Times New Roman" panose="02020603050405020304" pitchFamily="18" charset="0"/>
              </a:rPr>
              <a:t> 14 </a:t>
            </a:r>
            <a:r>
              <a:rPr lang="he-IL" sz="2400" kern="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וַ</a:t>
            </a:r>
            <a:r>
              <a:rPr lang="he-IL" sz="24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יֹּ֣אמֶר אֱלֹהִ֗ים יְהִ֤י </a:t>
            </a:r>
            <a:r>
              <a:rPr lang="he-IL" sz="2400" kern="0" dirty="0">
                <a:effectLst/>
                <a:latin typeface="Times New Roman" panose="02020603050405020304" pitchFamily="18" charset="0"/>
                <a:ea typeface="Times New Roman" panose="02020603050405020304" pitchFamily="18" charset="0"/>
                <a:cs typeface="Times New Roman" panose="02020603050405020304" pitchFamily="18" charset="0"/>
              </a:rPr>
              <a:t>מְאֹרֹת֙ בִּרְקִ֣יעַ </a:t>
            </a:r>
            <a:r>
              <a:rPr lang="he-IL" sz="24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הַשָּׁמַ֔יִם </a:t>
            </a:r>
            <a:r>
              <a:rPr lang="he-IL" sz="2400" kern="0" dirty="0">
                <a:effectLst/>
                <a:latin typeface="Times New Roman" panose="02020603050405020304" pitchFamily="18" charset="0"/>
                <a:ea typeface="Times New Roman" panose="02020603050405020304" pitchFamily="18" charset="0"/>
                <a:cs typeface="Times New Roman" panose="02020603050405020304" pitchFamily="18" charset="0"/>
              </a:rPr>
              <a:t>לְהַבְדִּ֕יל </a:t>
            </a:r>
            <a:r>
              <a:rPr lang="he-IL" sz="24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בֵּ֥ין הַיּ֖וֹם </a:t>
            </a:r>
            <a:r>
              <a:rPr lang="he-IL" sz="2400" kern="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ו</a:t>
            </a:r>
            <a:r>
              <a:rPr lang="he-IL" sz="24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ּבֵ֣ין </a:t>
            </a:r>
            <a:r>
              <a:rPr lang="he-IL" sz="2400" kern="0" dirty="0">
                <a:effectLst/>
                <a:latin typeface="Times New Roman" panose="02020603050405020304" pitchFamily="18" charset="0"/>
                <a:ea typeface="Times New Roman" panose="02020603050405020304" pitchFamily="18" charset="0"/>
                <a:cs typeface="Times New Roman" panose="02020603050405020304" pitchFamily="18" charset="0"/>
              </a:rPr>
              <a:t>הַלָּ֑יְלָה </a:t>
            </a:r>
            <a:r>
              <a:rPr lang="he-IL" sz="2400" kern="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ו</a:t>
            </a:r>
            <a:r>
              <a:rPr lang="he-IL" sz="24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ְהָי֤וּ </a:t>
            </a:r>
            <a:r>
              <a:rPr lang="he-IL" sz="2400" kern="0" dirty="0">
                <a:effectLst/>
                <a:latin typeface="Times New Roman" panose="02020603050405020304" pitchFamily="18" charset="0"/>
                <a:ea typeface="Times New Roman" panose="02020603050405020304" pitchFamily="18" charset="0"/>
                <a:cs typeface="Times New Roman" panose="02020603050405020304" pitchFamily="18" charset="0"/>
              </a:rPr>
              <a:t>לְאֹתֹת֙ </a:t>
            </a:r>
            <a:r>
              <a:rPr lang="he-IL" sz="2400" kern="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וּ</a:t>
            </a:r>
            <a:r>
              <a:rPr lang="he-IL" sz="24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לְמ֣וֹעֲדִ֔ים </a:t>
            </a:r>
            <a:r>
              <a:rPr lang="he-IL" sz="2400" kern="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ו</a:t>
            </a:r>
            <a:r>
              <a:rPr lang="he-IL" sz="2400" kern="0" dirty="0">
                <a:effectLst/>
                <a:latin typeface="Times New Roman" panose="02020603050405020304" pitchFamily="18" charset="0"/>
                <a:ea typeface="Times New Roman" panose="02020603050405020304" pitchFamily="18" charset="0"/>
                <a:cs typeface="Times New Roman" panose="02020603050405020304" pitchFamily="18" charset="0"/>
              </a:rPr>
              <a:t>ּלְיָמִ֖ים </a:t>
            </a:r>
            <a:r>
              <a:rPr lang="he-IL" sz="2400" kern="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ו</a:t>
            </a:r>
            <a:r>
              <a:rPr lang="he-IL" sz="2400" kern="0" dirty="0">
                <a:effectLst/>
                <a:latin typeface="Times New Roman" panose="02020603050405020304" pitchFamily="18" charset="0"/>
                <a:ea typeface="Times New Roman" panose="02020603050405020304" pitchFamily="18" charset="0"/>
                <a:cs typeface="Times New Roman" panose="02020603050405020304" pitchFamily="18" charset="0"/>
              </a:rPr>
              <a:t>ְשָׁנִֽים׃</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400" kern="0" baseline="30000" dirty="0">
                <a:effectLst/>
                <a:latin typeface="Times New Roman" panose="02020603050405020304" pitchFamily="18" charset="0"/>
                <a:ea typeface="Times New Roman" panose="02020603050405020304" pitchFamily="18" charset="0"/>
                <a:cs typeface="Times New Roman" panose="02020603050405020304" pitchFamily="18" charset="0"/>
              </a:rPr>
              <a:t> 15 </a:t>
            </a:r>
            <a:r>
              <a:rPr lang="he-IL" sz="2400" kern="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ו</a:t>
            </a:r>
            <a:r>
              <a:rPr lang="he-IL" sz="24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ְהָי֤וּ </a:t>
            </a:r>
            <a:r>
              <a:rPr lang="he-IL" sz="2400" kern="0" dirty="0">
                <a:effectLst/>
                <a:latin typeface="Times New Roman" panose="02020603050405020304" pitchFamily="18" charset="0"/>
                <a:ea typeface="Times New Roman" panose="02020603050405020304" pitchFamily="18" charset="0"/>
                <a:cs typeface="Times New Roman" panose="02020603050405020304" pitchFamily="18" charset="0"/>
              </a:rPr>
              <a:t>לִמְאוֹרֹת֙ בִּרְקִ֣יעַ </a:t>
            </a:r>
            <a:r>
              <a:rPr lang="he-IL" sz="24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הַשָּׁמַ֔יִם </a:t>
            </a:r>
            <a:r>
              <a:rPr lang="he-IL" sz="2400" kern="0" dirty="0">
                <a:effectLst/>
                <a:latin typeface="Times New Roman" panose="02020603050405020304" pitchFamily="18" charset="0"/>
                <a:ea typeface="Times New Roman" panose="02020603050405020304" pitchFamily="18" charset="0"/>
                <a:cs typeface="Times New Roman" panose="02020603050405020304" pitchFamily="18" charset="0"/>
              </a:rPr>
              <a:t>לְהָאִ֖יר </a:t>
            </a:r>
            <a:r>
              <a:rPr lang="he-IL" sz="24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עַל־הָאָ֑רֶץ </a:t>
            </a:r>
            <a:r>
              <a:rPr lang="he-IL" sz="2400" kern="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וַ</a:t>
            </a:r>
            <a:r>
              <a:rPr lang="he-IL" sz="24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ֽיְהִי־כֵֽן</a:t>
            </a:r>
            <a:r>
              <a:rPr lang="he-IL" sz="2400" kern="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400" kern="0" baseline="30000" dirty="0">
                <a:effectLst/>
                <a:latin typeface="Times New Roman" panose="02020603050405020304" pitchFamily="18" charset="0"/>
                <a:ea typeface="Times New Roman" panose="02020603050405020304" pitchFamily="18" charset="0"/>
                <a:cs typeface="Times New Roman" panose="02020603050405020304" pitchFamily="18" charset="0"/>
              </a:rPr>
              <a:t> 16 </a:t>
            </a:r>
            <a:r>
              <a:rPr lang="he-IL" sz="2400" kern="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ו</a:t>
            </a:r>
            <a:r>
              <a:rPr lang="he-IL" sz="24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ַיַּ֣עַשׂ אֱלֹהִ֔ים אֶת</a:t>
            </a:r>
            <a:r>
              <a:rPr lang="he-IL" sz="2400" kern="0" dirty="0">
                <a:effectLst/>
                <a:latin typeface="Times New Roman" panose="02020603050405020304" pitchFamily="18" charset="0"/>
                <a:ea typeface="Times New Roman" panose="02020603050405020304" pitchFamily="18" charset="0"/>
                <a:cs typeface="Times New Roman" panose="02020603050405020304" pitchFamily="18" charset="0"/>
              </a:rPr>
              <a:t>־שְׁנֵ֥י הַמְּאֹרֹ֖ת הַגְּדֹלִ֑ים </a:t>
            </a:r>
            <a:r>
              <a:rPr lang="he-IL" sz="24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אֶת</a:t>
            </a:r>
            <a:r>
              <a:rPr lang="he-IL" sz="2400" kern="0" dirty="0">
                <a:effectLst/>
                <a:latin typeface="Times New Roman" panose="02020603050405020304" pitchFamily="18" charset="0"/>
                <a:ea typeface="Times New Roman" panose="02020603050405020304" pitchFamily="18" charset="0"/>
                <a:cs typeface="Times New Roman" panose="02020603050405020304" pitchFamily="18" charset="0"/>
              </a:rPr>
              <a:t>־הַמָּא֤וֹר הַגָּדֹל֙ לְמֶמְשֶׁ֣לֶת </a:t>
            </a:r>
            <a:r>
              <a:rPr lang="he-IL" sz="24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הַיּ֔וֹם </a:t>
            </a:r>
            <a:r>
              <a:rPr lang="he-IL" sz="2400" kern="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ו</a:t>
            </a:r>
            <a:r>
              <a:rPr lang="he-IL" sz="24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ְאֶת</a:t>
            </a:r>
            <a:r>
              <a:rPr lang="he-IL" sz="2400" kern="0" dirty="0">
                <a:effectLst/>
                <a:latin typeface="Times New Roman" panose="02020603050405020304" pitchFamily="18" charset="0"/>
                <a:ea typeface="Times New Roman" panose="02020603050405020304" pitchFamily="18" charset="0"/>
                <a:cs typeface="Times New Roman" panose="02020603050405020304" pitchFamily="18" charset="0"/>
              </a:rPr>
              <a:t>־הַמָּא֤וֹר הַקָּטֹן֙ לְמֶמְשֶׁ֣לֶת הַלַּ֔יְלָה </a:t>
            </a:r>
            <a:r>
              <a:rPr lang="he-IL" sz="2400" kern="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ו</a:t>
            </a:r>
            <a:r>
              <a:rPr lang="he-IL" sz="24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ְאֵ֖ת </a:t>
            </a:r>
            <a:r>
              <a:rPr lang="he-IL" sz="2400" kern="0" dirty="0">
                <a:effectLst/>
                <a:latin typeface="Times New Roman" panose="02020603050405020304" pitchFamily="18" charset="0"/>
                <a:ea typeface="Times New Roman" panose="02020603050405020304" pitchFamily="18" charset="0"/>
                <a:cs typeface="Times New Roman" panose="02020603050405020304" pitchFamily="18" charset="0"/>
              </a:rPr>
              <a:t>הַכּוֹכָבִֽים׃</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kern="0" baseline="300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540520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1E32B52-2559-DA6A-4706-700595D73E0D}"/>
              </a:ext>
            </a:extLst>
          </p:cNvPr>
          <p:cNvSpPr txBox="1"/>
          <p:nvPr/>
        </p:nvSpPr>
        <p:spPr>
          <a:xfrm>
            <a:off x="0" y="-251639"/>
            <a:ext cx="12268200" cy="710963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3000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17 </a:t>
            </a:r>
            <a:r>
              <a:rPr kumimoji="0" lang="he-IL" sz="2400" b="0" i="0" u="none" strike="noStrike" kern="0" cap="none" spc="0" normalizeH="0" baseline="0" noProof="0" dirty="0">
                <a:ln>
                  <a:noFill/>
                </a:ln>
                <a:solidFill>
                  <a:srgbClr val="008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ו</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ַיִּתֵּ֥ן</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אֹתָ֛ם </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אֱלֹהִ֖ים </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בִּרְקִ֣יעַ </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הַשָּׁמָ֑יִם </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לְהָאִ֖יר </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עַל־הָאָֽרֶץ</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endParaRPr kumimoji="0" lang="en-US" sz="2400" b="0" i="0" u="none" strike="noStrike" kern="1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3000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18 </a:t>
            </a:r>
            <a:r>
              <a:rPr kumimoji="0" lang="he-IL" sz="2400" b="0" i="0" u="none" strike="noStrike" kern="0" cap="none" spc="0" normalizeH="0" baseline="0" noProof="0" dirty="0">
                <a:ln>
                  <a:noFill/>
                </a:ln>
                <a:solidFill>
                  <a:srgbClr val="008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וְ</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לִמְשֹׁל֙ </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בַּיּ֣וֹם </a:t>
            </a:r>
            <a:r>
              <a:rPr kumimoji="0" lang="he-IL" sz="2400" b="0" i="0" u="none" strike="noStrike" kern="0" cap="none" spc="0" normalizeH="0" baseline="0" noProof="0" dirty="0">
                <a:ln>
                  <a:noFill/>
                </a:ln>
                <a:solidFill>
                  <a:srgbClr val="008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ו</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ּבַלַּ֔יְלָה </a:t>
            </a:r>
            <a:r>
              <a:rPr kumimoji="0" lang="he-IL" sz="2400" b="0" i="0" u="none" strike="noStrike" kern="0" cap="none" spc="0" normalizeH="0" baseline="0" noProof="0" dirty="0">
                <a:ln>
                  <a:noFill/>
                </a:ln>
                <a:solidFill>
                  <a:srgbClr val="008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וּ</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ֽלֲהַבְדִּ֔יל </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בֵּ֥ין הָא֖וֹר </a:t>
            </a:r>
            <a:r>
              <a:rPr kumimoji="0" lang="he-IL" sz="2400" b="0" i="0" u="none" strike="noStrike" kern="0" cap="none" spc="0" normalizeH="0" baseline="0" noProof="0" dirty="0">
                <a:ln>
                  <a:noFill/>
                </a:ln>
                <a:solidFill>
                  <a:srgbClr val="008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ו</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ּבֵ֣ין הַחֹ֑שֶׁךְ </a:t>
            </a:r>
            <a:r>
              <a:rPr kumimoji="0" lang="he-IL" sz="2400" b="0" i="0" u="none" strike="noStrike" kern="0" cap="none" spc="0" normalizeH="0" baseline="0" noProof="0" dirty="0">
                <a:ln>
                  <a:noFill/>
                </a:ln>
                <a:solidFill>
                  <a:srgbClr val="008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ו</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ַיַּ֥רְא אֱלֹהִ֖ים כִּי־טֽוֹב</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endParaRPr kumimoji="0" lang="en-US" sz="2400" b="0" i="0" u="none" strike="noStrike" kern="1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3000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19 </a:t>
            </a:r>
            <a:r>
              <a:rPr kumimoji="0" lang="he-IL" sz="2400" b="0" i="0" u="none" strike="noStrike" kern="0" cap="none" spc="0" normalizeH="0" baseline="0" noProof="0" dirty="0">
                <a:ln>
                  <a:noFill/>
                </a:ln>
                <a:solidFill>
                  <a:srgbClr val="008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וַ</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ֽיְהִי</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־עֶ֥רֶב </a:t>
            </a:r>
            <a:r>
              <a:rPr kumimoji="0" lang="he-IL" sz="2400" b="0" i="0" u="none" strike="noStrike" kern="0" cap="none" spc="0" normalizeH="0" baseline="0" noProof="0" dirty="0">
                <a:ln>
                  <a:noFill/>
                </a:ln>
                <a:solidFill>
                  <a:srgbClr val="008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וַ</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ֽיְהִי</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־בֹ֖קֶר </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י֥וֹם </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רְבִיעִֽי׃ פ</a:t>
            </a:r>
            <a:endParaRPr kumimoji="0" lang="en-US" sz="2400" b="0" i="0" u="none" strike="noStrike" kern="1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3000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20 </a:t>
            </a:r>
            <a:r>
              <a:rPr kumimoji="0" lang="he-IL" sz="2400" b="0" i="0" u="none" strike="noStrike" kern="0" cap="none" spc="0" normalizeH="0" baseline="0" noProof="0" dirty="0">
                <a:ln>
                  <a:noFill/>
                </a:ln>
                <a:solidFill>
                  <a:srgbClr val="008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ו</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ַיֹּ֣אמֶר אֱלֹהִ֔ים יִשְׁרְצ֣וּ </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הַמַּ֔יִם שֶׁ֖רֶץ נֶ֣פֶשׁ חַיָּ֑ה </a:t>
            </a:r>
            <a:r>
              <a:rPr kumimoji="0" lang="he-IL" sz="2400" b="0" i="0" u="none" strike="noStrike" kern="0" cap="none" spc="0" normalizeH="0" baseline="0" noProof="0" dirty="0">
                <a:ln>
                  <a:noFill/>
                </a:ln>
                <a:solidFill>
                  <a:srgbClr val="008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וְ</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עוֹף֙ יְעוֹפֵ֣ף </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עַל־הָאָ֔רֶץ</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עַל־פְּנֵ֖י רְקִ֥יעַ </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הַשָּׁמָֽיִם</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endParaRPr kumimoji="0" lang="en-US" sz="2400" b="0" i="0" u="none" strike="noStrike" kern="1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3000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21 </a:t>
            </a:r>
            <a:r>
              <a:rPr kumimoji="0" lang="he-IL" sz="2400" b="0" i="0" u="none" strike="noStrike" kern="0" cap="none" spc="0" normalizeH="0" baseline="0" noProof="0" dirty="0">
                <a:ln>
                  <a:noFill/>
                </a:ln>
                <a:solidFill>
                  <a:srgbClr val="008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וַ</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יִּבְרָ֣א </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אֱלֹהִ֔ים </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אֶת־הַתַּנִּינִ֖ם הַגְּדֹלִ֑ים </a:t>
            </a:r>
            <a:r>
              <a:rPr kumimoji="0" lang="he-IL" sz="2400" b="0" i="0" u="none" strike="noStrike" kern="0" cap="none" spc="0" normalizeH="0" baseline="0" noProof="0" dirty="0">
                <a:ln>
                  <a:noFill/>
                </a:ln>
                <a:solidFill>
                  <a:srgbClr val="008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ו</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ְאֵ֣ת כָּל־נֶ֣פֶשׁ הַֽחַיָּ֣ה</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הָֽרֹמֶ֡שֶׂת אֲשֶׁר֩ שָׁרְצ֙וּ הַמַּ֜יִם </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לְמִֽינֵהֶ֗ם </a:t>
            </a:r>
            <a:r>
              <a:rPr kumimoji="0" lang="he-IL" sz="2400" b="0" i="0" u="none" strike="noStrike" kern="0" cap="none" spc="0" normalizeH="0" baseline="0" noProof="0" dirty="0">
                <a:ln>
                  <a:noFill/>
                </a:ln>
                <a:solidFill>
                  <a:srgbClr val="008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וְ</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אֵ֙ת כָּל</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־ע֤וֹף כָּנָף֙ </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לְמִינֵ֔הוּ </a:t>
            </a:r>
            <a:r>
              <a:rPr kumimoji="0" lang="he-IL" sz="2400" b="0" i="0" u="none" strike="noStrike" kern="0" cap="none" spc="0" normalizeH="0" baseline="0" noProof="0" dirty="0">
                <a:ln>
                  <a:noFill/>
                </a:ln>
                <a:solidFill>
                  <a:srgbClr val="008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ו</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ַיַּ֥רְא אֱלֹהִ֖ים כִּי־טֽוֹב</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endParaRPr kumimoji="0" lang="en-US" sz="2400" b="0" i="0" u="none" strike="noStrike" kern="1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3000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22 </a:t>
            </a:r>
            <a:r>
              <a:rPr kumimoji="0" lang="he-IL" sz="2400" b="0" i="0" u="none" strike="noStrike" kern="0" cap="none" spc="0" normalizeH="0" baseline="0" noProof="0" dirty="0">
                <a:ln>
                  <a:noFill/>
                </a:ln>
                <a:solidFill>
                  <a:srgbClr val="008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ו</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ַי</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ְבָ֧רֶך</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אֹתָ֛ם </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אֱלֹהִ֖ים</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לֵאמֹ֑ר </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פְּר֣וּ</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he-IL" sz="2400" b="0" i="0" u="none" strike="noStrike" kern="0" cap="none" spc="0" normalizeH="0" baseline="0" noProof="0" dirty="0">
                <a:ln>
                  <a:noFill/>
                </a:ln>
                <a:solidFill>
                  <a:srgbClr val="008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וּ</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רְב֗ו</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he-IL" sz="2400" b="0" i="0" u="none" strike="noStrike" kern="0" cap="none" spc="0" normalizeH="0" baseline="0" noProof="0" dirty="0">
                <a:ln>
                  <a:noFill/>
                </a:ln>
                <a:solidFill>
                  <a:srgbClr val="008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ו</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מִלְא֤ו</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אֶת־הַמַּ֙יִם֙ בַּיַּמִּ֔ים </a:t>
            </a:r>
            <a:r>
              <a:rPr kumimoji="0" lang="he-IL" sz="2400" b="0" i="0" u="none" strike="noStrike" kern="0" cap="none" spc="0" normalizeH="0" baseline="0" noProof="0" dirty="0">
                <a:ln>
                  <a:noFill/>
                </a:ln>
                <a:solidFill>
                  <a:srgbClr val="008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ו</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ְהָע֖וֹף יִ֥רֶב </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בָּאָֽרֶץ</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endParaRPr kumimoji="0" lang="en-US" sz="2400" b="0" i="0" u="none" strike="noStrike" kern="1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3000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23 </a:t>
            </a:r>
            <a:r>
              <a:rPr kumimoji="0" lang="he-IL" sz="2400" b="0" i="0" u="none" strike="noStrike" kern="0" cap="none" spc="0" normalizeH="0" baseline="0" noProof="0" dirty="0">
                <a:ln>
                  <a:noFill/>
                </a:ln>
                <a:solidFill>
                  <a:srgbClr val="008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וַ</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ֽי</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ְהִי</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־עֶ֥רֶב </a:t>
            </a:r>
            <a:r>
              <a:rPr kumimoji="0" lang="he-IL" sz="2400" b="0" i="0" u="none" strike="noStrike" kern="0" cap="none" spc="0" normalizeH="0" baseline="0" noProof="0" dirty="0">
                <a:ln>
                  <a:noFill/>
                </a:ln>
                <a:solidFill>
                  <a:srgbClr val="008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וַֽ</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יְהִי</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־בֹ֖קֶר י֥וֹם חֲמִישִֽׁי׃ פ</a:t>
            </a:r>
            <a:endParaRPr kumimoji="0" lang="en-US" sz="2400" b="0" i="0" u="none" strike="noStrike" kern="1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3000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24 </a:t>
            </a:r>
            <a:r>
              <a:rPr kumimoji="0" lang="he-IL" sz="2400" b="0" i="0" u="none" strike="noStrike" kern="0" cap="none" spc="0" normalizeH="0" baseline="0" noProof="0" dirty="0">
                <a:ln>
                  <a:noFill/>
                </a:ln>
                <a:solidFill>
                  <a:srgbClr val="008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וַ</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יֹּ֣אמֶר אֱלֹהִ֗ים </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תּוֹצֵ֙א </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הָאָ֜רֶץ נֶ֤פֶשׁ </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חַיָּה֙ </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לְמִינָ֔הּ בְּהֵמָ֥ה </a:t>
            </a:r>
            <a:r>
              <a:rPr kumimoji="0" lang="he-IL" sz="2400" b="0" i="0" u="none" strike="noStrike" kern="0" cap="none" spc="0" normalizeH="0" baseline="0" noProof="0" dirty="0">
                <a:ln>
                  <a:noFill/>
                </a:ln>
                <a:solidFill>
                  <a:srgbClr val="008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ו</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ָרֶ֛מֶשׂ </a:t>
            </a:r>
            <a:r>
              <a:rPr kumimoji="0" lang="he-IL" sz="2400" b="0" i="0" u="none" strike="noStrike" kern="0" cap="none" spc="0" normalizeH="0" baseline="0" noProof="0" dirty="0">
                <a:ln>
                  <a:noFill/>
                </a:ln>
                <a:solidFill>
                  <a:srgbClr val="008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ו</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ְחַֽיְתוֹ־</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אֶ֖רֶץ</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לְמִינָ֑הּ </a:t>
            </a:r>
            <a:r>
              <a:rPr kumimoji="0" lang="he-IL" sz="2400" b="0" i="0" u="none" strike="noStrike" kern="0" cap="none" spc="0" normalizeH="0" baseline="0" noProof="0" dirty="0">
                <a:ln>
                  <a:noFill/>
                </a:ln>
                <a:solidFill>
                  <a:srgbClr val="008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וַ</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ֽיְהִי־כֵֽן</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endParaRPr kumimoji="0" lang="en-US" sz="2400" b="0" i="0" u="none" strike="noStrike" kern="1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3000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25 </a:t>
            </a:r>
            <a:r>
              <a:rPr kumimoji="0" lang="he-IL" sz="2400" b="0" i="0" u="none" strike="noStrike" kern="0" cap="none" spc="0" normalizeH="0" baseline="0" noProof="0" dirty="0">
                <a:ln>
                  <a:noFill/>
                </a:ln>
                <a:solidFill>
                  <a:srgbClr val="008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ו</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ַיַּ֣עַשׂ אֱלֹהִים֩</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אֶת</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־חַיַּ֙ת </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הָאָ֜רֶץ לְמִינָ֗הּ </a:t>
            </a:r>
            <a:r>
              <a:rPr kumimoji="0" lang="he-IL" sz="2400" b="0" i="0" u="none" strike="noStrike" kern="0" cap="none" spc="0" normalizeH="0" baseline="0" noProof="0" dirty="0">
                <a:ln>
                  <a:noFill/>
                </a:ln>
                <a:solidFill>
                  <a:srgbClr val="008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ו</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ְאֶת</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־הַבְּהֵמָה֙ </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לְמִינָ֔הּ </a:t>
            </a:r>
            <a:r>
              <a:rPr kumimoji="0" lang="he-IL" sz="2400" b="0" i="0" u="none" strike="noStrike" kern="0" cap="none" spc="0" normalizeH="0" baseline="0" noProof="0" dirty="0">
                <a:ln>
                  <a:noFill/>
                </a:ln>
                <a:solidFill>
                  <a:srgbClr val="008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ו</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ְאֵ֛ת כָּל־רֶ֥מֶשׂ הָֽאֲדָמָ֖ה</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לְמִינֵ֑הוּ </a:t>
            </a:r>
            <a:r>
              <a:rPr kumimoji="0" lang="he-IL" sz="2400" b="0" i="0" u="none" strike="noStrike" kern="0" cap="none" spc="0" normalizeH="0" baseline="0" noProof="0" dirty="0">
                <a:ln>
                  <a:noFill/>
                </a:ln>
                <a:solidFill>
                  <a:srgbClr val="008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וַ</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יַּ֥רְא אֱלֹהִ֖ים כִּי־טֽוֹב</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endParaRPr kumimoji="0" lang="en-US" sz="2400" b="0" i="0" u="none" strike="noStrike" kern="1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3000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26 </a:t>
            </a:r>
            <a:r>
              <a:rPr kumimoji="0" lang="he-IL" sz="2400" b="0" i="0" u="none" strike="noStrike" kern="0" cap="none" spc="0" normalizeH="0" baseline="0" noProof="0" dirty="0">
                <a:ln>
                  <a:noFill/>
                </a:ln>
                <a:solidFill>
                  <a:srgbClr val="008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ו</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ַיֹּ֣אמֶר אֱלֹהִ֔ים נַֽעֲשֶׂ֥ה אָדָ֛ם </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בְּצַלְמֵ֖נוּ כִּדְמוּתֵ֑נוּ </a:t>
            </a:r>
            <a:r>
              <a:rPr kumimoji="0" lang="he-IL" sz="2400" b="0" i="0" u="none" strike="noStrike" kern="0" cap="none" spc="0" normalizeH="0" baseline="0" noProof="0" dirty="0">
                <a:ln>
                  <a:noFill/>
                </a:ln>
                <a:solidFill>
                  <a:srgbClr val="008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ו</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ְיִרְדּוּ֩ בִדְגַ֙ת הַיָּ֜ם </a:t>
            </a:r>
            <a:r>
              <a:rPr kumimoji="0" lang="he-IL" sz="2400" b="0" i="0" u="none" strike="noStrike" kern="0" cap="none" spc="0" normalizeH="0" baseline="0" noProof="0" dirty="0">
                <a:ln>
                  <a:noFill/>
                </a:ln>
                <a:solidFill>
                  <a:srgbClr val="008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ו</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ּבְע֣וֹף </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הַשָּׁמַ֗יִם </a:t>
            </a:r>
            <a:r>
              <a:rPr kumimoji="0" lang="he-IL" sz="2400" b="0" i="0" u="none" strike="noStrike" kern="0" cap="none" spc="0" normalizeH="0" baseline="0" noProof="0" dirty="0">
                <a:ln>
                  <a:noFill/>
                </a:ln>
                <a:solidFill>
                  <a:srgbClr val="008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וּ</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בַבְּהֵמָה֙ </a:t>
            </a:r>
            <a:r>
              <a:rPr kumimoji="0" lang="he-IL" sz="2400" b="0" i="0" u="none" strike="noStrike" kern="0" cap="none" spc="0" normalizeH="0" baseline="0" noProof="0" dirty="0">
                <a:ln>
                  <a:noFill/>
                </a:ln>
                <a:solidFill>
                  <a:srgbClr val="008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ו</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ּבְכָל</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הָאָ֔רֶץ</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he-IL" sz="2400" b="0" i="0" u="none" strike="noStrike" kern="0" cap="none" spc="0" normalizeH="0" baseline="0" noProof="0" dirty="0">
                <a:ln>
                  <a:noFill/>
                </a:ln>
                <a:solidFill>
                  <a:srgbClr val="008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וּ</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בְכָל</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הָרֶ֖מֶשׂ</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הָֽרֹמֵ֥שׂ</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עַל</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הָאָֽרֶץ</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endParaRPr kumimoji="0" lang="en-US" sz="2400" b="0" i="0" u="none" strike="noStrike" kern="1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3000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27 </a:t>
            </a:r>
            <a:r>
              <a:rPr kumimoji="0" lang="he-IL" sz="2400" b="0" i="0" u="none" strike="noStrike" kern="0" cap="none" spc="0" normalizeH="0" baseline="0" noProof="0" dirty="0">
                <a:ln>
                  <a:noFill/>
                </a:ln>
                <a:solidFill>
                  <a:srgbClr val="008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וַ</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יּ</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ִבְרָ֙א</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אֱלֹהִ֤ים׀ אֶת־הָֽאָדָם֙ </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בְּצַלְמ֔וֹ בְּצֶ֥לֶם </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אֱלֹהִ֖ים בָּרָ֣א</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אֹת֑וֹ זָכָ֥ר </a:t>
            </a:r>
            <a:r>
              <a:rPr kumimoji="0" lang="he-IL" sz="2400" b="0" i="0" u="none" strike="noStrike" kern="0" cap="none" spc="0" normalizeH="0" baseline="0" noProof="0" dirty="0">
                <a:ln>
                  <a:noFill/>
                </a:ln>
                <a:solidFill>
                  <a:srgbClr val="008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וּ</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נְקֵבָ֖ה</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בָּרָ֥א</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אֹתָֽם׃</a:t>
            </a:r>
            <a:endParaRPr kumimoji="0" lang="en-US" sz="2400" b="0" i="0" u="none" strike="noStrike" kern="1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3000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28 </a:t>
            </a:r>
            <a:r>
              <a:rPr kumimoji="0" lang="he-IL" sz="2400" b="0" i="0" u="none" strike="noStrike" kern="0" cap="none" spc="0" normalizeH="0" baseline="0" noProof="0" dirty="0">
                <a:ln>
                  <a:noFill/>
                </a:ln>
                <a:solidFill>
                  <a:srgbClr val="008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וַ</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יְבָ֣רֶךְ אֹתָם֘ </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אֱלֹהִים֒ </a:t>
            </a:r>
            <a:r>
              <a:rPr kumimoji="0" lang="he-IL" sz="2400" b="0" i="0" u="none" strike="noStrike" kern="0" cap="none" spc="0" normalizeH="0" baseline="0" noProof="0" dirty="0">
                <a:ln>
                  <a:noFill/>
                </a:ln>
                <a:solidFill>
                  <a:srgbClr val="008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ו</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ַיֹּ֙אמֶר </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לָהֶ֜ם </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אֱלֹהִ֗ים </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פְּר֥וּ </a:t>
            </a:r>
            <a:r>
              <a:rPr kumimoji="0" lang="he-IL" sz="2400" b="0" i="0" u="none" strike="noStrike" kern="0" cap="none" spc="0" normalizeH="0" baseline="0" noProof="0" dirty="0">
                <a:ln>
                  <a:noFill/>
                </a:ln>
                <a:solidFill>
                  <a:srgbClr val="008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וּ</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רְב֛וּ </a:t>
            </a:r>
            <a:r>
              <a:rPr kumimoji="0" lang="he-IL" sz="2400" b="0" i="0" u="none" strike="noStrike" kern="0" cap="none" spc="0" normalizeH="0" baseline="0" noProof="0" dirty="0">
                <a:ln>
                  <a:noFill/>
                </a:ln>
                <a:solidFill>
                  <a:srgbClr val="008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וּ</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מִלְא֥וּ </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אֶת</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הָאָ֖רֶץ</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he-IL" sz="2400" b="0" i="0" u="none" strike="noStrike" kern="0" cap="none" spc="0" normalizeH="0" baseline="0" noProof="0" dirty="0">
                <a:ln>
                  <a:noFill/>
                </a:ln>
                <a:solidFill>
                  <a:srgbClr val="008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וְ</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כִבְשֻׁ֑הָ </a:t>
            </a:r>
            <a:r>
              <a:rPr kumimoji="0" lang="he-IL" sz="2400" b="0" i="0" u="none" strike="noStrike" kern="0" cap="none" spc="0" normalizeH="0" baseline="0" noProof="0" dirty="0">
                <a:ln>
                  <a:noFill/>
                </a:ln>
                <a:solidFill>
                  <a:srgbClr val="008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וּ</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רְד֞וּ בִּדְגַ֤ת הַיָּם֙ </a:t>
            </a:r>
            <a:r>
              <a:rPr kumimoji="0" lang="he-IL" sz="2400" b="0" i="0" u="none" strike="noStrike" kern="0" cap="none" spc="0" normalizeH="0" baseline="0" noProof="0" dirty="0">
                <a:ln>
                  <a:noFill/>
                </a:ln>
                <a:solidFill>
                  <a:srgbClr val="008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ו</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ּבְע֣וֹף </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הַשָּׁמַ֔יִם </a:t>
            </a:r>
            <a:r>
              <a:rPr kumimoji="0" lang="he-IL" sz="2400" b="0" i="0" u="none" strike="noStrike" kern="0" cap="none" spc="0" normalizeH="0" baseline="0" noProof="0" dirty="0">
                <a:ln>
                  <a:noFill/>
                </a:ln>
                <a:solidFill>
                  <a:srgbClr val="008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ו</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ּבְכָל</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־חַיָּ֖ה </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הָֽרֹמֶ֥שֶׂת עַל</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הָאָֽרֶץ</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endParaRPr kumimoji="0" lang="en-US" sz="2400" b="0" i="0" u="none" strike="noStrike" kern="1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3000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29 </a:t>
            </a:r>
            <a:r>
              <a:rPr kumimoji="0" lang="he-IL" sz="2400" b="0" i="0" u="none" strike="noStrike" kern="0" cap="none" spc="0" normalizeH="0" baseline="0" noProof="0" dirty="0">
                <a:ln>
                  <a:noFill/>
                </a:ln>
                <a:solidFill>
                  <a:srgbClr val="008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ו</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ַיֹּ֣אמֶר אֱלֹהִ֗ים הִנֵּה֩ </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נָתַ֙תִּי לָכֶ֜ם </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אֶת־כָּל־עֵ֣שֶׂב</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זֹרֵ֣עַ זֶ֗רַע </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אֲשֶׁר֙ </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עַל־פְּנֵ֣י</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כָל־הָאָ֔רֶץ </a:t>
            </a:r>
            <a:r>
              <a:rPr kumimoji="0" lang="he-IL" sz="2400" b="0" i="0" u="none" strike="noStrike" kern="0" cap="none" spc="0" normalizeH="0" baseline="0" noProof="0" dirty="0">
                <a:ln>
                  <a:noFill/>
                </a:ln>
                <a:solidFill>
                  <a:srgbClr val="008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ו</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ְאֶת</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כָּל</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הָעֵ֛ץ</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אֲשֶׁר־</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בּ֥וֹ</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פְרִי־עֵ֖ץ </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זֹרֵ֣עַ זָ֑רַע </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לָכֶ֥ם יִֽהְיֶ֖ה לְאָכְלָֽה׃</a:t>
            </a:r>
            <a:endParaRPr kumimoji="0" lang="en-US" sz="2400" b="0" i="0" u="none" strike="noStrike" kern="1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3000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30 </a:t>
            </a:r>
            <a:r>
              <a:rPr kumimoji="0" lang="he-IL" sz="2400" b="0" i="0" u="none" strike="noStrike" kern="0" cap="none" spc="0" normalizeH="0" baseline="0" noProof="0" dirty="0">
                <a:ln>
                  <a:noFill/>
                </a:ln>
                <a:solidFill>
                  <a:srgbClr val="008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וּ</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לְכָל</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־חַיַּ֣ת </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הָ֠אָרֶץ </a:t>
            </a:r>
            <a:r>
              <a:rPr kumimoji="0" lang="he-IL" sz="2400" b="0" i="0" u="none" strike="noStrike" kern="0" cap="none" spc="0" normalizeH="0" baseline="0" noProof="0" dirty="0">
                <a:ln>
                  <a:noFill/>
                </a:ln>
                <a:solidFill>
                  <a:srgbClr val="008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ו</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ּלְכָל</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־ע֙וֹף </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הַשָּׁמַ֜יִם </a:t>
            </a:r>
            <a:r>
              <a:rPr kumimoji="0" lang="he-IL" sz="2400" b="0" i="0" u="none" strike="noStrike" kern="0" cap="none" spc="0" normalizeH="0" baseline="0" noProof="0" dirty="0">
                <a:ln>
                  <a:noFill/>
                </a:ln>
                <a:solidFill>
                  <a:srgbClr val="008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ו</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ּלְכֹ֣ל </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רוֹמֵ֣שׂ עַל</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הָאָ֗רֶץ</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אֲשֶׁר־</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בּוֹ</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נֶ֣פֶשׁ </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חַיָּ֔ה </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אֶת</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כָּל</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־יֶ֥רֶק עֵ֖שֶׂב לְאָכְלָ֑ה </a:t>
            </a:r>
            <a:r>
              <a:rPr kumimoji="0" lang="he-IL" sz="2400" b="0" i="0" u="none" strike="noStrike" kern="0" cap="none" spc="0" normalizeH="0" baseline="0" noProof="0" dirty="0">
                <a:ln>
                  <a:noFill/>
                </a:ln>
                <a:solidFill>
                  <a:srgbClr val="008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ו</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ַֽיְהִי</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כֵֽן</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endParaRPr kumimoji="0" lang="en-US" sz="2400" b="0" i="0" u="none" strike="noStrike" kern="1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3000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31 </a:t>
            </a:r>
            <a:r>
              <a:rPr kumimoji="0" lang="he-IL" sz="2400" b="0" i="0" u="none" strike="noStrike" kern="0" cap="none" spc="0" normalizeH="0" baseline="0" noProof="0" dirty="0">
                <a:ln>
                  <a:noFill/>
                </a:ln>
                <a:solidFill>
                  <a:srgbClr val="008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ו</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ַיַּ֤רְא אֱלֹהִים֙ אֶת</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כָּל</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־אֲשֶׁ֣ר </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עָשָׂ֔ה </a:t>
            </a:r>
            <a:r>
              <a:rPr kumimoji="0" lang="he-IL" sz="2400" b="0" i="0" u="none" strike="noStrike" kern="0" cap="none" spc="0" normalizeH="0" baseline="0" noProof="0" dirty="0">
                <a:ln>
                  <a:noFill/>
                </a:ln>
                <a:solidFill>
                  <a:srgbClr val="008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ו</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ְהִנֵּה</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ט֖וֹב</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מְאֹ֑ד </a:t>
            </a:r>
            <a:r>
              <a:rPr kumimoji="0" lang="he-IL" sz="2400" b="0" i="0" u="none" strike="noStrike" kern="0" cap="none" spc="0" normalizeH="0" baseline="0" noProof="0" dirty="0">
                <a:ln>
                  <a:noFill/>
                </a:ln>
                <a:solidFill>
                  <a:srgbClr val="008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ו</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ַֽיְהִי</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־עֶ֥רֶב </a:t>
            </a:r>
            <a:r>
              <a:rPr kumimoji="0" lang="he-IL" sz="2400" b="0" i="0" u="none" strike="noStrike" kern="0" cap="none" spc="0" normalizeH="0" baseline="0" noProof="0" dirty="0">
                <a:ln>
                  <a:noFill/>
                </a:ln>
                <a:solidFill>
                  <a:srgbClr val="008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וַ</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ֽיְהִי</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־בֹ֖קֶר </a:t>
            </a:r>
            <a:r>
              <a:rPr kumimoji="0" lang="he-IL" sz="2400" b="0" i="0" u="none" strike="noStrike" kern="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י֥וֹם </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הַשִּׁשִּֽׁי׃ פ</a:t>
            </a: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Copyright: Repetition in the Bible</a:t>
            </a:r>
            <a:endParaRPr kumimoji="0" lang="en-US" sz="2400" b="0" i="0" u="none" strike="noStrike" kern="1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83478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100000">
              <a:schemeClr val="accent5">
                <a:lumMod val="40000"/>
                <a:lumOff val="60000"/>
              </a:schemeClr>
            </a:gs>
            <a:gs pos="4000">
              <a:schemeClr val="accent2">
                <a:lumMod val="60000"/>
                <a:lumOff val="40000"/>
              </a:schemeClr>
            </a:gs>
          </a:gsLst>
          <a:lin ang="54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26B6E31-3FC4-EC2B-31F5-28B0F074BDBB}"/>
              </a:ext>
            </a:extLst>
          </p:cNvPr>
          <p:cNvSpPr txBox="1"/>
          <p:nvPr/>
        </p:nvSpPr>
        <p:spPr>
          <a:xfrm>
            <a:off x="1809549" y="125129"/>
            <a:ext cx="8807116" cy="6560066"/>
          </a:xfrm>
          <a:prstGeom prst="rect">
            <a:avLst/>
          </a:prstGeom>
          <a:gradFill>
            <a:gsLst>
              <a:gs pos="1000">
                <a:schemeClr val="accent5">
                  <a:lumMod val="40000"/>
                  <a:lumOff val="60000"/>
                </a:schemeClr>
              </a:gs>
              <a:gs pos="100000">
                <a:schemeClr val="accent2">
                  <a:lumMod val="60000"/>
                  <a:lumOff val="40000"/>
                </a:schemeClr>
              </a:gs>
            </a:gsLst>
            <a:lin ang="5400000" scaled="1"/>
          </a:gradFill>
        </p:spPr>
        <p:txBody>
          <a:bodyPr wrap="square">
            <a:spAutoFit/>
          </a:bodyPr>
          <a:lstStyle/>
          <a:p>
            <a:pPr>
              <a:lnSpc>
                <a:spcPct val="115000"/>
              </a:lnSpc>
              <a:spcAft>
                <a:spcPts val="1000"/>
              </a:spcAft>
            </a:pPr>
            <a:r>
              <a:rPr lang="en-US" sz="3200" b="1"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Wow Consecutive in the Torah</a:t>
            </a:r>
          </a:p>
          <a:p>
            <a:pPr marL="0" marR="0">
              <a:lnSpc>
                <a:spcPct val="115000"/>
              </a:lnSpc>
              <a:spcAft>
                <a:spcPts val="1000"/>
              </a:spcAft>
            </a:pPr>
            <a:r>
              <a:rPr lang="en-US" sz="3200" b="1"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     Gen. 1:1-2:4 	110 wows 	 	 11 x 10</a:t>
            </a:r>
          </a:p>
          <a:p>
            <a:pPr marL="0" marR="0">
              <a:lnSpc>
                <a:spcPct val="115000"/>
              </a:lnSpc>
              <a:spcAft>
                <a:spcPts val="1000"/>
              </a:spcAft>
            </a:pPr>
            <a:r>
              <a:rPr lang="en-US" sz="3200" b="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Gen. </a:t>
            </a:r>
            <a:r>
              <a:rPr lang="en-US" sz="3200" b="1"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2:5-5:32 	400 wows  	 40 x 10</a:t>
            </a:r>
          </a:p>
          <a:p>
            <a:pPr marL="0" marR="0">
              <a:lnSpc>
                <a:spcPct val="115000"/>
              </a:lnSpc>
              <a:spcAft>
                <a:spcPts val="1000"/>
              </a:spcAft>
            </a:pPr>
            <a:r>
              <a:rPr lang="en-US" sz="3200" b="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Gen. 6-10 		330 wows  	 33 x 10</a:t>
            </a:r>
          </a:p>
          <a:p>
            <a:pPr marL="0" marR="0">
              <a:lnSpc>
                <a:spcPct val="115000"/>
              </a:lnSpc>
              <a:spcAft>
                <a:spcPts val="1000"/>
              </a:spcAft>
            </a:pPr>
            <a:r>
              <a:rPr lang="en-US" sz="3200" b="1"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     Gen. 11-15 		330 wows  	  33 x 10</a:t>
            </a:r>
          </a:p>
          <a:p>
            <a:pPr marL="0" marR="0">
              <a:lnSpc>
                <a:spcPct val="115000"/>
              </a:lnSpc>
              <a:spcAft>
                <a:spcPts val="1000"/>
              </a:spcAft>
            </a:pPr>
            <a:r>
              <a:rPr lang="en-US" sz="3200" b="1"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     Gen. 16-22 		510 wows   	 51 x 10</a:t>
            </a:r>
          </a:p>
          <a:p>
            <a:pPr marL="0" marR="0">
              <a:lnSpc>
                <a:spcPct val="115000"/>
              </a:lnSpc>
              <a:spcAft>
                <a:spcPts val="1000"/>
              </a:spcAft>
            </a:pPr>
            <a:r>
              <a:rPr lang="en-US" sz="3200" b="1"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     Exod. 			3005 wows   </a:t>
            </a:r>
          </a:p>
          <a:p>
            <a:pPr marL="0" marR="0">
              <a:lnSpc>
                <a:spcPct val="115000"/>
              </a:lnSpc>
              <a:spcAft>
                <a:spcPts val="1000"/>
              </a:spcAft>
            </a:pPr>
            <a:r>
              <a:rPr lang="en-US" sz="3200" b="1"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     Lev.	 		1895 wows </a:t>
            </a:r>
          </a:p>
          <a:p>
            <a:pPr marL="0" marR="0">
              <a:lnSpc>
                <a:spcPct val="115000"/>
              </a:lnSpc>
              <a:spcAft>
                <a:spcPts val="1000"/>
              </a:spcAft>
            </a:pPr>
            <a:r>
              <a:rPr lang="en-US" sz="3200" b="1"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     Exod. + Lev.		4900 wows   	49 x 100</a:t>
            </a:r>
            <a:r>
              <a:rPr kumimoji="0" lang="en-US" sz="2800" b="1" i="0" u="none" strike="noStrike" kern="1200" cap="none" spc="0" normalizeH="0" baseline="0" noProof="0" dirty="0">
                <a:ln>
                  <a:noFill/>
                </a:ln>
                <a:solidFill>
                  <a:srgbClr val="0000FF"/>
                </a:solidFill>
                <a:effectLst/>
                <a:uLnTx/>
                <a:uFillTx/>
                <a:latin typeface="Times New Roman" panose="02020603050405020304" pitchFamily="18" charset="0"/>
                <a:cs typeface="Times New Roman" panose="02020603050405020304" pitchFamily="18" charset="0"/>
              </a:rPr>
              <a:t> </a:t>
            </a: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Copyright: Repetition in the Bible</a:t>
            </a:r>
            <a:endParaRPr lang="en-US" sz="16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540340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1000">
              <a:schemeClr val="accent5">
                <a:lumMod val="40000"/>
                <a:lumOff val="60000"/>
              </a:schemeClr>
            </a:gs>
            <a:gs pos="100000">
              <a:schemeClr val="accent2">
                <a:lumMod val="60000"/>
                <a:lumOff val="4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47211-087D-9510-F36B-6292C4F9A587}"/>
              </a:ext>
            </a:extLst>
          </p:cNvPr>
          <p:cNvSpPr>
            <a:spLocks noGrp="1"/>
          </p:cNvSpPr>
          <p:nvPr>
            <p:ph type="title"/>
          </p:nvPr>
        </p:nvSpPr>
        <p:spPr>
          <a:xfrm>
            <a:off x="869482" y="730885"/>
            <a:ext cx="10453035" cy="3975869"/>
          </a:xfrm>
          <a:solidFill>
            <a:schemeClr val="bg1">
              <a:alpha val="36000"/>
            </a:schemeClr>
          </a:solidFill>
        </p:spPr>
        <p:txBody>
          <a:bodyPr>
            <a:normAutofit fontScale="90000"/>
          </a:bodyPr>
          <a:lstStyle/>
          <a:p>
            <a:r>
              <a:rPr lang="en-US" dirty="0">
                <a:solidFill>
                  <a:srgbClr val="0000FF"/>
                </a:solidFill>
                <a:latin typeface="Times New Roman" panose="02020603050405020304" pitchFamily="18" charset="0"/>
                <a:cs typeface="Times New Roman" panose="02020603050405020304" pitchFamily="18" charset="0"/>
              </a:rPr>
              <a:t>The following slides illustrate the repetition of Hebrew words and phrases in multiples of 7s, 10s, and 12s:</a:t>
            </a:r>
            <a:br>
              <a:rPr lang="en-US" dirty="0">
                <a:solidFill>
                  <a:srgbClr val="0000FF"/>
                </a:solidFill>
                <a:latin typeface="Times New Roman" panose="02020603050405020304" pitchFamily="18" charset="0"/>
                <a:cs typeface="Times New Roman" panose="02020603050405020304" pitchFamily="18" charset="0"/>
              </a:rPr>
            </a:br>
            <a:br>
              <a:rPr lang="en-US" dirty="0">
                <a:solidFill>
                  <a:srgbClr val="0000FF"/>
                </a:solidFill>
                <a:latin typeface="Times New Roman" panose="02020603050405020304" pitchFamily="18" charset="0"/>
                <a:cs typeface="Times New Roman" panose="02020603050405020304" pitchFamily="18" charset="0"/>
              </a:rPr>
            </a:br>
            <a:r>
              <a:rPr lang="en-US" dirty="0">
                <a:solidFill>
                  <a:srgbClr val="0000FF"/>
                </a:solidFill>
                <a:latin typeface="Times New Roman" panose="02020603050405020304" pitchFamily="18" charset="0"/>
                <a:cs typeface="Times New Roman" panose="02020603050405020304" pitchFamily="18" charset="0"/>
              </a:rPr>
              <a:t> 1. Within Genesis Chapter 1</a:t>
            </a:r>
            <a:br>
              <a:rPr lang="en-US" dirty="0">
                <a:solidFill>
                  <a:srgbClr val="0000FF"/>
                </a:solidFill>
                <a:latin typeface="Times New Roman" panose="02020603050405020304" pitchFamily="18" charset="0"/>
                <a:cs typeface="Times New Roman" panose="02020603050405020304" pitchFamily="18" charset="0"/>
              </a:rPr>
            </a:br>
            <a:r>
              <a:rPr lang="en-US" dirty="0">
                <a:solidFill>
                  <a:srgbClr val="0000FF"/>
                </a:solidFill>
                <a:latin typeface="Times New Roman" panose="02020603050405020304" pitchFamily="18" charset="0"/>
                <a:cs typeface="Times New Roman" panose="02020603050405020304" pitchFamily="18" charset="0"/>
              </a:rPr>
              <a:t> 2. Beginning in Genesis Chapter 1</a:t>
            </a:r>
            <a:br>
              <a:rPr lang="en-US" dirty="0">
                <a:solidFill>
                  <a:srgbClr val="0000FF"/>
                </a:solidFill>
                <a:latin typeface="Times New Roman" panose="02020603050405020304" pitchFamily="18" charset="0"/>
                <a:cs typeface="Times New Roman" panose="02020603050405020304" pitchFamily="18" charset="0"/>
              </a:rPr>
            </a:br>
            <a:r>
              <a:rPr lang="en-US" dirty="0">
                <a:solidFill>
                  <a:srgbClr val="0000FF"/>
                </a:solidFill>
                <a:latin typeface="Times New Roman" panose="02020603050405020304" pitchFamily="18" charset="0"/>
                <a:cs typeface="Times New Roman" panose="02020603050405020304" pitchFamily="18" charset="0"/>
              </a:rPr>
              <a:t> 3. Related to Genesis Chapter 1</a:t>
            </a:r>
          </a:p>
        </p:txBody>
      </p:sp>
    </p:spTree>
    <p:extLst>
      <p:ext uri="{BB962C8B-B14F-4D97-AF65-F5344CB8AC3E}">
        <p14:creationId xmlns:p14="http://schemas.microsoft.com/office/powerpoint/2010/main" val="25913002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B3E7ADE-5B30-B27E-5FF5-E8A5E9D39723}"/>
              </a:ext>
            </a:extLst>
          </p:cNvPr>
          <p:cNvSpPr txBox="1"/>
          <p:nvPr/>
        </p:nvSpPr>
        <p:spPr>
          <a:xfrm>
            <a:off x="1159496" y="1112363"/>
            <a:ext cx="9907571" cy="4493538"/>
          </a:xfrm>
          <a:prstGeom prst="rect">
            <a:avLst/>
          </a:prstGeom>
          <a:noFill/>
        </p:spPr>
        <p:txBody>
          <a:bodyPr wrap="square">
            <a:spAutoFit/>
          </a:bodyPr>
          <a:lstStyle/>
          <a:p>
            <a:pPr marL="0" marR="0"/>
            <a:r>
              <a:rPr lang="en-US" sz="3600" b="1" i="1" dirty="0">
                <a:effectLst/>
                <a:latin typeface="Times New Roman" panose="02020603050405020304" pitchFamily="18" charset="0"/>
                <a:ea typeface="Times New Roman" panose="02020603050405020304" pitchFamily="18" charset="0"/>
                <a:cs typeface="Times New Roman" panose="02020603050405020304" pitchFamily="18" charset="0"/>
              </a:rPr>
              <a:t>Upon the earth </a:t>
            </a:r>
            <a:r>
              <a:rPr lang="en-US" sz="3600" b="1" dirty="0">
                <a:effectLst/>
                <a:latin typeface="Times New Roman" panose="02020603050405020304" pitchFamily="18" charset="0"/>
                <a:ea typeface="Times New Roman" panose="02020603050405020304" pitchFamily="18" charset="0"/>
                <a:cs typeface="Times New Roman" panose="02020603050405020304" pitchFamily="18" charset="0"/>
              </a:rPr>
              <a:t>7 times in Genesis Chapter 1 </a:t>
            </a:r>
            <a:endParaRPr lang="en-US" sz="3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Upon the earth…………………  </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 עַל־הָאָ֑רֶץ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(1:11)</a:t>
            </a:r>
          </a:p>
          <a:p>
            <a:pPr marL="0" marR="0"/>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Upon the earth…………………  </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 עַל־הָאָ֑רֶץ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(1:15)</a:t>
            </a:r>
          </a:p>
          <a:p>
            <a:pPr marL="0" marR="0"/>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Upon the earth…………………  </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 עַל־הָאָֽרֶץ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(1:17)</a:t>
            </a:r>
          </a:p>
          <a:p>
            <a:pPr marL="0" marR="0"/>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Upon the earth…………………  </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 עַל־הָאָ֔רֶץ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(1:20)</a:t>
            </a:r>
          </a:p>
          <a:p>
            <a:pPr marL="0" marR="0"/>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Upon the earth…………………  </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 עַל־הָאָֽרֶץ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(1:26)</a:t>
            </a:r>
          </a:p>
          <a:p>
            <a:pPr marL="0" marR="0"/>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Upon the earth…………………  </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 עַל־הָאָֽרֶץ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(1:28)</a:t>
            </a:r>
          </a:p>
          <a:p>
            <a:pPr marL="0" marR="0"/>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Upon the earth…………………  </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 עַל־הָאָ֗רֶץ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(1:30)</a:t>
            </a: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a:t>
            </a:r>
          </a:p>
          <a:p>
            <a:pPr marL="0" marR="0"/>
            <a:r>
              <a:rPr lang="en-US" sz="800" dirty="0">
                <a:solidFill>
                  <a:prstClr val="black"/>
                </a:solidFill>
                <a:latin typeface="Times New Roman" pitchFamily="18" charset="0"/>
                <a:cs typeface="Times New Roman" pitchFamily="18" charset="0"/>
              </a:rPr>
              <a:t>                                                                                                                                                                                                                                                                 </a:t>
            </a: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Copyright: Repetition in the Bible</a:t>
            </a:r>
          </a:p>
          <a:p>
            <a:pPr marL="0" marR="0"/>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663704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7376E1-BFDC-F07A-8929-6D949F682E37}"/>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AD9228CB-9569-E82D-5E9F-6307E12F2498}"/>
              </a:ext>
            </a:extLst>
          </p:cNvPr>
          <p:cNvSpPr txBox="1"/>
          <p:nvPr/>
        </p:nvSpPr>
        <p:spPr>
          <a:xfrm>
            <a:off x="263952" y="750300"/>
            <a:ext cx="11444140" cy="4216539"/>
          </a:xfrm>
          <a:prstGeom prst="rect">
            <a:avLst/>
          </a:prstGeom>
          <a:noFill/>
        </p:spPr>
        <p:txBody>
          <a:bodyPr wrap="square">
            <a:spAutoFit/>
          </a:bodyPr>
          <a:lstStyle/>
          <a:p>
            <a:pPr marL="0" marR="0"/>
            <a:r>
              <a:rPr lang="en-US" sz="3600" b="1" dirty="0">
                <a:effectLst/>
                <a:latin typeface="Times New Roman" panose="02020603050405020304" pitchFamily="18" charset="0"/>
                <a:ea typeface="Times New Roman" panose="02020603050405020304" pitchFamily="18" charset="0"/>
              </a:rPr>
              <a:t>Make/made 7 times in Genesis Chapter 1</a:t>
            </a:r>
            <a:endParaRPr lang="en-US" sz="3600" dirty="0">
              <a:effectLst/>
              <a:latin typeface="Times New Roman" panose="02020603050405020304" pitchFamily="18" charset="0"/>
              <a:ea typeface="Times New Roman" panose="02020603050405020304" pitchFamily="18" charset="0"/>
            </a:endParaRPr>
          </a:p>
          <a:p>
            <a:pPr marL="0" marR="0"/>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And God made...............</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32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וַיַּ֣עַשׂ</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 אֱלֹהִים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(Gen 1:7)</a:t>
            </a:r>
          </a:p>
          <a:p>
            <a:pPr marL="0" marR="0"/>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making fruit....</a:t>
            </a:r>
            <a:r>
              <a:rPr lang="en-US" sz="3200" dirty="0">
                <a:latin typeface="Times New Roman" panose="02020603050405020304" pitchFamily="18" charset="0"/>
                <a:ea typeface="Times New Roman" panose="02020603050405020304" pitchFamily="18" charset="0"/>
                <a:cs typeface="Times New Roman" panose="02020603050405020304" pitchFamily="18" charset="0"/>
              </a:rPr>
              <a:t>.</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32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עֹ֤שֶׂה</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 פְּרִי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(Gen 1:11)</a:t>
            </a:r>
          </a:p>
          <a:p>
            <a:pPr marL="0" marR="0"/>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making fruit.......</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32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עֹֽשֶׂה</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־פְּרִ֛י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(Gen 1:12)</a:t>
            </a:r>
          </a:p>
          <a:p>
            <a:pPr marL="0" marR="0"/>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And God made...............</a:t>
            </a:r>
            <a:r>
              <a:rPr lang="he-IL" sz="32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וַיַּ֣עַשׂ</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 אֱלֹהִ֔ים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(Gen 1:16)</a:t>
            </a:r>
          </a:p>
          <a:p>
            <a:pPr marL="0" marR="0"/>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And God made...............</a:t>
            </a:r>
            <a:r>
              <a:rPr lang="he-IL" sz="32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וַיַּ֣עַשׂ</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 אֱלֹהִים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(Gen 1:25)</a:t>
            </a:r>
          </a:p>
          <a:p>
            <a:pPr marL="0" marR="0"/>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Let Us make man.........</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32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נַֽעֲשֶׂ֥ה</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 אָדָ֛ם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(Gen 1:26)</a:t>
            </a:r>
          </a:p>
          <a:p>
            <a:pPr marL="0" marR="0"/>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all that He had made....................... </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 אֶת־כָּל־אֲשֶׁ֣ר </a:t>
            </a:r>
            <a:r>
              <a:rPr lang="he-IL" sz="32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עָשָׂ֔ה</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(Gen 1:31)</a:t>
            </a:r>
          </a:p>
          <a:p>
            <a:pPr marL="0" marR="0"/>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Copyright: Repetition in the Bible</a:t>
            </a:r>
            <a:endParaRPr lang="en-US" sz="32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485143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E320F3-DBB2-97FD-A691-5B93C5E9E30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8C442A9-3A54-8B66-DB39-179D99E73DAC}"/>
              </a:ext>
            </a:extLst>
          </p:cNvPr>
          <p:cNvSpPr txBox="1"/>
          <p:nvPr/>
        </p:nvSpPr>
        <p:spPr>
          <a:xfrm>
            <a:off x="612742" y="262837"/>
            <a:ext cx="11579257" cy="6001643"/>
          </a:xfrm>
          <a:prstGeom prst="rect">
            <a:avLst/>
          </a:prstGeom>
          <a:noFill/>
        </p:spPr>
        <p:txBody>
          <a:bodyPr wrap="square">
            <a:spAutoFit/>
          </a:bodyPr>
          <a:lstStyle/>
          <a:p>
            <a:pPr marL="0" marR="0"/>
            <a:r>
              <a:rPr lang="en-US" sz="4000" b="1" i="1" dirty="0">
                <a:effectLst/>
                <a:latin typeface="Times New Roman" panose="02020603050405020304" pitchFamily="18" charset="0"/>
                <a:ea typeface="Times New Roman" panose="02020603050405020304" pitchFamily="18" charset="0"/>
              </a:rPr>
              <a:t>heaven</a:t>
            </a:r>
            <a:r>
              <a:rPr lang="en-US" sz="4000" b="1" dirty="0">
                <a:effectLst/>
                <a:latin typeface="Times New Roman" panose="02020603050405020304" pitchFamily="18" charset="0"/>
                <a:ea typeface="Times New Roman" panose="02020603050405020304" pitchFamily="18" charset="0"/>
              </a:rPr>
              <a:t> and </a:t>
            </a:r>
            <a:r>
              <a:rPr lang="en-US" sz="4000" b="1" i="1" dirty="0">
                <a:effectLst/>
                <a:latin typeface="Times New Roman" panose="02020603050405020304" pitchFamily="18" charset="0"/>
                <a:ea typeface="Times New Roman" panose="02020603050405020304" pitchFamily="18" charset="0"/>
              </a:rPr>
              <a:t>earth</a:t>
            </a:r>
            <a:r>
              <a:rPr lang="en-US" sz="4000" b="1" dirty="0">
                <a:effectLst/>
                <a:latin typeface="Times New Roman" panose="02020603050405020304" pitchFamily="18" charset="0"/>
                <a:ea typeface="Times New Roman" panose="02020603050405020304" pitchFamily="18" charset="0"/>
              </a:rPr>
              <a:t> 7 times in Genesis 1 </a:t>
            </a:r>
            <a:r>
              <a:rPr lang="en-US" sz="2400" dirty="0">
                <a:solidFill>
                  <a:srgbClr val="008000"/>
                </a:solidFill>
                <a:effectLst/>
                <a:latin typeface="Times New Roman" panose="02020603050405020304" pitchFamily="18" charset="0"/>
                <a:ea typeface="Times New Roman" panose="02020603050405020304" pitchFamily="18" charset="0"/>
              </a:rPr>
              <a:t>(noncontiguous)</a:t>
            </a:r>
          </a:p>
          <a:p>
            <a:pPr marL="0" marR="0"/>
            <a:r>
              <a:rPr lang="en-US" sz="2200" dirty="0">
                <a:effectLst/>
                <a:latin typeface="Times New Roman" panose="02020603050405020304" pitchFamily="18" charset="0"/>
                <a:ea typeface="Times New Roman" panose="02020603050405020304" pitchFamily="18" charset="0"/>
              </a:rPr>
              <a:t>...... the </a:t>
            </a:r>
            <a:r>
              <a:rPr lang="en-US" sz="2200" b="1" dirty="0">
                <a:effectLst/>
                <a:latin typeface="Times New Roman" panose="02020603050405020304" pitchFamily="18" charset="0"/>
                <a:ea typeface="Times New Roman" panose="02020603050405020304" pitchFamily="18" charset="0"/>
              </a:rPr>
              <a:t>heaven</a:t>
            </a:r>
            <a:r>
              <a:rPr lang="en-US" sz="2200" dirty="0">
                <a:effectLst/>
                <a:latin typeface="Times New Roman" panose="02020603050405020304" pitchFamily="18" charset="0"/>
                <a:ea typeface="Times New Roman" panose="02020603050405020304" pitchFamily="18" charset="0"/>
              </a:rPr>
              <a:t> and the </a:t>
            </a:r>
            <a:r>
              <a:rPr lang="en-US" sz="2200" b="1" dirty="0">
                <a:solidFill>
                  <a:srgbClr val="008000"/>
                </a:solidFill>
                <a:effectLst/>
                <a:latin typeface="Times New Roman" panose="02020603050405020304" pitchFamily="18" charset="0"/>
                <a:ea typeface="Times New Roman" panose="02020603050405020304" pitchFamily="18" charset="0"/>
              </a:rPr>
              <a:t>earth</a:t>
            </a:r>
            <a:r>
              <a:rPr lang="en-US" sz="2200" dirty="0">
                <a:effectLst/>
                <a:latin typeface="Times New Roman" panose="02020603050405020304" pitchFamily="18" charset="0"/>
                <a:ea typeface="Times New Roman" panose="02020603050405020304" pitchFamily="18" charset="0"/>
              </a:rPr>
              <a:t>                                                                                                (Gen 1:1)</a:t>
            </a:r>
          </a:p>
          <a:p>
            <a:pPr marL="0" marR="0"/>
            <a:r>
              <a:rPr lang="en-US" sz="2200" dirty="0">
                <a:effectLst/>
                <a:latin typeface="Times New Roman" panose="02020603050405020304" pitchFamily="18" charset="0"/>
                <a:ea typeface="Times New Roman" panose="02020603050405020304" pitchFamily="18" charset="0"/>
              </a:rPr>
              <a:t>...... for lights in the firmament of the </a:t>
            </a:r>
            <a:r>
              <a:rPr lang="en-US" sz="2200" b="1" dirty="0">
                <a:effectLst/>
                <a:latin typeface="Times New Roman" panose="02020603050405020304" pitchFamily="18" charset="0"/>
                <a:ea typeface="Times New Roman" panose="02020603050405020304" pitchFamily="18" charset="0"/>
              </a:rPr>
              <a:t>heaven</a:t>
            </a:r>
            <a:r>
              <a:rPr lang="en-US" sz="2200" dirty="0">
                <a:effectLst/>
                <a:latin typeface="Times New Roman" panose="02020603050405020304" pitchFamily="18" charset="0"/>
                <a:ea typeface="Times New Roman" panose="02020603050405020304" pitchFamily="18" charset="0"/>
              </a:rPr>
              <a:t> to give light upon the </a:t>
            </a:r>
            <a:r>
              <a:rPr lang="en-US" sz="2200" b="1" dirty="0">
                <a:solidFill>
                  <a:srgbClr val="008000"/>
                </a:solidFill>
                <a:effectLst/>
                <a:latin typeface="Times New Roman" panose="02020603050405020304" pitchFamily="18" charset="0"/>
                <a:ea typeface="Times New Roman" panose="02020603050405020304" pitchFamily="18" charset="0"/>
              </a:rPr>
              <a:t>earth</a:t>
            </a:r>
            <a:r>
              <a:rPr lang="en-US" sz="2200" dirty="0">
                <a:effectLst/>
                <a:latin typeface="Times New Roman" panose="02020603050405020304" pitchFamily="18" charset="0"/>
                <a:ea typeface="Times New Roman" panose="02020603050405020304" pitchFamily="18" charset="0"/>
              </a:rPr>
              <a:t>                          (Gen 1:15)</a:t>
            </a:r>
          </a:p>
          <a:p>
            <a:pPr marL="0" marR="0"/>
            <a:r>
              <a:rPr lang="en-US" sz="2200" dirty="0">
                <a:effectLst/>
                <a:latin typeface="Times New Roman" panose="02020603050405020304" pitchFamily="18" charset="0"/>
                <a:ea typeface="Times New Roman" panose="02020603050405020304" pitchFamily="18" charset="0"/>
              </a:rPr>
              <a:t>...... in the firmament of the </a:t>
            </a:r>
            <a:r>
              <a:rPr lang="en-US" sz="2200" b="1" dirty="0">
                <a:effectLst/>
                <a:latin typeface="Times New Roman" panose="02020603050405020304" pitchFamily="18" charset="0"/>
                <a:ea typeface="Times New Roman" panose="02020603050405020304" pitchFamily="18" charset="0"/>
              </a:rPr>
              <a:t>heaven</a:t>
            </a:r>
            <a:r>
              <a:rPr lang="en-US" sz="2200" dirty="0">
                <a:effectLst/>
                <a:latin typeface="Times New Roman" panose="02020603050405020304" pitchFamily="18" charset="0"/>
                <a:ea typeface="Times New Roman" panose="02020603050405020304" pitchFamily="18" charset="0"/>
              </a:rPr>
              <a:t> to give light upon the </a:t>
            </a:r>
            <a:r>
              <a:rPr lang="en-US" sz="2200" b="1" dirty="0">
                <a:solidFill>
                  <a:srgbClr val="008000"/>
                </a:solidFill>
                <a:effectLst/>
                <a:latin typeface="Times New Roman" panose="02020603050405020304" pitchFamily="18" charset="0"/>
                <a:ea typeface="Times New Roman" panose="02020603050405020304" pitchFamily="18" charset="0"/>
              </a:rPr>
              <a:t>earth</a:t>
            </a:r>
            <a:r>
              <a:rPr lang="en-US" sz="2200" dirty="0">
                <a:effectLst/>
                <a:latin typeface="Times New Roman" panose="02020603050405020304" pitchFamily="18" charset="0"/>
                <a:ea typeface="Times New Roman" panose="02020603050405020304" pitchFamily="18" charset="0"/>
              </a:rPr>
              <a:t>                                         (Gen 1:17)</a:t>
            </a:r>
          </a:p>
          <a:p>
            <a:pPr marL="0" marR="0"/>
            <a:r>
              <a:rPr lang="en-US" sz="2200" dirty="0">
                <a:effectLst/>
                <a:latin typeface="Times New Roman" panose="02020603050405020304" pitchFamily="18" charset="0"/>
                <a:ea typeface="Times New Roman" panose="02020603050405020304" pitchFamily="18" charset="0"/>
              </a:rPr>
              <a:t>...... and fowl </a:t>
            </a:r>
            <a:r>
              <a:rPr lang="en-US" sz="2200" i="1" dirty="0">
                <a:effectLst/>
                <a:latin typeface="Times New Roman" panose="02020603050405020304" pitchFamily="18" charset="0"/>
                <a:ea typeface="Times New Roman" panose="02020603050405020304" pitchFamily="18" charset="0"/>
              </a:rPr>
              <a:t>that </a:t>
            </a:r>
            <a:r>
              <a:rPr lang="en-US" sz="2200" dirty="0">
                <a:effectLst/>
                <a:latin typeface="Times New Roman" panose="02020603050405020304" pitchFamily="18" charset="0"/>
                <a:ea typeface="Times New Roman" panose="02020603050405020304" pitchFamily="18" charset="0"/>
              </a:rPr>
              <a:t>may fly above the </a:t>
            </a:r>
            <a:r>
              <a:rPr lang="en-US" sz="2200" b="1" dirty="0">
                <a:solidFill>
                  <a:srgbClr val="008000"/>
                </a:solidFill>
                <a:effectLst/>
                <a:latin typeface="Times New Roman" panose="02020603050405020304" pitchFamily="18" charset="0"/>
                <a:ea typeface="Times New Roman" panose="02020603050405020304" pitchFamily="18" charset="0"/>
              </a:rPr>
              <a:t>earth</a:t>
            </a:r>
            <a:r>
              <a:rPr lang="en-US" sz="2200" dirty="0">
                <a:effectLst/>
                <a:latin typeface="Times New Roman" panose="02020603050405020304" pitchFamily="18" charset="0"/>
                <a:ea typeface="Times New Roman" panose="02020603050405020304" pitchFamily="18" charset="0"/>
              </a:rPr>
              <a:t> in the open firmament of </a:t>
            </a:r>
            <a:r>
              <a:rPr lang="en-US" sz="2200" b="1" dirty="0">
                <a:effectLst/>
                <a:latin typeface="Times New Roman" panose="02020603050405020304" pitchFamily="18" charset="0"/>
                <a:ea typeface="Times New Roman" panose="02020603050405020304" pitchFamily="18" charset="0"/>
              </a:rPr>
              <a:t>heaven</a:t>
            </a:r>
            <a:r>
              <a:rPr lang="en-US" sz="2200" dirty="0">
                <a:effectLst/>
                <a:latin typeface="Times New Roman" panose="02020603050405020304" pitchFamily="18" charset="0"/>
                <a:ea typeface="Times New Roman" panose="02020603050405020304" pitchFamily="18" charset="0"/>
              </a:rPr>
              <a:t>.                     (Gen 1:20)</a:t>
            </a:r>
          </a:p>
          <a:p>
            <a:pPr marL="0" marR="0"/>
            <a:r>
              <a:rPr lang="en-US" sz="2200" dirty="0">
                <a:effectLst/>
                <a:latin typeface="Times New Roman" panose="02020603050405020304" pitchFamily="18" charset="0"/>
                <a:ea typeface="Times New Roman" panose="02020603050405020304" pitchFamily="18" charset="0"/>
              </a:rPr>
              <a:t>...... and Upon the fowl of </a:t>
            </a:r>
            <a:r>
              <a:rPr lang="en-US" sz="2200" b="1" dirty="0">
                <a:effectLst/>
                <a:latin typeface="Times New Roman" panose="02020603050405020304" pitchFamily="18" charset="0"/>
                <a:ea typeface="Times New Roman" panose="02020603050405020304" pitchFamily="18" charset="0"/>
              </a:rPr>
              <a:t>heaven</a:t>
            </a:r>
            <a:r>
              <a:rPr lang="en-US" sz="2200" dirty="0">
                <a:effectLst/>
                <a:latin typeface="Times New Roman" panose="02020603050405020304" pitchFamily="18" charset="0"/>
                <a:ea typeface="Times New Roman" panose="02020603050405020304" pitchFamily="18" charset="0"/>
              </a:rPr>
              <a:t>, and Upon the cattle, and Upon all the </a:t>
            </a:r>
            <a:r>
              <a:rPr lang="en-US" sz="2200" b="1" dirty="0">
                <a:solidFill>
                  <a:srgbClr val="008000"/>
                </a:solidFill>
                <a:effectLst/>
                <a:latin typeface="Times New Roman" panose="02020603050405020304" pitchFamily="18" charset="0"/>
                <a:ea typeface="Times New Roman" panose="02020603050405020304" pitchFamily="18" charset="0"/>
              </a:rPr>
              <a:t>earth</a:t>
            </a:r>
            <a:r>
              <a:rPr lang="en-US" sz="2200" dirty="0">
                <a:effectLst/>
                <a:latin typeface="Times New Roman" panose="02020603050405020304" pitchFamily="18" charset="0"/>
                <a:ea typeface="Times New Roman" panose="02020603050405020304" pitchFamily="18" charset="0"/>
              </a:rPr>
              <a:t>,                 (Gen 1:26)</a:t>
            </a:r>
          </a:p>
          <a:p>
            <a:pPr marL="0" marR="0"/>
            <a:r>
              <a:rPr lang="en-US" sz="2200" dirty="0">
                <a:effectLst/>
                <a:latin typeface="Times New Roman" panose="02020603050405020304" pitchFamily="18" charset="0"/>
                <a:ea typeface="Times New Roman" panose="02020603050405020304" pitchFamily="18" charset="0"/>
              </a:rPr>
              <a:t>...... and Upon the birds of </a:t>
            </a:r>
            <a:r>
              <a:rPr lang="en-US" sz="2200" b="1" dirty="0">
                <a:effectLst/>
                <a:latin typeface="Times New Roman" panose="02020603050405020304" pitchFamily="18" charset="0"/>
                <a:ea typeface="Times New Roman" panose="02020603050405020304" pitchFamily="18" charset="0"/>
              </a:rPr>
              <a:t>heaven</a:t>
            </a:r>
            <a:r>
              <a:rPr lang="en-US" sz="2200" dirty="0">
                <a:effectLst/>
                <a:latin typeface="Times New Roman" panose="02020603050405020304" pitchFamily="18" charset="0"/>
                <a:ea typeface="Times New Roman" panose="02020603050405020304" pitchFamily="18" charset="0"/>
              </a:rPr>
              <a:t>, and Upon every living thing that moves on the </a:t>
            </a:r>
            <a:r>
              <a:rPr lang="en-US" sz="2200" b="1" dirty="0">
                <a:solidFill>
                  <a:srgbClr val="008000"/>
                </a:solidFill>
                <a:effectLst/>
                <a:latin typeface="Times New Roman" panose="02020603050405020304" pitchFamily="18" charset="0"/>
                <a:ea typeface="Times New Roman" panose="02020603050405020304" pitchFamily="18" charset="0"/>
              </a:rPr>
              <a:t>earth</a:t>
            </a:r>
            <a:r>
              <a:rPr lang="en-US" sz="2200" dirty="0">
                <a:effectLst/>
                <a:latin typeface="Times New Roman" panose="02020603050405020304" pitchFamily="18" charset="0"/>
                <a:ea typeface="Times New Roman" panose="02020603050405020304" pitchFamily="18" charset="0"/>
              </a:rPr>
              <a:t>   (Gen 1:28)</a:t>
            </a:r>
          </a:p>
          <a:p>
            <a:pPr marL="0" marR="0"/>
            <a:r>
              <a:rPr lang="en-US" sz="2200" dirty="0">
                <a:effectLst/>
                <a:latin typeface="Times New Roman" panose="02020603050405020304" pitchFamily="18" charset="0"/>
                <a:ea typeface="Times New Roman" panose="02020603050405020304" pitchFamily="18" charset="0"/>
              </a:rPr>
              <a:t>...... and to every beast of the </a:t>
            </a:r>
            <a:r>
              <a:rPr lang="en-US" sz="2200" b="1" dirty="0">
                <a:solidFill>
                  <a:srgbClr val="008000"/>
                </a:solidFill>
                <a:effectLst/>
                <a:latin typeface="Times New Roman" panose="02020603050405020304" pitchFamily="18" charset="0"/>
                <a:ea typeface="Times New Roman" panose="02020603050405020304" pitchFamily="18" charset="0"/>
              </a:rPr>
              <a:t>earth</a:t>
            </a:r>
            <a:r>
              <a:rPr lang="en-US" sz="2200" dirty="0">
                <a:effectLst/>
                <a:latin typeface="Times New Roman" panose="02020603050405020304" pitchFamily="18" charset="0"/>
                <a:ea typeface="Times New Roman" panose="02020603050405020304" pitchFamily="18" charset="0"/>
              </a:rPr>
              <a:t> and to every bird of the </a:t>
            </a:r>
            <a:r>
              <a:rPr lang="en-US" sz="2200" b="1" dirty="0">
                <a:effectLst/>
                <a:latin typeface="Times New Roman" panose="02020603050405020304" pitchFamily="18" charset="0"/>
                <a:ea typeface="Times New Roman" panose="02020603050405020304" pitchFamily="18" charset="0"/>
              </a:rPr>
              <a:t>heaven</a:t>
            </a:r>
            <a:r>
              <a:rPr lang="en-US" sz="2200" dirty="0">
                <a:effectLst/>
                <a:latin typeface="Times New Roman" panose="02020603050405020304" pitchFamily="18" charset="0"/>
                <a:ea typeface="Times New Roman" panose="02020603050405020304" pitchFamily="18" charset="0"/>
              </a:rPr>
              <a:t>                                     (Gen 1:30)</a:t>
            </a:r>
          </a:p>
          <a:p>
            <a:pPr marL="0" marR="0"/>
            <a:r>
              <a:rPr lang="en-US" sz="2200" dirty="0">
                <a:effectLst/>
                <a:latin typeface="Times New Roman" panose="02020603050405020304" pitchFamily="18" charset="0"/>
                <a:ea typeface="Times New Roman" panose="02020603050405020304" pitchFamily="18" charset="0"/>
              </a:rPr>
              <a:t> </a:t>
            </a:r>
            <a:endParaRPr lang="en-US" sz="2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 אֵ֥ת </a:t>
            </a:r>
            <a:r>
              <a:rPr lang="he-IL" sz="2400" b="1" dirty="0">
                <a:effectLst/>
                <a:latin typeface="Times New Roman" panose="02020603050405020304" pitchFamily="18" charset="0"/>
                <a:ea typeface="Times New Roman" panose="02020603050405020304" pitchFamily="18" charset="0"/>
                <a:cs typeface="Times New Roman" panose="02020603050405020304" pitchFamily="18" charset="0"/>
              </a:rPr>
              <a:t>הַשָּׁמַ֖יִם</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 וְאֵ֥ת </a:t>
            </a:r>
            <a:r>
              <a:rPr lang="he-IL" sz="2400" b="1"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הָאָֽרֶץ</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(Gen 1:1 )</a:t>
            </a:r>
          </a:p>
          <a:p>
            <a:pPr marL="0" marR="0"/>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 לִמְאוֹרֹת֙ בִּרְקִ֣יעַ </a:t>
            </a:r>
            <a:r>
              <a:rPr lang="he-IL" sz="2400" b="1" dirty="0">
                <a:effectLst/>
                <a:latin typeface="Times New Roman" panose="02020603050405020304" pitchFamily="18" charset="0"/>
                <a:ea typeface="Times New Roman" panose="02020603050405020304" pitchFamily="18" charset="0"/>
                <a:cs typeface="Times New Roman" panose="02020603050405020304" pitchFamily="18" charset="0"/>
              </a:rPr>
              <a:t>הַשָּׁמַ֔יִם</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 לְהָאִ֖יר עַל־</a:t>
            </a:r>
            <a:r>
              <a:rPr lang="he-IL" sz="2400" b="1"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הָאָ֑רֶץ</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(Gen 1:15 )</a:t>
            </a:r>
          </a:p>
          <a:p>
            <a:pPr marL="0" marR="0"/>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 בִּרְקִ֣יעַ </a:t>
            </a:r>
            <a:r>
              <a:rPr lang="he-IL" sz="2400" b="1" dirty="0">
                <a:effectLst/>
                <a:latin typeface="Times New Roman" panose="02020603050405020304" pitchFamily="18" charset="0"/>
                <a:ea typeface="Times New Roman" panose="02020603050405020304" pitchFamily="18" charset="0"/>
                <a:cs typeface="Times New Roman" panose="02020603050405020304" pitchFamily="18" charset="0"/>
              </a:rPr>
              <a:t>הַשָּׁמָ֑יִם</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 לְהָאִ֖יר עַל־</a:t>
            </a:r>
            <a:r>
              <a:rPr lang="he-IL" sz="2400" b="1"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הָאָֽרֶץ</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(Gen 1:17 )</a:t>
            </a:r>
          </a:p>
          <a:p>
            <a:pPr marL="0" marR="0"/>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 וְעוֹף֙ יְעוֹפֵ֣ף עַל־</a:t>
            </a:r>
            <a:r>
              <a:rPr lang="he-IL" sz="2400" b="1"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הָאָ֔רֶץ</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 עַל־פְּנֵ֖י רְקִ֥יעַ </a:t>
            </a:r>
            <a:r>
              <a:rPr lang="he-IL" sz="2400" b="1" dirty="0">
                <a:effectLst/>
                <a:latin typeface="Times New Roman" panose="02020603050405020304" pitchFamily="18" charset="0"/>
                <a:ea typeface="Times New Roman" panose="02020603050405020304" pitchFamily="18" charset="0"/>
                <a:cs typeface="Times New Roman" panose="02020603050405020304" pitchFamily="18" charset="0"/>
              </a:rPr>
              <a:t>הַשָּׁמָֽיִם</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(Gen 1:20 )</a:t>
            </a:r>
          </a:p>
          <a:p>
            <a:pPr marL="0" marR="0"/>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 וּבְע֣וֹף </a:t>
            </a:r>
            <a:r>
              <a:rPr lang="he-IL" sz="2400" b="1" dirty="0">
                <a:effectLst/>
                <a:latin typeface="Times New Roman" panose="02020603050405020304" pitchFamily="18" charset="0"/>
                <a:ea typeface="Times New Roman" panose="02020603050405020304" pitchFamily="18" charset="0"/>
                <a:cs typeface="Times New Roman" panose="02020603050405020304" pitchFamily="18" charset="0"/>
              </a:rPr>
              <a:t>הַשָּׁמַ֗יִם</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 וּבַבְּהֵמָה֙ וּבְכָל־</a:t>
            </a:r>
            <a:r>
              <a:rPr lang="he-IL" sz="2400" b="1"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הָאָ֔רֶץ</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(Gen 1:26 )</a:t>
            </a:r>
          </a:p>
          <a:p>
            <a:pPr marL="0" marR="0"/>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וּבְע֣וֹף </a:t>
            </a:r>
            <a:r>
              <a:rPr lang="he-IL" sz="2400" b="1" dirty="0">
                <a:effectLst/>
                <a:latin typeface="Times New Roman" panose="02020603050405020304" pitchFamily="18" charset="0"/>
                <a:ea typeface="Times New Roman" panose="02020603050405020304" pitchFamily="18" charset="0"/>
                <a:cs typeface="Times New Roman" panose="02020603050405020304" pitchFamily="18" charset="0"/>
              </a:rPr>
              <a:t>הַשָּׁמַ֔יִם</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 וּבְכָל־חַיָּ֖ה הָֽרֹמֶ֥שֶׂת עַל־</a:t>
            </a:r>
            <a:r>
              <a:rPr lang="he-IL" sz="2400" b="1"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הָאָֽרֶץ</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(Gen 1:28 )</a:t>
            </a:r>
          </a:p>
          <a:p>
            <a:pPr marL="0" marR="0"/>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 וּֽלְכָל־חַיַּ֣ת </a:t>
            </a:r>
            <a:r>
              <a:rPr lang="he-IL" sz="2400" b="1"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הָ֠אָרֶץ</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 וּלְכָל־ע֙וֹף </a:t>
            </a:r>
            <a:r>
              <a:rPr lang="he-IL" sz="2400" b="1" dirty="0">
                <a:effectLst/>
                <a:latin typeface="Times New Roman" panose="02020603050405020304" pitchFamily="18" charset="0"/>
                <a:ea typeface="Times New Roman" panose="02020603050405020304" pitchFamily="18" charset="0"/>
                <a:cs typeface="Times New Roman" panose="02020603050405020304" pitchFamily="18" charset="0"/>
              </a:rPr>
              <a:t>הַשָּׁמַ֜יִם</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(Gen 1:30 )</a:t>
            </a: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Copyright: Repetition in the Bible</a:t>
            </a:r>
            <a:endParaRPr lang="en-US" sz="22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157747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DB11FD2-1AD6-5930-F24E-5BC5B05E0D60}"/>
              </a:ext>
            </a:extLst>
          </p:cNvPr>
          <p:cNvSpPr txBox="1"/>
          <p:nvPr/>
        </p:nvSpPr>
        <p:spPr>
          <a:xfrm>
            <a:off x="2214317" y="0"/>
            <a:ext cx="9006133" cy="6832640"/>
          </a:xfrm>
          <a:prstGeom prst="rect">
            <a:avLst/>
          </a:prstGeom>
          <a:noFill/>
        </p:spPr>
        <p:txBody>
          <a:bodyPr wrap="square">
            <a:spAutoFit/>
          </a:bodyPr>
          <a:lstStyle/>
          <a:p>
            <a:pPr marL="0" marR="0"/>
            <a:r>
              <a:rPr lang="en-US" sz="2800" b="1" i="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All</a:t>
            </a:r>
            <a:r>
              <a:rPr lang="en-US" sz="2800" b="1" dirty="0">
                <a:effectLst/>
                <a:latin typeface="Times New Roman" panose="02020603050405020304" pitchFamily="18" charset="0"/>
                <a:ea typeface="Times New Roman" panose="02020603050405020304" pitchFamily="18" charset="0"/>
                <a:cs typeface="Times New Roman" panose="02020603050405020304" pitchFamily="18" charset="0"/>
              </a:rPr>
              <a:t> 14 times  (2 x 7) in the Genesis Chapter 1</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800" b="1" i="1"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And</a:t>
            </a:r>
            <a:r>
              <a:rPr lang="en-US" sz="2800" b="1" i="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i="1"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all</a:t>
            </a:r>
            <a:r>
              <a:rPr lang="en-US" sz="2800" b="1" dirty="0">
                <a:effectLst/>
                <a:latin typeface="Times New Roman" panose="02020603050405020304" pitchFamily="18" charset="0"/>
                <a:ea typeface="Times New Roman" panose="02020603050405020304" pitchFamily="18" charset="0"/>
                <a:cs typeface="Times New Roman" panose="02020603050405020304" pitchFamily="18" charset="0"/>
              </a:rPr>
              <a:t> 7 times in Genesis Chapter 1</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p>
            <a:r>
              <a:rPr lang="en-US" sz="2800"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Et</a:t>
            </a:r>
            <a:r>
              <a:rPr lang="en-US" sz="2800" b="1"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b="1" i="1"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a</a:t>
            </a:r>
            <a:r>
              <a:rPr lang="en-US" sz="2800" b="1" i="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ll</a:t>
            </a:r>
            <a:r>
              <a:rPr lang="en-US" sz="2800" b="1" i="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a:effectLst/>
                <a:latin typeface="Times New Roman" panose="02020603050405020304" pitchFamily="18" charset="0"/>
                <a:ea typeface="Times New Roman" panose="02020603050405020304" pitchFamily="18" charset="0"/>
                <a:cs typeface="Times New Roman" panose="02020603050405020304" pitchFamily="18" charset="0"/>
              </a:rPr>
              <a:t>7 times in Genesis Chapter 1</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(Many repetitions below should be translated </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every</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t>
            </a:r>
          </a:p>
          <a:p>
            <a:pPr marL="0" marR="0"/>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400" dirty="0">
                <a:solidFill>
                  <a:srgbClr val="008000"/>
                </a:solidFill>
                <a:latin typeface="Times New Roman" panose="02020603050405020304" pitchFamily="18" charset="0"/>
                <a:ea typeface="Times New Roman" panose="02020603050405020304" pitchFamily="18" charset="0"/>
                <a:cs typeface="Times New Roman" panose="02020603050405020304" pitchFamily="18" charset="0"/>
              </a:rPr>
              <a:t>A</a:t>
            </a:r>
            <a:r>
              <a:rPr lang="en-US" sz="240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nd</a:t>
            </a: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all</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living souls.............</a:t>
            </a:r>
            <a:r>
              <a:rPr lang="he-IL" sz="2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וְאֵ֣ת </a:t>
            </a:r>
            <a:r>
              <a:rPr lang="he-IL" sz="2400" b="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כָּל</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־נֶ֣פֶשׁ הַֽחַיָּ֣ה..</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(Gen 1:21)</a:t>
            </a:r>
          </a:p>
          <a:p>
            <a:pPr marL="0" marR="0"/>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40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And</a:t>
            </a:r>
            <a:r>
              <a:rPr lang="en-US" sz="24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all</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flying birds...........</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וְאֵ֙ת </a:t>
            </a:r>
            <a:r>
              <a:rPr lang="he-IL" sz="2400" b="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כָּל</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־ע֤וֹף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(Gen 1:21)</a:t>
            </a:r>
          </a:p>
          <a:p>
            <a:pPr marL="0" marR="0"/>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a:t>
            </a:r>
            <a:r>
              <a:rPr lang="en-US" sz="24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all</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creeping things................</a:t>
            </a:r>
            <a:r>
              <a:rPr lang="he-IL" sz="2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אֵ֛ת </a:t>
            </a:r>
            <a:r>
              <a:rPr lang="he-IL" sz="2400" b="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כָּל</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־רֶ֥מֶשׂ.</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(Gen 1:25)</a:t>
            </a:r>
          </a:p>
          <a:p>
            <a:pPr marL="0" marR="0"/>
            <a:r>
              <a:rPr lang="en-US" sz="240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And</a:t>
            </a:r>
            <a:r>
              <a:rPr lang="en-US" sz="24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in</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all</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the earth........................</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4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וּבְ</a:t>
            </a:r>
            <a:r>
              <a:rPr lang="he-IL" sz="2400" b="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כָל</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־הָאָ֔רֶץ..</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(Gen 1:26)</a:t>
            </a:r>
          </a:p>
          <a:p>
            <a:pPr marL="0" marR="0"/>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in</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all</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creeping things..............</a:t>
            </a:r>
            <a:r>
              <a:rPr lang="he-IL" sz="24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ּבְ</a:t>
            </a:r>
            <a:r>
              <a:rPr lang="he-IL" sz="2400" b="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כָל</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־הָרֶ֖מֶשׂ.</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(Gen 1:26)</a:t>
            </a:r>
          </a:p>
          <a:p>
            <a:pPr marL="0" marR="0"/>
            <a:r>
              <a:rPr lang="en-US" sz="240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And</a:t>
            </a:r>
            <a:r>
              <a:rPr lang="en-US" sz="24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in</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all</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living things.....................</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4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וּבְ</a:t>
            </a:r>
            <a:r>
              <a:rPr lang="he-IL" sz="2400" b="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כָל</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־חַיָּ֖ה..</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(Gen 1:28)</a:t>
            </a:r>
          </a:p>
          <a:p>
            <a:pPr marL="0" marR="0"/>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All</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herbs................................</a:t>
            </a:r>
            <a:r>
              <a:rPr lang="he-IL" sz="2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אֶת</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2400" b="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כָּל</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־עֵ֣שֶׂב..</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(Gen 1:29)</a:t>
            </a:r>
          </a:p>
          <a:p>
            <a:pPr marL="0" marR="0"/>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All</a:t>
            </a:r>
            <a:r>
              <a:rPr lang="en-US" sz="240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the earth.................</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400" b="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כָל</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־הָאָ֔רֶץ.</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(Gen 1:29)</a:t>
            </a:r>
          </a:p>
          <a:p>
            <a:pPr marL="0" marR="0"/>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40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And</a:t>
            </a:r>
            <a:r>
              <a:rPr lang="en-US" sz="24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all</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the earth</a:t>
            </a: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וְאֶת</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2400" b="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כָּל</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־הָעֵ֛ץ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(Gen 1:29)</a:t>
            </a:r>
          </a:p>
          <a:p>
            <a:pPr marL="0" marR="0"/>
            <a:r>
              <a:rPr lang="en-US" sz="240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And</a:t>
            </a:r>
            <a:r>
              <a:rPr lang="en-US" sz="24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to</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all</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living things......................</a:t>
            </a:r>
            <a:r>
              <a:rPr lang="he-IL" sz="24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וּֽלְ</a:t>
            </a:r>
            <a:r>
              <a:rPr lang="he-IL" sz="2400" b="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כָל</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־חַיַּ֣ת..</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(Gen 1:30)</a:t>
            </a:r>
          </a:p>
          <a:p>
            <a:pPr marL="0" marR="0"/>
            <a:r>
              <a:rPr lang="en-US" sz="240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And</a:t>
            </a:r>
            <a:r>
              <a:rPr lang="en-US" sz="24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to</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all</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birds..................................</a:t>
            </a:r>
            <a:r>
              <a:rPr lang="he-IL" sz="24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וּלְ</a:t>
            </a:r>
            <a:r>
              <a:rPr lang="he-IL" sz="2400" b="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כָל</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־ע֙וֹף..</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(Gen 1:30)</a:t>
            </a:r>
          </a:p>
          <a:p>
            <a:pPr marL="0" marR="0"/>
            <a:r>
              <a:rPr lang="en-US" sz="2400"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to </a:t>
            </a:r>
            <a:r>
              <a:rPr lang="en-US" sz="2400" b="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all</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fish..................................</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ּלְ</a:t>
            </a:r>
            <a:r>
              <a:rPr lang="he-IL" sz="2400" b="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כֹ֣ל</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 רוֹמֵ֣שׂ..</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(Gen 1:30)</a:t>
            </a:r>
          </a:p>
          <a:p>
            <a:pPr marL="0" marR="0"/>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All</a:t>
            </a:r>
            <a:r>
              <a:rPr lang="en-US" sz="240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green herbs................</a:t>
            </a:r>
            <a:r>
              <a:rPr lang="he-IL" sz="2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אֶת</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2400" b="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כָּל</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־יֶ֥רֶק עֵ֖שֶׂב..</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(Gen 1:30)</a:t>
            </a:r>
          </a:p>
          <a:p>
            <a:pPr marL="0" marR="0"/>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All</a:t>
            </a:r>
            <a:r>
              <a:rPr lang="en-US" sz="240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which He made.........</a:t>
            </a:r>
            <a:r>
              <a:rPr lang="he-IL" sz="2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אֶת</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2400" b="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כָּל</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־אֲשֶׁ֣ר עָשָׂ֔ה..</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(Gen 1:31)</a:t>
            </a: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Copyright: Repetition in the Bible</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751448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31AA21-DF91-BE39-F4C1-978C8E4CADB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65F5EC3-7C7A-E69E-ED01-497AF6F2B1A6}"/>
              </a:ext>
            </a:extLst>
          </p:cNvPr>
          <p:cNvSpPr txBox="1"/>
          <p:nvPr/>
        </p:nvSpPr>
        <p:spPr>
          <a:xfrm>
            <a:off x="0" y="667792"/>
            <a:ext cx="7062837" cy="4739759"/>
          </a:xfrm>
          <a:prstGeom prst="rect">
            <a:avLst/>
          </a:prstGeom>
          <a:noFill/>
        </p:spPr>
        <p:txBody>
          <a:bodyPr wrap="square" rtlCol="0">
            <a:spAutoFit/>
          </a:bodyPr>
          <a:lstStyle/>
          <a:p>
            <a:pPr marL="0" marR="0"/>
            <a:r>
              <a:rPr lang="en-US" sz="3200" b="1" i="1" dirty="0">
                <a:effectLst/>
                <a:latin typeface="Times New Roman" panose="02020603050405020304" pitchFamily="18" charset="0"/>
                <a:ea typeface="Times New Roman" panose="02020603050405020304" pitchFamily="18" charset="0"/>
                <a:cs typeface="Times New Roman" panose="02020603050405020304" pitchFamily="18" charset="0"/>
              </a:rPr>
              <a:t>And God saw </a:t>
            </a:r>
            <a:r>
              <a:rPr lang="en-US" sz="3200" b="1" dirty="0">
                <a:effectLst/>
                <a:latin typeface="Times New Roman" panose="02020603050405020304" pitchFamily="18" charset="0"/>
                <a:ea typeface="Times New Roman" panose="02020603050405020304" pitchFamily="18" charset="0"/>
                <a:cs typeface="Times New Roman" panose="02020603050405020304" pitchFamily="18" charset="0"/>
              </a:rPr>
              <a:t>10 times in the Torah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1" u="none" strike="noStrike" kern="120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And God saw 7</a:t>
            </a:r>
            <a:r>
              <a:rPr kumimoji="0" lang="en-US" sz="32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times in Genesis 1</a:t>
            </a:r>
          </a:p>
          <a:p>
            <a:pPr marL="0" marR="0"/>
            <a:r>
              <a:rPr lang="en-US" sz="20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And God saw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the light, that </a:t>
            </a: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it was good</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(Gen 1:4)</a:t>
            </a:r>
          </a:p>
          <a:p>
            <a:pPr marL="0" marR="0"/>
            <a:r>
              <a:rPr lang="en-US" sz="20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And God saw</a:t>
            </a:r>
            <a:r>
              <a:rPr lang="en-US" sz="20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that </a:t>
            </a: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it was good</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(Gen 1:10)</a:t>
            </a:r>
          </a:p>
          <a:p>
            <a:pPr marL="0" marR="0"/>
            <a:r>
              <a:rPr lang="en-US" sz="20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And God saw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that </a:t>
            </a: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it was good.</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(Gen 1:12)</a:t>
            </a:r>
          </a:p>
          <a:p>
            <a:pPr marL="0" marR="0"/>
            <a:r>
              <a:rPr lang="en-US" sz="20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And God saw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that </a:t>
            </a: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it was good.</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(Gen 1:18)</a:t>
            </a:r>
          </a:p>
          <a:p>
            <a:pPr marL="0" marR="0"/>
            <a:r>
              <a:rPr lang="en-US" sz="20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And God saw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that </a:t>
            </a: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it was good.</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(Gen 1:21)</a:t>
            </a:r>
          </a:p>
          <a:p>
            <a:pPr marL="0" marR="0"/>
            <a:r>
              <a:rPr lang="en-US" sz="20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And God saw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that </a:t>
            </a: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it was good.</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(Gen 1:25)</a:t>
            </a:r>
          </a:p>
          <a:p>
            <a:pPr marL="0" marR="0"/>
            <a:r>
              <a:rPr lang="en-US" sz="20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And God saw</a:t>
            </a:r>
            <a:r>
              <a:rPr lang="en-US" sz="20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every thing that he had made,</a:t>
            </a:r>
          </a:p>
          <a:p>
            <a:pPr marL="0" marR="0"/>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and, behold, </a:t>
            </a: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it was very good</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(Gen 1:31)</a:t>
            </a:r>
          </a:p>
          <a:p>
            <a:pPr marL="0" marR="0"/>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And God saw ……………………………     </a:t>
            </a:r>
            <a:r>
              <a:rPr lang="en-US" sz="20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(Gen 6:12)</a:t>
            </a:r>
          </a:p>
          <a:p>
            <a:pPr marL="0" marR="0"/>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And God saw (appeared)…………….…...    </a:t>
            </a:r>
            <a:r>
              <a:rPr lang="en-US" sz="20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(Gen 35:9)</a:t>
            </a:r>
          </a:p>
          <a:p>
            <a:pPr marL="0" marR="0"/>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And God saw ……………………………     </a:t>
            </a:r>
            <a:r>
              <a:rPr lang="en-US" sz="20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(Exo 2:25)</a:t>
            </a:r>
            <a:endParaRPr lang="en-US" sz="20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p>
        </p:txBody>
      </p:sp>
      <p:sp>
        <p:nvSpPr>
          <p:cNvPr id="5" name="TextBox 4">
            <a:extLst>
              <a:ext uri="{FF2B5EF4-FFF2-40B4-BE49-F238E27FC236}">
                <a16:creationId xmlns:a16="http://schemas.microsoft.com/office/drawing/2014/main" id="{F8A8ABAF-35B2-5D94-00D2-A120FAA3FAAA}"/>
              </a:ext>
            </a:extLst>
          </p:cNvPr>
          <p:cNvSpPr txBox="1"/>
          <p:nvPr/>
        </p:nvSpPr>
        <p:spPr>
          <a:xfrm>
            <a:off x="5574286" y="1536174"/>
            <a:ext cx="6734175" cy="3908762"/>
          </a:xfrm>
          <a:prstGeom prst="rect">
            <a:avLst/>
          </a:prstGeom>
          <a:noFill/>
        </p:spPr>
        <p:txBody>
          <a:bodyPr wrap="square">
            <a:spAutoFit/>
          </a:bodyPr>
          <a:lstStyle/>
          <a:p>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400" dirty="0">
                <a:latin typeface="Times New Roman" panose="02020603050405020304" pitchFamily="18" charset="0"/>
                <a:ea typeface="Times New Roman" panose="02020603050405020304" pitchFamily="18" charset="0"/>
                <a:cs typeface="Times New Roman" panose="02020603050405020304" pitchFamily="18" charset="0"/>
              </a:rPr>
              <a:t> </a:t>
            </a:r>
            <a:r>
              <a:rPr lang="he-IL" sz="24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וַיַּ֧רְא אֱלֹהִ֛ים </a:t>
            </a:r>
            <a:r>
              <a:rPr lang="he-IL" sz="2400" dirty="0">
                <a:latin typeface="Times New Roman" panose="02020603050405020304" pitchFamily="18" charset="0"/>
                <a:ea typeface="Times New Roman" panose="02020603050405020304" pitchFamily="18" charset="0"/>
                <a:cs typeface="Times New Roman" panose="02020603050405020304" pitchFamily="18" charset="0"/>
              </a:rPr>
              <a:t>אֶת־הָא֖וֹר כִּי־ט֑וֹב</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(Gen 1:4) </a:t>
            </a:r>
          </a:p>
          <a:p>
            <a:pPr marL="0" marR="0"/>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וַיַּ֥רְא אֱלֹהִ֖ים </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כִּי־טֽוֹב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(Gen 1:10)</a:t>
            </a:r>
          </a:p>
          <a:p>
            <a:pPr marL="0" marR="0"/>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וַיַּ֥רְא אֱלֹהִ֖ים </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כִּי־טֽוֹב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(Gen 1:12)</a:t>
            </a:r>
          </a:p>
          <a:p>
            <a:pPr marL="0" marR="0"/>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וַיַּ֥רְא אֱלֹהִ֖ים </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כִּי־טֽוֹב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(Gen 1:18)</a:t>
            </a:r>
          </a:p>
          <a:p>
            <a:pPr marL="0" marR="0"/>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וַיַּ֥רְא אֱלֹהִ֖ים </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כִּי־טֽוֹב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(Gen 1:21)</a:t>
            </a:r>
          </a:p>
          <a:p>
            <a:pPr marL="0" marR="0"/>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וַיַּ֥רְא אֱלֹהִ֖ים </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כִּי־טֽוֹב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(Gen 1:25)</a:t>
            </a:r>
          </a:p>
          <a:p>
            <a:pPr marL="0" marR="0"/>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וַיַּרְא אֱלֹהִים </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אֶת־כָּל־אֲשֶׁר עָשָׂה </a:t>
            </a:r>
            <a:r>
              <a:rPr lang="he-IL" sz="2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וְהִנֵּה</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־טוֹב מְאֹד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(Gen 1:31)</a:t>
            </a:r>
          </a:p>
          <a:p>
            <a:pPr marL="0" marR="0"/>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וַיַּ֧רְא אֱלֹהִ֛ים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(Gen 6:12)</a:t>
            </a:r>
          </a:p>
          <a:p>
            <a:pPr marL="0" marR="0"/>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וַיֵּרָ֙א אֱלֹהִ֤ים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(Gen 35:9)</a:t>
            </a:r>
          </a:p>
          <a:p>
            <a:pPr marL="0" marR="0"/>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וַיַּ֥רְא אֱלֹהִ֖ים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(Exo 2:25)</a:t>
            </a: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Copyright: Repetition in the Bible</a:t>
            </a:r>
            <a:endParaRPr lang="en-US" sz="2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744454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560BF1E6-81FD-A1E2-09EA-3D309CE0785B}"/>
              </a:ext>
            </a:extLst>
          </p:cNvPr>
          <p:cNvGraphicFramePr>
            <a:graphicFrameLocks noGrp="1"/>
          </p:cNvGraphicFramePr>
          <p:nvPr>
            <p:extLst>
              <p:ext uri="{D42A27DB-BD31-4B8C-83A1-F6EECF244321}">
                <p14:modId xmlns:p14="http://schemas.microsoft.com/office/powerpoint/2010/main" val="1458765503"/>
              </p:ext>
            </p:extLst>
          </p:nvPr>
        </p:nvGraphicFramePr>
        <p:xfrm>
          <a:off x="454057" y="537327"/>
          <a:ext cx="11283885" cy="6221700"/>
        </p:xfrm>
        <a:graphic>
          <a:graphicData uri="http://schemas.openxmlformats.org/drawingml/2006/table">
            <a:tbl>
              <a:tblPr firstRow="1" firstCol="1" bandRow="1"/>
              <a:tblGrid>
                <a:gridCol w="2256777">
                  <a:extLst>
                    <a:ext uri="{9D8B030D-6E8A-4147-A177-3AD203B41FA5}">
                      <a16:colId xmlns:a16="http://schemas.microsoft.com/office/drawing/2014/main" val="3562238565"/>
                    </a:ext>
                  </a:extLst>
                </a:gridCol>
                <a:gridCol w="2256777">
                  <a:extLst>
                    <a:ext uri="{9D8B030D-6E8A-4147-A177-3AD203B41FA5}">
                      <a16:colId xmlns:a16="http://schemas.microsoft.com/office/drawing/2014/main" val="182936330"/>
                    </a:ext>
                  </a:extLst>
                </a:gridCol>
                <a:gridCol w="2256777">
                  <a:extLst>
                    <a:ext uri="{9D8B030D-6E8A-4147-A177-3AD203B41FA5}">
                      <a16:colId xmlns:a16="http://schemas.microsoft.com/office/drawing/2014/main" val="540707250"/>
                    </a:ext>
                  </a:extLst>
                </a:gridCol>
                <a:gridCol w="2256777">
                  <a:extLst>
                    <a:ext uri="{9D8B030D-6E8A-4147-A177-3AD203B41FA5}">
                      <a16:colId xmlns:a16="http://schemas.microsoft.com/office/drawing/2014/main" val="663440300"/>
                    </a:ext>
                  </a:extLst>
                </a:gridCol>
                <a:gridCol w="2256777">
                  <a:extLst>
                    <a:ext uri="{9D8B030D-6E8A-4147-A177-3AD203B41FA5}">
                      <a16:colId xmlns:a16="http://schemas.microsoft.com/office/drawing/2014/main" val="2274302219"/>
                    </a:ext>
                  </a:extLst>
                </a:gridCol>
              </a:tblGrid>
              <a:tr h="311085">
                <a:tc>
                  <a:txBody>
                    <a:bodyPr/>
                    <a:lstStyle/>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1:29)   </a:t>
                      </a:r>
                      <a:r>
                        <a:rPr kumimoji="0" lang="he-IL" sz="2000" b="0" i="0" u="none" strike="noStrike" kern="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הִנֵּה</a:t>
                      </a:r>
                      <a:r>
                        <a:rPr kumimoji="0" lang="en-US" sz="2000" b="0" i="0" u="none" strike="noStrike" kern="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הִנֵּ֙ה</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20:16)</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הנֵּ֙ה</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37:9)</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הִנֵּ֣ה</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50:5)</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הִנֵּ֣ה</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(Exo 34:10)</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45908247"/>
                  </a:ext>
                </a:extLst>
              </a:tr>
              <a:tr h="311085">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הֵ֑נָּה</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6:2)</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הִנֵּ֤ה</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20:16)</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הִנֵּ֗ה</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37:19)</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הִנֵּ֗ה</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(Exo 1:9)</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הֵ֛נָּה</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(Exo 39:14)</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53377479"/>
                  </a:ext>
                </a:extLst>
              </a:tr>
              <a:tr h="311085">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הִנֵּה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12:11)</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הֵ֔נָּה</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21:23)</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הִנֵּ֥ה</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38:13)</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הֵ֔נָּה</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(Exo 1:19)</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הֵֽנָּה</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(Lev 18:10)</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54651434"/>
                  </a:ext>
                </a:extLst>
              </a:tr>
              <a:tr h="311085">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הִנֵּ֥ה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12:19)</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הֵ֗נָּה</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21:29)</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הִנֵּ֤ה</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38:23)</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הִנֵּ֛ה</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(Exo 3:9)</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הֵ֖נָּה</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(Lev 18:17)</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64585622"/>
                  </a:ext>
                </a:extLst>
              </a:tr>
              <a:tr h="311085">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הֵ֑נָּה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15:16)</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הִנֵּ֤ה</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22:7)</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הִנֵּ֥ה</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38:24)</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הִנֵּ֙ה</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(Exo 3:13)</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הִנֵּ֧ה</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(Num 3:12)</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82866019"/>
                  </a:ext>
                </a:extLst>
              </a:tr>
              <a:tr h="311085">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הֵֽנָּה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15:16)</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הִ֠נֵּה</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22:20)</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הֵ֔נָּה</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41:26)</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הִנֵּה</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(Exo 4:14)</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הֵֽנָּה</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(Num 14:19)</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28335157"/>
                  </a:ext>
                </a:extLst>
              </a:tr>
              <a:tr h="311085">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הִנֵּה</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16:2)</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הִנֵּ֛ה</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24:13)</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הֵ֑נָּה</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41:26)</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הִנֵּה</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(Exo 4:23)</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הִנֵּ֤ה</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(Num 18:6)</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92098462"/>
                  </a:ext>
                </a:extLst>
              </a:tr>
              <a:tr h="311085">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הִנֵּ֤ה</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16:6)</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הִנֵּ֛ה</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24:43)</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הֵ֔נָּה</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41:27)</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הִנֵּה</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(Exo 7:15)</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הִנֵּ֣ה</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(Num 18:8)</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20280689"/>
                  </a:ext>
                </a:extLst>
              </a:tr>
              <a:tr h="311085">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הִנֵּ֥ה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16:14)</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הִנֵּֽה</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24:51)</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הִנֵּ֛ה</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41:29)</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הִנֵּ֙ה</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(Exo 7:17)</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הִנֵּ֥ה</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(Num 18:21)</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42278300"/>
                  </a:ext>
                </a:extLst>
              </a:tr>
              <a:tr h="311085">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הִנֵּ֥ה</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17:4)</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הִנֵּ֛ה</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25:32)</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הִנֵּ֣ה</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42:2)</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הִנֵּ֣ה</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(Exo 7:27)</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הִ֠נֵּה</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(Num 22:5)</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26554723"/>
                  </a:ext>
                </a:extLst>
              </a:tr>
              <a:tr h="311085">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הִנֵּ֣ה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17:20)</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הִנֵּ֤ה</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26:9)</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הֵֽנָּה</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42:15)</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הִנֵּ֖ה</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(Exo 8:16)</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הִנֵּ֤ה</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(Num 22:5)</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4176762"/>
                  </a:ext>
                </a:extLst>
              </a:tr>
              <a:tr h="311085">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הִנֵּ֥ה</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18:9)</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הִנֵּה</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27:2)</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הִנֵּ֥ה</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42:22)</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הִנֵּ֙ה</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(Exo 8:25)</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הִנֵּ֤ה</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(Num 22:11)</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09303071"/>
                  </a:ext>
                </a:extLst>
              </a:tr>
              <a:tr h="311085">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הִנֵּה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18:27)</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הִנֵּ֤ה</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27:6)</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הִנֵּ֣ה</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42:28)</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הִנֵּ֙ה</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(Exo 9:3)</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הִנֵּ֤ה</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(Num 22:32)</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01824121"/>
                  </a:ext>
                </a:extLst>
              </a:tr>
              <a:tr h="311085">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הִנֵּֽה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18:31)</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הִנֵּ֞ה</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27:39)</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הֵֽנָּה</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44:28)</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הֵֽנָּה</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(Exo 9:32)</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הִֽנֵּה</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(Num 22:38)</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69246173"/>
                  </a:ext>
                </a:extLst>
              </a:tr>
              <a:tr h="311085">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הִנֶּ֣ה</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19:2)</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הִנֵּה</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27:42)</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הֵ֑נָּה</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45:5)</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הִנֵּ֙ה</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(Exo 19:9)</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הִנֵּ֥ה</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(Num 23:20)</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48481442"/>
                  </a:ext>
                </a:extLst>
              </a:tr>
              <a:tr h="311085">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הִנֵּה</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19:8)</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הִנֵּ֛ה</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30:3)</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הֵ֔נָּה</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45:8)</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הִנֵּ֙ה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(Exo 23:20)</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הֵ֜נָּה</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(Num 31:16)</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05845410"/>
                  </a:ext>
                </a:extLst>
              </a:tr>
              <a:tr h="311085">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הִנֵּה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19:19)</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הִנֵּ֣ה</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31:51)</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הֵֽנָּה</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45:13)</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הִנֵּ֤ה</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(Exo 24:8)</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הִנֵּ֥ה</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(Num 32:23)</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5546036"/>
                  </a:ext>
                </a:extLst>
              </a:tr>
              <a:tr h="311085">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הִנֵּה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19:20)</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הִנֵּ֛ה</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32:21)</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הִנֵּ֥ה</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48:1)</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הִנֵּ֧ה</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(Exo 31:6)</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הִנֵּ֤ה</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(Deu 3:11)</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61342254"/>
                  </a:ext>
                </a:extLst>
              </a:tr>
              <a:tr h="311085">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הִנֵּה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19:21)</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הֵ֥נָּה</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33:6)</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הִנֵּ֛ה</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48:2)</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הִנֵּ֥ה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(Exo 32:34)</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הֵֽנָּה</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(Deu 20:15)</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8317698"/>
                  </a:ext>
                </a:extLst>
              </a:tr>
              <a:tr h="311085">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הִנֵּ֥ה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20:15)</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הִנֵּ֥ה</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34:21)</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הִנֵּ֥ה</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48:21)</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הִנֵּ֥ה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(Exo 33:21)</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הִנֵּ֤ה</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(Deu 26:10)</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68765118"/>
                  </a:ext>
                </a:extLst>
              </a:tr>
            </a:tbl>
          </a:graphicData>
        </a:graphic>
      </p:graphicFrame>
      <p:sp>
        <p:nvSpPr>
          <p:cNvPr id="5" name="TextBox 4">
            <a:extLst>
              <a:ext uri="{FF2B5EF4-FFF2-40B4-BE49-F238E27FC236}">
                <a16:creationId xmlns:a16="http://schemas.microsoft.com/office/drawing/2014/main" id="{62790C5D-D19D-CDF5-1626-EAE176C860EE}"/>
              </a:ext>
            </a:extLst>
          </p:cNvPr>
          <p:cNvSpPr txBox="1"/>
          <p:nvPr/>
        </p:nvSpPr>
        <p:spPr>
          <a:xfrm>
            <a:off x="95249" y="14107"/>
            <a:ext cx="12277725" cy="523220"/>
          </a:xfrm>
          <a:prstGeom prst="rect">
            <a:avLst/>
          </a:prstGeom>
          <a:noFill/>
        </p:spPr>
        <p:txBody>
          <a:bodyPr wrap="square">
            <a:spAutoFit/>
          </a:bodyPr>
          <a:lstStyle/>
          <a:p>
            <a:pPr marL="0" marR="0"/>
            <a:r>
              <a:rPr lang="en-US" sz="2800" b="1" i="1"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Behold/there</a:t>
            </a:r>
            <a:r>
              <a:rPr lang="en-US" sz="2800" b="1"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b="1" kern="0" dirty="0">
                <a:effectLst/>
                <a:latin typeface="Times New Roman" panose="02020603050405020304" pitchFamily="18" charset="0"/>
                <a:ea typeface="Calibri" panose="020F0502020204030204" pitchFamily="34" charset="0"/>
                <a:cs typeface="Times New Roman" panose="02020603050405020304" pitchFamily="18" charset="0"/>
              </a:rPr>
              <a:t>100 times in the Torah, </a:t>
            </a:r>
            <a:r>
              <a:rPr lang="en-US" sz="2800" b="1" i="1"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Behold</a:t>
            </a:r>
            <a:r>
              <a:rPr lang="en-US" sz="2800" b="1"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800" kern="0" dirty="0">
                <a:effectLst/>
                <a:latin typeface="Times New Roman" panose="02020603050405020304" pitchFamily="18" charset="0"/>
                <a:ea typeface="Calibri" panose="020F0502020204030204" pitchFamily="34" charset="0"/>
                <a:cs typeface="Times New Roman" panose="02020603050405020304" pitchFamily="18" charset="0"/>
              </a:rPr>
              <a:t>(all cases) </a:t>
            </a:r>
            <a:r>
              <a:rPr lang="en-US" sz="2800" b="1" kern="0" dirty="0">
                <a:effectLst/>
                <a:latin typeface="Times New Roman" panose="02020603050405020304" pitchFamily="18" charset="0"/>
                <a:ea typeface="Calibri" panose="020F0502020204030204" pitchFamily="34" charset="0"/>
                <a:cs typeface="Times New Roman" panose="02020603050405020304" pitchFamily="18" charset="0"/>
              </a:rPr>
              <a:t>140 in Genesis</a:t>
            </a: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Copyright: Repetition in the Bible</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592766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1E93DA1-1D0C-666E-1812-890BCE685F14}"/>
              </a:ext>
            </a:extLst>
          </p:cNvPr>
          <p:cNvSpPr txBox="1"/>
          <p:nvPr/>
        </p:nvSpPr>
        <p:spPr>
          <a:xfrm>
            <a:off x="584462" y="52685"/>
            <a:ext cx="6094428" cy="461665"/>
          </a:xfrm>
          <a:prstGeom prst="rect">
            <a:avLst/>
          </a:prstGeom>
          <a:noFill/>
        </p:spPr>
        <p:txBody>
          <a:bodyPr wrap="square">
            <a:spAutoFit/>
          </a:bodyPr>
          <a:lstStyle/>
          <a:p>
            <a:pPr marL="0" marR="0"/>
            <a:r>
              <a:rPr lang="en-US" sz="2400" b="1" i="1" kern="0" dirty="0">
                <a:effectLst/>
                <a:latin typeface="Times New Roman" panose="02020603050405020304" pitchFamily="18" charset="0"/>
                <a:ea typeface="Calibri" panose="020F0502020204030204" pitchFamily="34" charset="0"/>
                <a:cs typeface="Times New Roman" panose="02020603050405020304" pitchFamily="18" charset="0"/>
              </a:rPr>
              <a:t>Behold </a:t>
            </a:r>
            <a:r>
              <a:rPr lang="en-US" sz="2400" b="1" kern="0" dirty="0">
                <a:effectLst/>
                <a:latin typeface="Times New Roman" panose="02020603050405020304" pitchFamily="18" charset="0"/>
                <a:ea typeface="Calibri" panose="020F0502020204030204" pitchFamily="34" charset="0"/>
                <a:cs typeface="Times New Roman" panose="02020603050405020304" pitchFamily="18" charset="0"/>
              </a:rPr>
              <a:t>100 times in the Tanakh</a:t>
            </a: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Copyright: Repetition in the Bible</a:t>
            </a:r>
            <a:endParaRPr lang="en-US" sz="28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graphicFrame>
        <p:nvGraphicFramePr>
          <p:cNvPr id="3" name="Table 2">
            <a:extLst>
              <a:ext uri="{FF2B5EF4-FFF2-40B4-BE49-F238E27FC236}">
                <a16:creationId xmlns:a16="http://schemas.microsoft.com/office/drawing/2014/main" id="{70DF8E04-DF2F-9273-346E-05A8794D71BF}"/>
              </a:ext>
            </a:extLst>
          </p:cNvPr>
          <p:cNvGraphicFramePr>
            <a:graphicFrameLocks noGrp="1"/>
          </p:cNvGraphicFramePr>
          <p:nvPr>
            <p:extLst>
              <p:ext uri="{D42A27DB-BD31-4B8C-83A1-F6EECF244321}">
                <p14:modId xmlns:p14="http://schemas.microsoft.com/office/powerpoint/2010/main" val="3814069905"/>
              </p:ext>
            </p:extLst>
          </p:nvPr>
        </p:nvGraphicFramePr>
        <p:xfrm>
          <a:off x="683394" y="518815"/>
          <a:ext cx="11020926" cy="6286500"/>
        </p:xfrm>
        <a:graphic>
          <a:graphicData uri="http://schemas.openxmlformats.org/drawingml/2006/table">
            <a:tbl>
              <a:tblPr firstRow="1" firstCol="1" bandRow="1"/>
              <a:tblGrid>
                <a:gridCol w="1978442">
                  <a:extLst>
                    <a:ext uri="{9D8B030D-6E8A-4147-A177-3AD203B41FA5}">
                      <a16:colId xmlns:a16="http://schemas.microsoft.com/office/drawing/2014/main" val="1872630004"/>
                    </a:ext>
                  </a:extLst>
                </a:gridCol>
                <a:gridCol w="2260621">
                  <a:extLst>
                    <a:ext uri="{9D8B030D-6E8A-4147-A177-3AD203B41FA5}">
                      <a16:colId xmlns:a16="http://schemas.microsoft.com/office/drawing/2014/main" val="2338226619"/>
                    </a:ext>
                  </a:extLst>
                </a:gridCol>
                <a:gridCol w="2260621">
                  <a:extLst>
                    <a:ext uri="{9D8B030D-6E8A-4147-A177-3AD203B41FA5}">
                      <a16:colId xmlns:a16="http://schemas.microsoft.com/office/drawing/2014/main" val="591417302"/>
                    </a:ext>
                  </a:extLst>
                </a:gridCol>
                <a:gridCol w="2260621">
                  <a:extLst>
                    <a:ext uri="{9D8B030D-6E8A-4147-A177-3AD203B41FA5}">
                      <a16:colId xmlns:a16="http://schemas.microsoft.com/office/drawing/2014/main" val="3873805457"/>
                    </a:ext>
                  </a:extLst>
                </a:gridCol>
                <a:gridCol w="2260621">
                  <a:extLst>
                    <a:ext uri="{9D8B030D-6E8A-4147-A177-3AD203B41FA5}">
                      <a16:colId xmlns:a16="http://schemas.microsoft.com/office/drawing/2014/main" val="1294554288"/>
                    </a:ext>
                  </a:extLst>
                </a:gridCol>
              </a:tblGrid>
              <a:tr h="288277">
                <a:tc>
                  <a:txBody>
                    <a:bodyPr/>
                    <a:lstStyle/>
                    <a:p>
                      <a:pPr marL="0" marR="0"/>
                      <a:r>
                        <a:rPr lang="en-US"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(Gen 3:22)    </a:t>
                      </a:r>
                      <a:r>
                        <a:rPr lang="he-IL"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הֵ֤ן</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הֵ֥ן </a:t>
                      </a:r>
                      <a:r>
                        <a:rPr lang="en-US"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(Num 17:27)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הֵ֤ן </a:t>
                      </a:r>
                      <a:r>
                        <a:rPr lang="en-US" sz="2000" kern="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(Job 19:7)     </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הֵ֤ן </a:t>
                      </a:r>
                      <a:r>
                        <a:rPr lang="en-US"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(Job 40:23)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הֵ֤ן </a:t>
                      </a:r>
                      <a:r>
                        <a:rPr lang="en-US"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(Isa 49:21)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36116637"/>
                  </a:ext>
                </a:extLst>
              </a:tr>
              <a:tr h="288277">
                <a:tc>
                  <a:txBody>
                    <a:bodyPr/>
                    <a:lstStyle/>
                    <a:p>
                      <a:pPr marL="0" marR="0" algn="l" rtl="1"/>
                      <a:r>
                        <a:rPr lang="he-IL"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הֵן </a:t>
                      </a:r>
                      <a:r>
                        <a:rPr lang="en-US"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(Gen 4:14)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הֶן </a:t>
                      </a:r>
                      <a:r>
                        <a:rPr lang="en-US"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(Num 23:9)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הֵ֤ן </a:t>
                      </a:r>
                      <a:r>
                        <a:rPr lang="en-US"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(Job 21:16)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הֵן </a:t>
                      </a:r>
                      <a:r>
                        <a:rPr lang="en-US"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(Job 41:1)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הֵ֤ן </a:t>
                      </a:r>
                      <a:r>
                        <a:rPr lang="en-US"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(Isa 50:1)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33989346"/>
                  </a:ext>
                </a:extLst>
              </a:tr>
              <a:tr h="288277">
                <a:tc>
                  <a:txBody>
                    <a:bodyPr/>
                    <a:lstStyle/>
                    <a:p>
                      <a:pPr marL="0" marR="0" algn="l" rtl="1"/>
                      <a:r>
                        <a:rPr lang="he-IL"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הֵ֣ן </a:t>
                      </a:r>
                      <a:r>
                        <a:rPr lang="en-US"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(Gen 11:6)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הֶן </a:t>
                      </a:r>
                      <a:r>
                        <a:rPr lang="en-US"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(Num 23:24)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הֵ֣ן </a:t>
                      </a:r>
                      <a:r>
                        <a:rPr lang="en-US"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(Job 21:27)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הֵן </a:t>
                      </a:r>
                      <a:r>
                        <a:rPr lang="en-US"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(Psa 51:7)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הֵ֣ן </a:t>
                      </a:r>
                      <a:r>
                        <a:rPr lang="en-US"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(Isa 50:2)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73265611"/>
                  </a:ext>
                </a:extLst>
              </a:tr>
              <a:tr h="288277">
                <a:tc>
                  <a:txBody>
                    <a:bodyPr/>
                    <a:lstStyle/>
                    <a:p>
                      <a:pPr marL="0" marR="0" algn="l" rtl="1"/>
                      <a:r>
                        <a:rPr lang="he-IL"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הֵ֣ן </a:t>
                      </a:r>
                      <a:r>
                        <a:rPr lang="en-US"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(Gen 15:3)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הֵ֣ן </a:t>
                      </a:r>
                      <a:r>
                        <a:rPr lang="en-US"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(Num 31:16)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הֵ֤ן </a:t>
                      </a:r>
                      <a:r>
                        <a:rPr lang="en-US"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(Job 23:8)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הֵן </a:t>
                      </a:r>
                      <a:r>
                        <a:rPr lang="en-US"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(Psa 51:8)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הֵ֣ן </a:t>
                      </a:r>
                      <a:r>
                        <a:rPr lang="en-US"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(Isa 50:9)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28150563"/>
                  </a:ext>
                </a:extLst>
              </a:tr>
              <a:tr h="288277">
                <a:tc>
                  <a:txBody>
                    <a:bodyPr/>
                    <a:lstStyle/>
                    <a:p>
                      <a:pPr marL="0" marR="0" algn="l" rtl="1"/>
                      <a:r>
                        <a:rPr lang="he-IL"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הֵן </a:t>
                      </a:r>
                      <a:r>
                        <a:rPr lang="en-US"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(Gen 19:34)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הֵ֣ן </a:t>
                      </a:r>
                      <a:r>
                        <a:rPr lang="en-US"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(Deu 5:24)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הֵ֤ן </a:t>
                      </a:r>
                      <a:r>
                        <a:rPr lang="en-US"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(Job 24:5)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הֵ֥ן </a:t>
                      </a:r>
                      <a:r>
                        <a:rPr lang="en-US"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(Psa 68:34)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הֵ֤ן </a:t>
                      </a:r>
                      <a:r>
                        <a:rPr lang="en-US"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(Isa 50:9)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55585839"/>
                  </a:ext>
                </a:extLst>
              </a:tr>
              <a:tr h="288277">
                <a:tc>
                  <a:txBody>
                    <a:bodyPr/>
                    <a:lstStyle/>
                    <a:p>
                      <a:pPr marL="0" marR="0" algn="l" rtl="1"/>
                      <a:r>
                        <a:rPr lang="he-IL"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הֵ֣ן </a:t>
                      </a:r>
                      <a:r>
                        <a:rPr lang="en-US"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(Gen 27:11)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הֵ֚ן </a:t>
                      </a:r>
                      <a:r>
                        <a:rPr lang="en-US"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(Deu 10:14)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הֵ֣ן </a:t>
                      </a:r>
                      <a:r>
                        <a:rPr lang="en-US"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(Job 25:5)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הֵ֤ן </a:t>
                      </a:r>
                      <a:r>
                        <a:rPr lang="en-US"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(Psa 78:20)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הֵ֧ן </a:t>
                      </a:r>
                      <a:r>
                        <a:rPr lang="en-US"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(Isa 50:11)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03003871"/>
                  </a:ext>
                </a:extLst>
              </a:tr>
              <a:tr h="288277">
                <a:tc>
                  <a:txBody>
                    <a:bodyPr/>
                    <a:lstStyle/>
                    <a:p>
                      <a:pPr marL="0" marR="0" algn="l" rtl="1"/>
                      <a:r>
                        <a:rPr lang="he-IL"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הֵ֣ן </a:t>
                      </a:r>
                      <a:r>
                        <a:rPr lang="en-US"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(Gen 27:37)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הֵ֣ן </a:t>
                      </a:r>
                      <a:r>
                        <a:rPr lang="en-US"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(Deu 31:14)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הֶן </a:t>
                      </a:r>
                      <a:r>
                        <a:rPr lang="en-US"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(Job 26:14)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הֵ֥ן </a:t>
                      </a:r>
                      <a:r>
                        <a:rPr lang="en-US"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(Psa 139:4)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הֵ֣ן </a:t>
                      </a:r>
                      <a:r>
                        <a:rPr lang="en-US"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(Isa 54:15)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97059012"/>
                  </a:ext>
                </a:extLst>
              </a:tr>
              <a:tr h="288277">
                <a:tc>
                  <a:txBody>
                    <a:bodyPr/>
                    <a:lstStyle/>
                    <a:p>
                      <a:pPr marL="0" marR="0" algn="l" rtl="1"/>
                      <a:r>
                        <a:rPr lang="he-IL"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הֵ֥ן </a:t>
                      </a:r>
                      <a:r>
                        <a:rPr lang="en-US"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(Gen 29:7)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הֵ֣ן </a:t>
                      </a:r>
                      <a:r>
                        <a:rPr lang="en-US"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(Deu 31:27)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הֵן </a:t>
                      </a:r>
                      <a:r>
                        <a:rPr lang="en-US"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(Job 27:12)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הֵ֣ן </a:t>
                      </a:r>
                      <a:r>
                        <a:rPr lang="en-US"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(Pro 11:31)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הֵן </a:t>
                      </a:r>
                      <a:r>
                        <a:rPr lang="en-US"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(Isa 54:16)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04556308"/>
                  </a:ext>
                </a:extLst>
              </a:tr>
              <a:tr h="288277">
                <a:tc>
                  <a:txBody>
                    <a:bodyPr/>
                    <a:lstStyle/>
                    <a:p>
                      <a:pPr marL="0" marR="0" algn="l" rtl="1"/>
                      <a:r>
                        <a:rPr lang="he-IL"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הֵ֑ן </a:t>
                      </a:r>
                      <a:r>
                        <a:rPr lang="en-US"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(Gen 30:34)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הֵ֣ן </a:t>
                      </a:r>
                      <a:r>
                        <a:rPr lang="en-US"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(2Ch 7:13)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הֵ֤ן </a:t>
                      </a:r>
                      <a:r>
                        <a:rPr lang="en-US"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(Job 28:28)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הֵן </a:t>
                      </a:r>
                      <a:r>
                        <a:rPr lang="en-US"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(Pro 24:12)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הֵ֛ן </a:t>
                      </a:r>
                      <a:r>
                        <a:rPr lang="en-US"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(Isa 55:4)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96301686"/>
                  </a:ext>
                </a:extLst>
              </a:tr>
              <a:tr h="288277">
                <a:tc>
                  <a:txBody>
                    <a:bodyPr/>
                    <a:lstStyle/>
                    <a:p>
                      <a:pPr marL="0" marR="0" algn="l" rtl="1"/>
                      <a:r>
                        <a:rPr lang="he-IL"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הֵ֣ן </a:t>
                      </a:r>
                      <a:r>
                        <a:rPr lang="en-US"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(Gen 39:8)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וְהֵן </a:t>
                      </a:r>
                      <a:r>
                        <a:rPr lang="en-US" sz="2000" kern="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(2Ch 7:13)      </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הֶן </a:t>
                      </a:r>
                      <a:r>
                        <a:rPr lang="en-US"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(Job 31:35)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הֵ֣ן </a:t>
                      </a:r>
                      <a:r>
                        <a:rPr lang="en-US"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(Isa 23:13)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הֵ֣ן </a:t>
                      </a:r>
                      <a:r>
                        <a:rPr lang="en-US"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(Isa 55:5)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64271854"/>
                  </a:ext>
                </a:extLst>
              </a:tr>
              <a:tr h="288277">
                <a:tc>
                  <a:txBody>
                    <a:bodyPr/>
                    <a:lstStyle/>
                    <a:p>
                      <a:pPr marL="0" marR="0" algn="l" rtl="1"/>
                      <a:r>
                        <a:rPr lang="he-IL"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הֵ֣ן </a:t>
                      </a:r>
                      <a:r>
                        <a:rPr lang="en-US"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(Gen 44:8)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הֵ֣ן </a:t>
                      </a:r>
                      <a:r>
                        <a:rPr lang="en-US" sz="2000" kern="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(Job 4:18)       </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הֵ֤ן </a:t>
                      </a:r>
                      <a:r>
                        <a:rPr lang="en-US"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(Job 32:11)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הֵ֥ן </a:t>
                      </a:r>
                      <a:r>
                        <a:rPr lang="en-US"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(Isa 32:1)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הֵ֥ן </a:t>
                      </a:r>
                      <a:r>
                        <a:rPr lang="en-US"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(Isa 56:3)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38684405"/>
                  </a:ext>
                </a:extLst>
              </a:tr>
              <a:tr h="288277">
                <a:tc>
                  <a:txBody>
                    <a:bodyPr/>
                    <a:lstStyle/>
                    <a:p>
                      <a:pPr marL="0" marR="0" algn="l" rtl="1"/>
                      <a:r>
                        <a:rPr lang="he-IL"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הֵן </a:t>
                      </a:r>
                      <a:r>
                        <a:rPr lang="en-US"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(Gen 47:23)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הֶן </a:t>
                      </a:r>
                      <a:r>
                        <a:rPr lang="en-US" sz="2000" kern="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(Job 8:19)       </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הֵן </a:t>
                      </a:r>
                      <a:r>
                        <a:rPr lang="en-US"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(Job 33:6)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הֵ֚ן </a:t>
                      </a:r>
                      <a:r>
                        <a:rPr lang="en-US"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(Isa 33:7)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הֵ֣ן </a:t>
                      </a:r>
                      <a:r>
                        <a:rPr lang="en-US"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(Isa 58:3)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60119316"/>
                  </a:ext>
                </a:extLst>
              </a:tr>
              <a:tr h="288277">
                <a:tc>
                  <a:txBody>
                    <a:bodyPr/>
                    <a:lstStyle/>
                    <a:p>
                      <a:pPr marL="0" marR="0" algn="l" rtl="1"/>
                      <a:r>
                        <a:rPr lang="he-IL"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וְהֵן </a:t>
                      </a:r>
                      <a:r>
                        <a:rPr lang="en-US"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(Exo 4:1)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הֶן </a:t>
                      </a:r>
                      <a:r>
                        <a:rPr lang="en-US" sz="2000" kern="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(Job 8:20)       </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הֵ֣ן </a:t>
                      </a:r>
                      <a:r>
                        <a:rPr lang="en-US"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(Job 33:10)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הֵ֤ן </a:t>
                      </a:r>
                      <a:r>
                        <a:rPr lang="en-US"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(Isa 40:15)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הֵ֣ן </a:t>
                      </a:r>
                      <a:r>
                        <a:rPr lang="en-US"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(Isa 58:4)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82949040"/>
                  </a:ext>
                </a:extLst>
              </a:tr>
              <a:tr h="288277">
                <a:tc>
                  <a:txBody>
                    <a:bodyPr/>
                    <a:lstStyle/>
                    <a:p>
                      <a:pPr marL="0" marR="0" algn="l" rtl="1"/>
                      <a:r>
                        <a:rPr lang="he-IL"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הֵן </a:t>
                      </a:r>
                      <a:r>
                        <a:rPr lang="en-US"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(Exo 5:5)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הֵ֤ן </a:t>
                      </a:r>
                      <a:r>
                        <a:rPr lang="en-US" sz="2000" kern="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(Job 9:11)       </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הֶן </a:t>
                      </a:r>
                      <a:r>
                        <a:rPr lang="en-US"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(Job 33:12)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הֵ֥ן </a:t>
                      </a:r>
                      <a:r>
                        <a:rPr lang="en-US"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(Isa 40:15)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הֵ֛ן </a:t>
                      </a:r>
                      <a:r>
                        <a:rPr lang="en-US"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(Isa 59:1)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71518926"/>
                  </a:ext>
                </a:extLst>
              </a:tr>
              <a:tr h="288277">
                <a:tc>
                  <a:txBody>
                    <a:bodyPr/>
                    <a:lstStyle/>
                    <a:p>
                      <a:pPr marL="0" marR="0" algn="l" rtl="1"/>
                      <a:r>
                        <a:rPr lang="he-IL"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הֵ֤ן </a:t>
                      </a:r>
                      <a:r>
                        <a:rPr lang="en-US"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(Exo 6:12)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הֵ֣ן </a:t>
                      </a:r>
                      <a:r>
                        <a:rPr lang="en-US" sz="2000" kern="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(Job 9:12)       </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הֶן </a:t>
                      </a:r>
                      <a:r>
                        <a:rPr lang="en-US"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(Job 33:29)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הֵ֤ן </a:t>
                      </a:r>
                      <a:r>
                        <a:rPr lang="en-US"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(Isa 41:11)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הֵן </a:t>
                      </a:r>
                      <a:r>
                        <a:rPr lang="en-US"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(Isa 64:4)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09495661"/>
                  </a:ext>
                </a:extLst>
              </a:tr>
              <a:tr h="288277">
                <a:tc>
                  <a:txBody>
                    <a:bodyPr/>
                    <a:lstStyle/>
                    <a:p>
                      <a:pPr marL="0" marR="0" algn="l" rtl="1"/>
                      <a:r>
                        <a:rPr lang="he-IL"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הֵ֤ן </a:t>
                      </a:r>
                      <a:r>
                        <a:rPr lang="en-US"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(Exo 6:30)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הֵ֣ן </a:t>
                      </a:r>
                      <a:r>
                        <a:rPr lang="en-US" sz="2000" kern="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(Job 12:14)     </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הֶן </a:t>
                      </a:r>
                      <a:r>
                        <a:rPr lang="en-US"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(Job 36:5)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הֵן </a:t>
                      </a:r>
                      <a:r>
                        <a:rPr lang="en-US"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(Isa 41:24)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הֵ֥ן </a:t>
                      </a:r>
                      <a:r>
                        <a:rPr lang="en-US"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(Isa 64:8)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65776856"/>
                  </a:ext>
                </a:extLst>
              </a:tr>
              <a:tr h="288277">
                <a:tc>
                  <a:txBody>
                    <a:bodyPr/>
                    <a:lstStyle/>
                    <a:p>
                      <a:pPr marL="0" marR="0" algn="l" rtl="1"/>
                      <a:r>
                        <a:rPr lang="he-IL"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הֵ֣ן </a:t>
                      </a:r>
                      <a:r>
                        <a:rPr lang="en-US"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(Exo 8:22)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הֵ֤ן </a:t>
                      </a:r>
                      <a:r>
                        <a:rPr lang="en-US" sz="2000" kern="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(Job 12:15)     </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הֶן </a:t>
                      </a:r>
                      <a:r>
                        <a:rPr lang="en-US"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(Job 36:22)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הֵ֣ן </a:t>
                      </a:r>
                      <a:r>
                        <a:rPr lang="en-US"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(Isa 41:29)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הֵ֥ן </a:t>
                      </a:r>
                      <a:r>
                        <a:rPr lang="en-US"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(Jer 2:10)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99223094"/>
                  </a:ext>
                </a:extLst>
              </a:tr>
              <a:tr h="288277">
                <a:tc>
                  <a:txBody>
                    <a:bodyPr/>
                    <a:lstStyle/>
                    <a:p>
                      <a:pPr marL="0" marR="0" algn="l" rtl="1"/>
                      <a:r>
                        <a:rPr lang="he-IL"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הֵ֚ן </a:t>
                      </a:r>
                      <a:r>
                        <a:rPr lang="en-US"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(Lev 10:18)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הֶן </a:t>
                      </a:r>
                      <a:r>
                        <a:rPr lang="en-US" sz="2000" kern="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(Job 13:1)       </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הֶן </a:t>
                      </a:r>
                      <a:r>
                        <a:rPr lang="en-US"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(Job 36:26)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הֵ֤ן </a:t>
                      </a:r>
                      <a:r>
                        <a:rPr lang="en-US"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(Isa 42:1)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הֵ֣ן </a:t>
                      </a:r>
                      <a:r>
                        <a:rPr lang="en-US"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(Jer 3:1)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87670845"/>
                  </a:ext>
                </a:extLst>
              </a:tr>
              <a:tr h="288277">
                <a:tc>
                  <a:txBody>
                    <a:bodyPr/>
                    <a:lstStyle/>
                    <a:p>
                      <a:pPr marL="0" marR="0" algn="l" rtl="1"/>
                      <a:r>
                        <a:rPr lang="he-IL"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הֵ֣ן </a:t>
                      </a:r>
                      <a:r>
                        <a:rPr lang="en-US"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(Lev 10:19)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הֵ֣ן </a:t>
                      </a:r>
                      <a:r>
                        <a:rPr lang="en-US" sz="2000" kern="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(Job 13:15)     </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הֵן </a:t>
                      </a:r>
                      <a:r>
                        <a:rPr lang="en-US"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(Job 36:30)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הֵ֤ן </a:t>
                      </a:r>
                      <a:r>
                        <a:rPr lang="en-US"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(Isa 44:11)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הֵ֤ן </a:t>
                      </a:r>
                      <a:r>
                        <a:rPr lang="en-US"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(Eze 18:4)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30035309"/>
                  </a:ext>
                </a:extLst>
              </a:tr>
              <a:tr h="288277">
                <a:tc>
                  <a:txBody>
                    <a:bodyPr/>
                    <a:lstStyle/>
                    <a:p>
                      <a:pPr marL="0" marR="0" algn="l" rtl="1"/>
                      <a:r>
                        <a:rPr lang="he-IL"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הֵ֚ן </a:t>
                      </a:r>
                      <a:r>
                        <a:rPr lang="en-US"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(Lev 25:20)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הֵ֣ן </a:t>
                      </a:r>
                      <a:r>
                        <a:rPr lang="en-US" sz="2000" kern="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(Job 15:15)     </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הֵ֣ן </a:t>
                      </a:r>
                      <a:r>
                        <a:rPr lang="en-US"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(Job 40:4)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הֵ֥ן </a:t>
                      </a:r>
                      <a:r>
                        <a:rPr lang="en-US" sz="2000" ker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(Isa 49:16)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הֵ֣ן </a:t>
                      </a:r>
                      <a:r>
                        <a:rPr lang="en-US" sz="2000" kern="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(Hag 2:12)   </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20215823"/>
                  </a:ext>
                </a:extLst>
              </a:tr>
            </a:tbl>
          </a:graphicData>
        </a:graphic>
      </p:graphicFrame>
    </p:spTree>
    <p:extLst>
      <p:ext uri="{BB962C8B-B14F-4D97-AF65-F5344CB8AC3E}">
        <p14:creationId xmlns:p14="http://schemas.microsoft.com/office/powerpoint/2010/main" val="27284852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A6EA3778-0FC2-68A4-0817-08050D2C4F6D}"/>
              </a:ext>
            </a:extLst>
          </p:cNvPr>
          <p:cNvGraphicFramePr>
            <a:graphicFrameLocks noGrp="1"/>
          </p:cNvGraphicFramePr>
          <p:nvPr>
            <p:extLst>
              <p:ext uri="{D42A27DB-BD31-4B8C-83A1-F6EECF244321}">
                <p14:modId xmlns:p14="http://schemas.microsoft.com/office/powerpoint/2010/main" val="2971325392"/>
              </p:ext>
            </p:extLst>
          </p:nvPr>
        </p:nvGraphicFramePr>
        <p:xfrm>
          <a:off x="527902" y="848412"/>
          <a:ext cx="11227325" cy="5835200"/>
        </p:xfrm>
        <a:graphic>
          <a:graphicData uri="http://schemas.openxmlformats.org/drawingml/2006/table">
            <a:tbl>
              <a:tblPr firstRow="1" firstCol="1" bandRow="1"/>
              <a:tblGrid>
                <a:gridCol w="2266270">
                  <a:extLst>
                    <a:ext uri="{9D8B030D-6E8A-4147-A177-3AD203B41FA5}">
                      <a16:colId xmlns:a16="http://schemas.microsoft.com/office/drawing/2014/main" val="1434231307"/>
                    </a:ext>
                  </a:extLst>
                </a:gridCol>
                <a:gridCol w="2266270">
                  <a:extLst>
                    <a:ext uri="{9D8B030D-6E8A-4147-A177-3AD203B41FA5}">
                      <a16:colId xmlns:a16="http://schemas.microsoft.com/office/drawing/2014/main" val="2209570178"/>
                    </a:ext>
                  </a:extLst>
                </a:gridCol>
                <a:gridCol w="2266270">
                  <a:extLst>
                    <a:ext uri="{9D8B030D-6E8A-4147-A177-3AD203B41FA5}">
                      <a16:colId xmlns:a16="http://schemas.microsoft.com/office/drawing/2014/main" val="1506393443"/>
                    </a:ext>
                  </a:extLst>
                </a:gridCol>
                <a:gridCol w="2154814">
                  <a:extLst>
                    <a:ext uri="{9D8B030D-6E8A-4147-A177-3AD203B41FA5}">
                      <a16:colId xmlns:a16="http://schemas.microsoft.com/office/drawing/2014/main" val="3298160249"/>
                    </a:ext>
                  </a:extLst>
                </a:gridCol>
                <a:gridCol w="2273701">
                  <a:extLst>
                    <a:ext uri="{9D8B030D-6E8A-4147-A177-3AD203B41FA5}">
                      <a16:colId xmlns:a16="http://schemas.microsoft.com/office/drawing/2014/main" val="4137573533"/>
                    </a:ext>
                  </a:extLst>
                </a:gridCol>
              </a:tblGrid>
              <a:tr h="416800">
                <a:tc>
                  <a:txBody>
                    <a:bodyPr/>
                    <a:lstStyle/>
                    <a:p>
                      <a:pPr marL="0" marR="0"/>
                      <a:r>
                        <a:rPr lang="en-US" sz="24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(Gen 6:8)     </a:t>
                      </a:r>
                      <a:r>
                        <a:rPr lang="he-IL" sz="24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חֵ֖ן</a:t>
                      </a:r>
                      <a:r>
                        <a:rPr lang="en-US" sz="24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3600" kern="1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חֵ֥ן</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(Exo 3:21)</a:t>
                      </a:r>
                      <a:endParaRPr lang="en-US" sz="3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חֵ֖ן</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(Rut 2:2)</a:t>
                      </a:r>
                      <a:endParaRPr lang="en-US" sz="3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חֵ֥ן</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(Est 2:17)</a:t>
                      </a:r>
                      <a:endParaRPr lang="en-US" sz="3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חֵ֑ן</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(Pro 13:15)</a:t>
                      </a:r>
                      <a:endParaRPr lang="en-US" sz="3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64483143"/>
                  </a:ext>
                </a:extLst>
              </a:tr>
              <a:tr h="416800">
                <a:tc>
                  <a:txBody>
                    <a:bodyPr/>
                    <a:lstStyle/>
                    <a:p>
                      <a:pPr marL="0" marR="0" rtl="1"/>
                      <a:r>
                        <a:rPr lang="he-IL" sz="24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 חֵן</a:t>
                      </a:r>
                      <a:r>
                        <a:rPr lang="en-US" sz="24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4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(Gen 18:3)</a:t>
                      </a:r>
                      <a:endParaRPr lang="en-US" sz="3600" kern="1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חֵ֥ן</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(Exo 11:3)</a:t>
                      </a:r>
                      <a:endParaRPr lang="en-US" sz="3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חֵ֤ן</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(Rut 2:10)</a:t>
                      </a:r>
                      <a:endParaRPr lang="en-US" sz="3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חֵ֖ן</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(Est 5:2)</a:t>
                      </a:r>
                      <a:endParaRPr lang="en-US" sz="3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חֵ֣ן</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(Pro 17:8)</a:t>
                      </a:r>
                      <a:endParaRPr lang="en-US" sz="3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48368572"/>
                  </a:ext>
                </a:extLst>
              </a:tr>
              <a:tr h="416800">
                <a:tc>
                  <a:txBody>
                    <a:bodyPr/>
                    <a:lstStyle/>
                    <a:p>
                      <a:pPr marL="0" marR="0" rtl="1"/>
                      <a:r>
                        <a:rPr lang="he-IL" sz="24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 חֵן </a:t>
                      </a:r>
                      <a:r>
                        <a:rPr lang="en-US" sz="24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(Gen 19:19)</a:t>
                      </a:r>
                      <a:endParaRPr lang="en-US" sz="3600" kern="1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חֵ֥ן</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(Exo 12:36)</a:t>
                      </a:r>
                      <a:endParaRPr lang="en-US" sz="3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חֵ֙ן</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(Rut 2:13)</a:t>
                      </a:r>
                      <a:endParaRPr lang="en-US" sz="3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חֵ֜ן</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(Est 5:8)</a:t>
                      </a:r>
                      <a:endParaRPr lang="en-US" sz="3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חֵ֣ן</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(Pro 22:1)</a:t>
                      </a:r>
                      <a:endParaRPr lang="en-US" sz="3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93797484"/>
                  </a:ext>
                </a:extLst>
              </a:tr>
              <a:tr h="416800">
                <a:tc>
                  <a:txBody>
                    <a:bodyPr/>
                    <a:lstStyle/>
                    <a:p>
                      <a:pPr marL="0" marR="0" rtl="1"/>
                      <a:r>
                        <a:rPr lang="he-IL" sz="24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 חֵ֖ן </a:t>
                      </a:r>
                      <a:r>
                        <a:rPr lang="en-US" sz="24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(Gen 30:27)</a:t>
                      </a:r>
                      <a:endParaRPr lang="en-US" sz="3600" kern="1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חֵ֖ן</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(Exo 33:12)</a:t>
                      </a:r>
                      <a:endParaRPr lang="en-US" sz="3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חֵ֖ן</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(1Sa 1:18)</a:t>
                      </a:r>
                      <a:endParaRPr lang="en-US" sz="3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חֵ֤ן</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(Est 7:3)</a:t>
                      </a:r>
                      <a:endParaRPr lang="en-US" sz="3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חֵ֥ן</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(Pro 22:11)</a:t>
                      </a:r>
                      <a:endParaRPr lang="en-US" sz="3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31093950"/>
                  </a:ext>
                </a:extLst>
              </a:tr>
              <a:tr h="416800">
                <a:tc>
                  <a:txBody>
                    <a:bodyPr/>
                    <a:lstStyle/>
                    <a:p>
                      <a:pPr marL="0" marR="0" rtl="1"/>
                      <a:r>
                        <a:rPr lang="he-IL" sz="24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 חֵ֖ן</a:t>
                      </a:r>
                      <a:r>
                        <a:rPr lang="en-US" sz="24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4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(Gen 32:6)</a:t>
                      </a:r>
                      <a:endParaRPr lang="en-US" sz="3600" kern="1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חֵ֜ן</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(Exo 33:13)</a:t>
                      </a:r>
                      <a:endParaRPr lang="en-US" sz="3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חֵ֖ן </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(1Sa 16:22)</a:t>
                      </a:r>
                      <a:endParaRPr lang="en-US" sz="3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חֵ֣ן</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(Est 8:5)</a:t>
                      </a:r>
                      <a:endParaRPr lang="en-US" sz="3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חֵ֣ן</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(Pro 28:23)</a:t>
                      </a:r>
                      <a:endParaRPr lang="en-US" sz="3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36762050"/>
                  </a:ext>
                </a:extLst>
              </a:tr>
              <a:tr h="416800">
                <a:tc>
                  <a:txBody>
                    <a:bodyPr/>
                    <a:lstStyle/>
                    <a:p>
                      <a:pPr marL="0" marR="0" rtl="1"/>
                      <a:r>
                        <a:rPr lang="he-IL" sz="24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 חֵ֖ן</a:t>
                      </a:r>
                      <a:r>
                        <a:rPr lang="en-US" sz="24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4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(Gen 33:8)</a:t>
                      </a:r>
                      <a:endParaRPr lang="en-US" sz="3600" kern="1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חֵ֖ן</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(Exo 33:13)</a:t>
                      </a:r>
                      <a:endParaRPr lang="en-US" sz="3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חֵן</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(1Sa 20:3)</a:t>
                      </a:r>
                      <a:endParaRPr lang="en-US" sz="3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חֵ֭ן</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400" kern="0" dirty="0" err="1">
                          <a:effectLst/>
                          <a:latin typeface="Times New Roman" panose="02020603050405020304" pitchFamily="18" charset="0"/>
                          <a:ea typeface="Calibri" panose="020F0502020204030204" pitchFamily="34" charset="0"/>
                          <a:cs typeface="Times New Roman" panose="02020603050405020304" pitchFamily="18" charset="0"/>
                        </a:rPr>
                        <a:t>Psa</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 45:3)</a:t>
                      </a:r>
                      <a:endParaRPr lang="en-US" sz="3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הַ֭חֵן</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(Pro 31:30)</a:t>
                      </a:r>
                      <a:endParaRPr lang="en-US" sz="3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8447442"/>
                  </a:ext>
                </a:extLst>
              </a:tr>
              <a:tr h="416800">
                <a:tc>
                  <a:txBody>
                    <a:bodyPr/>
                    <a:lstStyle/>
                    <a:p>
                      <a:pPr marL="0" marR="0" rtl="1"/>
                      <a:r>
                        <a:rPr lang="he-IL" sz="24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 חֵן </a:t>
                      </a:r>
                      <a:r>
                        <a:rPr lang="en-US" sz="24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(Gen 33:10)</a:t>
                      </a:r>
                      <a:endParaRPr lang="en-US" sz="3600" kern="1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חֵ֤ן</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(Exo 33:16)</a:t>
                      </a:r>
                      <a:endParaRPr lang="en-US" sz="3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400" kern="0">
                          <a:effectLst/>
                          <a:latin typeface="Times New Roman" panose="02020603050405020304" pitchFamily="18" charset="0"/>
                          <a:ea typeface="Calibri" panose="020F0502020204030204" pitchFamily="34" charset="0"/>
                          <a:cs typeface="Times New Roman" panose="02020603050405020304" pitchFamily="18" charset="0"/>
                        </a:rPr>
                        <a:t> חֵן֙ </a:t>
                      </a:r>
                      <a:r>
                        <a:rPr lang="en-US" sz="2400" kern="0">
                          <a:effectLst/>
                          <a:latin typeface="Times New Roman" panose="02020603050405020304" pitchFamily="18" charset="0"/>
                          <a:ea typeface="Calibri" panose="020F0502020204030204" pitchFamily="34" charset="0"/>
                          <a:cs typeface="Times New Roman" panose="02020603050405020304" pitchFamily="18" charset="0"/>
                        </a:rPr>
                        <a:t>(1Sa 20:29)</a:t>
                      </a:r>
                      <a:endParaRPr lang="en-US" sz="3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400" kern="0">
                          <a:effectLst/>
                          <a:latin typeface="Times New Roman" panose="02020603050405020304" pitchFamily="18" charset="0"/>
                          <a:ea typeface="Calibri" panose="020F0502020204030204" pitchFamily="34" charset="0"/>
                          <a:cs typeface="Times New Roman" panose="02020603050405020304" pitchFamily="18" charset="0"/>
                        </a:rPr>
                        <a:t> חֵ֣ן </a:t>
                      </a:r>
                      <a:r>
                        <a:rPr lang="en-US" sz="2400" kern="0">
                          <a:effectLst/>
                          <a:latin typeface="Times New Roman" panose="02020603050405020304" pitchFamily="18" charset="0"/>
                          <a:ea typeface="Calibri" panose="020F0502020204030204" pitchFamily="34" charset="0"/>
                          <a:cs typeface="Times New Roman" panose="02020603050405020304" pitchFamily="18" charset="0"/>
                        </a:rPr>
                        <a:t>(Psa 84:12)</a:t>
                      </a:r>
                      <a:endParaRPr lang="en-US" sz="3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חֵ֑ן</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400" kern="0" dirty="0" err="1">
                          <a:effectLst/>
                          <a:latin typeface="Times New Roman" panose="02020603050405020304" pitchFamily="18" charset="0"/>
                          <a:ea typeface="Calibri" panose="020F0502020204030204" pitchFamily="34" charset="0"/>
                          <a:cs typeface="Times New Roman" panose="02020603050405020304" pitchFamily="18" charset="0"/>
                        </a:rPr>
                        <a:t>Ecc</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 9:11)</a:t>
                      </a:r>
                      <a:endParaRPr lang="en-US" sz="3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37646618"/>
                  </a:ext>
                </a:extLst>
              </a:tr>
              <a:tr h="416800">
                <a:tc>
                  <a:txBody>
                    <a:bodyPr/>
                    <a:lstStyle/>
                    <a:p>
                      <a:pPr marL="0" marR="0" rtl="1"/>
                      <a:r>
                        <a:rPr lang="he-IL" sz="24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 חֵ֖ן </a:t>
                      </a:r>
                      <a:r>
                        <a:rPr lang="en-US" sz="24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(Gen 33:15)</a:t>
                      </a:r>
                      <a:endParaRPr lang="en-US" sz="3600" kern="1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חֵן</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(Exo 33:17)</a:t>
                      </a:r>
                      <a:endParaRPr lang="en-US" sz="3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חֵן֙</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(1Sa 25:8)</a:t>
                      </a:r>
                      <a:endParaRPr lang="en-US" sz="3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חֵ֓ן</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(Pro 1:9)</a:t>
                      </a:r>
                      <a:endParaRPr lang="en-US" sz="3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חֵ֑ן</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400" kern="0" dirty="0" err="1">
                          <a:effectLst/>
                          <a:latin typeface="Times New Roman" panose="02020603050405020304" pitchFamily="18" charset="0"/>
                          <a:ea typeface="Calibri" panose="020F0502020204030204" pitchFamily="34" charset="0"/>
                          <a:cs typeface="Times New Roman" panose="02020603050405020304" pitchFamily="18" charset="0"/>
                        </a:rPr>
                        <a:t>Ecc</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 10:12)</a:t>
                      </a:r>
                      <a:endParaRPr lang="en-US" sz="3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27990588"/>
                  </a:ext>
                </a:extLst>
              </a:tr>
              <a:tr h="416800">
                <a:tc>
                  <a:txBody>
                    <a:bodyPr/>
                    <a:lstStyle/>
                    <a:p>
                      <a:pPr marL="0" marR="0" rtl="1"/>
                      <a:r>
                        <a:rPr lang="he-IL" sz="24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 חֵ֖ן </a:t>
                      </a:r>
                      <a:r>
                        <a:rPr lang="en-US" sz="24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(Gen 34:11)</a:t>
                      </a:r>
                      <a:endParaRPr lang="en-US" sz="3600" kern="1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חֵ֤ן</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(Exo 34:9)</a:t>
                      </a:r>
                      <a:endParaRPr lang="en-US" sz="3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חֵ֤ן</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(1Sa 27:5)</a:t>
                      </a:r>
                      <a:endParaRPr lang="en-US" sz="3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חֵ֖ן</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(Pro 3:4)</a:t>
                      </a:r>
                      <a:endParaRPr lang="en-US" sz="3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חֵן֙</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(Jer 31:2)</a:t>
                      </a:r>
                      <a:endParaRPr lang="en-US" sz="3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24128532"/>
                  </a:ext>
                </a:extLst>
              </a:tr>
              <a:tr h="416800">
                <a:tc>
                  <a:txBody>
                    <a:bodyPr/>
                    <a:lstStyle/>
                    <a:p>
                      <a:pPr marL="0" marR="0" rtl="1"/>
                      <a:r>
                        <a:rPr lang="he-IL" sz="24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 חֵ֛ן</a:t>
                      </a:r>
                      <a:r>
                        <a:rPr lang="en-US" sz="24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4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(Gen 39:4)</a:t>
                      </a:r>
                      <a:endParaRPr lang="en-US" sz="3600" kern="1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חֵ֖ן </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(Num 11:11)</a:t>
                      </a:r>
                      <a:endParaRPr lang="en-US" sz="3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400" kern="0">
                          <a:effectLst/>
                          <a:latin typeface="Times New Roman" panose="02020603050405020304" pitchFamily="18" charset="0"/>
                          <a:ea typeface="Calibri" panose="020F0502020204030204" pitchFamily="34" charset="0"/>
                          <a:cs typeface="Times New Roman" panose="02020603050405020304" pitchFamily="18" charset="0"/>
                        </a:rPr>
                        <a:t> חֵ֤ן </a:t>
                      </a:r>
                      <a:r>
                        <a:rPr lang="en-US" sz="2400" kern="0">
                          <a:effectLst/>
                          <a:latin typeface="Times New Roman" panose="02020603050405020304" pitchFamily="18" charset="0"/>
                          <a:ea typeface="Calibri" panose="020F0502020204030204" pitchFamily="34" charset="0"/>
                          <a:cs typeface="Times New Roman" panose="02020603050405020304" pitchFamily="18" charset="0"/>
                        </a:rPr>
                        <a:t>(2Sa 14:22)</a:t>
                      </a:r>
                      <a:endParaRPr lang="en-US" sz="3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וְ֜חֵ֗ן</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(Pro 3:22)</a:t>
                      </a:r>
                      <a:endParaRPr lang="en-US" sz="3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חֵ֖ן</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(Nah 3:4)</a:t>
                      </a:r>
                      <a:endParaRPr lang="en-US" sz="3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70883016"/>
                  </a:ext>
                </a:extLst>
              </a:tr>
              <a:tr h="416800">
                <a:tc>
                  <a:txBody>
                    <a:bodyPr/>
                    <a:lstStyle/>
                    <a:p>
                      <a:pPr marL="0" marR="0" rtl="1"/>
                      <a:r>
                        <a:rPr lang="he-IL" sz="24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 חִנּ֔וֹ </a:t>
                      </a:r>
                      <a:r>
                        <a:rPr lang="en-US" sz="24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(Gen 39:21)</a:t>
                      </a:r>
                      <a:endParaRPr lang="en-US" sz="3600" kern="1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חֵ֖ן </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(Num 11:15)</a:t>
                      </a:r>
                      <a:endParaRPr lang="en-US" sz="3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400" kern="0">
                          <a:effectLst/>
                          <a:latin typeface="Times New Roman" panose="02020603050405020304" pitchFamily="18" charset="0"/>
                          <a:ea typeface="Calibri" panose="020F0502020204030204" pitchFamily="34" charset="0"/>
                          <a:cs typeface="Times New Roman" panose="02020603050405020304" pitchFamily="18" charset="0"/>
                        </a:rPr>
                        <a:t> חֵן֙ </a:t>
                      </a:r>
                      <a:r>
                        <a:rPr lang="en-US" sz="2400" kern="0">
                          <a:effectLst/>
                          <a:latin typeface="Times New Roman" panose="02020603050405020304" pitchFamily="18" charset="0"/>
                          <a:ea typeface="Calibri" panose="020F0502020204030204" pitchFamily="34" charset="0"/>
                          <a:cs typeface="Times New Roman" panose="02020603050405020304" pitchFamily="18" charset="0"/>
                        </a:rPr>
                        <a:t>(2Sa 15:25)</a:t>
                      </a:r>
                      <a:endParaRPr lang="en-US" sz="3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חֵֽן</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(Pro 3:34)</a:t>
                      </a:r>
                      <a:endParaRPr lang="en-US" sz="3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חֵ֥ן</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(Zec 4:7)</a:t>
                      </a:r>
                      <a:endParaRPr lang="en-US" sz="3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53225953"/>
                  </a:ext>
                </a:extLst>
              </a:tr>
              <a:tr h="416800">
                <a:tc>
                  <a:txBody>
                    <a:bodyPr/>
                    <a:lstStyle/>
                    <a:p>
                      <a:pPr marL="0" marR="0" rtl="1"/>
                      <a:r>
                        <a:rPr lang="he-IL" sz="24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 חֵן </a:t>
                      </a:r>
                      <a:r>
                        <a:rPr lang="en-US" sz="24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(Gen 47:25)</a:t>
                      </a:r>
                      <a:endParaRPr lang="en-US" sz="3600" kern="1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חֵן֙</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(Num 32:5)</a:t>
                      </a:r>
                      <a:endParaRPr lang="en-US" sz="3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חֵ֥ן</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(2Sa 16:4)</a:t>
                      </a:r>
                      <a:endParaRPr lang="en-US" sz="3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חֵ֑ן</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(Pro 4:9)</a:t>
                      </a:r>
                      <a:endParaRPr lang="en-US" sz="3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חֵ֖ן</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(Zec 4:7)</a:t>
                      </a:r>
                      <a:endParaRPr lang="en-US" sz="3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52078424"/>
                  </a:ext>
                </a:extLst>
              </a:tr>
              <a:tr h="416800">
                <a:tc>
                  <a:txBody>
                    <a:bodyPr/>
                    <a:lstStyle/>
                    <a:p>
                      <a:pPr marL="0" marR="0" rtl="1"/>
                      <a:r>
                        <a:rPr lang="he-IL" sz="24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 חֵן֙ </a:t>
                      </a:r>
                      <a:r>
                        <a:rPr lang="en-US" sz="24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(Gen 47:29)</a:t>
                      </a:r>
                      <a:endParaRPr lang="en-US" sz="3600" kern="1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חֵ֣ן</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(Deu 24:1)</a:t>
                      </a:r>
                      <a:endParaRPr lang="en-US" sz="3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400" kern="0">
                          <a:effectLst/>
                          <a:latin typeface="Times New Roman" panose="02020603050405020304" pitchFamily="18" charset="0"/>
                          <a:ea typeface="Calibri" panose="020F0502020204030204" pitchFamily="34" charset="0"/>
                          <a:cs typeface="Times New Roman" panose="02020603050405020304" pitchFamily="18" charset="0"/>
                        </a:rPr>
                        <a:t> חֵ֛ן </a:t>
                      </a:r>
                      <a:r>
                        <a:rPr lang="en-US" sz="2400" kern="0">
                          <a:effectLst/>
                          <a:latin typeface="Times New Roman" panose="02020603050405020304" pitchFamily="18" charset="0"/>
                          <a:ea typeface="Calibri" panose="020F0502020204030204" pitchFamily="34" charset="0"/>
                          <a:cs typeface="Times New Roman" panose="02020603050405020304" pitchFamily="18" charset="0"/>
                        </a:rPr>
                        <a:t>(1Ki 11:19)</a:t>
                      </a:r>
                      <a:endParaRPr lang="en-US" sz="3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חֵ֥ן</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(Pro 5:19)</a:t>
                      </a:r>
                      <a:endParaRPr lang="en-US" sz="3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וּלְחֵ֖ן</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(Zec 6:14)</a:t>
                      </a:r>
                      <a:endParaRPr lang="en-US" sz="3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66778150"/>
                  </a:ext>
                </a:extLst>
              </a:tr>
              <a:tr h="416800">
                <a:tc>
                  <a:txBody>
                    <a:bodyPr/>
                    <a:lstStyle/>
                    <a:p>
                      <a:pPr marL="0" marR="0" rtl="1"/>
                      <a:r>
                        <a:rPr lang="he-IL" sz="24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 חֵן</a:t>
                      </a:r>
                      <a:r>
                        <a:rPr lang="en-US" sz="24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4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(Gen 50:4)</a:t>
                      </a:r>
                      <a:endParaRPr lang="en-US" sz="3600" kern="1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חֵ֖ן</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400" kern="0" dirty="0" err="1">
                          <a:effectLst/>
                          <a:latin typeface="Times New Roman" panose="02020603050405020304" pitchFamily="18" charset="0"/>
                          <a:ea typeface="Calibri" panose="020F0502020204030204" pitchFamily="34" charset="0"/>
                          <a:cs typeface="Times New Roman" panose="02020603050405020304" pitchFamily="18" charset="0"/>
                        </a:rPr>
                        <a:t>Jdg</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 6:17)</a:t>
                      </a:r>
                      <a:endParaRPr lang="en-US" sz="3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חֵ֔ן</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(Est 2:15)</a:t>
                      </a:r>
                      <a:endParaRPr lang="en-US" sz="3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חֵ֭ן </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(Pro 11:16)</a:t>
                      </a:r>
                      <a:endParaRPr lang="en-US" sz="3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חֵן</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(Zec 12:10)</a:t>
                      </a:r>
                      <a:endParaRPr lang="en-US" sz="3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07396388"/>
                  </a:ext>
                </a:extLst>
              </a:tr>
            </a:tbl>
          </a:graphicData>
        </a:graphic>
      </p:graphicFrame>
      <p:sp>
        <p:nvSpPr>
          <p:cNvPr id="4" name="TextBox 3">
            <a:extLst>
              <a:ext uri="{FF2B5EF4-FFF2-40B4-BE49-F238E27FC236}">
                <a16:creationId xmlns:a16="http://schemas.microsoft.com/office/drawing/2014/main" id="{092A3705-81C4-DB94-4062-3BBC7C686D96}"/>
              </a:ext>
            </a:extLst>
          </p:cNvPr>
          <p:cNvSpPr txBox="1"/>
          <p:nvPr/>
        </p:nvSpPr>
        <p:spPr>
          <a:xfrm>
            <a:off x="527902" y="174388"/>
            <a:ext cx="11136196" cy="584775"/>
          </a:xfrm>
          <a:prstGeom prst="rect">
            <a:avLst/>
          </a:prstGeom>
          <a:noFill/>
        </p:spPr>
        <p:txBody>
          <a:bodyPr wrap="square">
            <a:spAutoFit/>
          </a:bodyPr>
          <a:lstStyle/>
          <a:p>
            <a:r>
              <a:rPr lang="en-US" sz="2800" b="1" i="1" kern="100" dirty="0">
                <a:effectLst/>
                <a:latin typeface="Times New Roman" panose="02020603050405020304" pitchFamily="18" charset="0"/>
                <a:ea typeface="Calibri" panose="020F0502020204030204" pitchFamily="34" charset="0"/>
                <a:cs typeface="Times New Roman" panose="02020603050405020304" pitchFamily="18" charset="0"/>
              </a:rPr>
              <a:t>Grace/favor</a:t>
            </a:r>
            <a:r>
              <a:rPr lang="en-US" sz="2800" b="1" kern="100" dirty="0">
                <a:effectLst/>
                <a:latin typeface="Times New Roman" panose="02020603050405020304" pitchFamily="18" charset="0"/>
                <a:ea typeface="Calibri" panose="020F0502020204030204" pitchFamily="34" charset="0"/>
                <a:cs typeface="Times New Roman" panose="02020603050405020304" pitchFamily="18" charset="0"/>
              </a:rPr>
              <a:t> 70 times in the Tanakh / </a:t>
            </a:r>
            <a:r>
              <a:rPr lang="en-US" sz="2800" b="1" kern="1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14 times </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Genesis</a:t>
            </a: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Copyright: Repetition in the Bible</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998161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43F603-89FA-1983-8986-6DA9F0B5AD92}"/>
              </a:ext>
            </a:extLst>
          </p:cNvPr>
          <p:cNvSpPr txBox="1"/>
          <p:nvPr/>
        </p:nvSpPr>
        <p:spPr>
          <a:xfrm>
            <a:off x="397496" y="665459"/>
            <a:ext cx="11397007" cy="6124754"/>
          </a:xfrm>
          <a:prstGeom prst="rect">
            <a:avLst/>
          </a:prstGeom>
          <a:noFill/>
        </p:spPr>
        <p:txBody>
          <a:bodyPr wrap="square">
            <a:spAutoFit/>
          </a:bodyPr>
          <a:lstStyle/>
          <a:p>
            <a:r>
              <a:rPr lang="en-US" sz="3600" b="1" i="1" dirty="0">
                <a:effectLst/>
                <a:latin typeface="Times New Roman" panose="02020603050405020304" pitchFamily="18" charset="0"/>
                <a:ea typeface="Times New Roman" panose="02020603050405020304" pitchFamily="18" charset="0"/>
                <a:cs typeface="Times New Roman" panose="02020603050405020304" pitchFamily="18" charset="0"/>
              </a:rPr>
              <a:t>Day</a:t>
            </a:r>
            <a:r>
              <a:rPr lang="en-US" sz="3600" b="1" dirty="0">
                <a:effectLst/>
                <a:latin typeface="Times New Roman" panose="02020603050405020304" pitchFamily="18" charset="0"/>
                <a:ea typeface="Times New Roman" panose="02020603050405020304" pitchFamily="18" charset="0"/>
                <a:cs typeface="Times New Roman" panose="02020603050405020304" pitchFamily="18" charset="0"/>
              </a:rPr>
              <a:t> 10 times </a:t>
            </a:r>
            <a:r>
              <a:rPr lang="en-US" sz="3600" dirty="0">
                <a:latin typeface="Times New Roman" panose="02020603050405020304" pitchFamily="18" charset="0"/>
                <a:ea typeface="Times New Roman" panose="02020603050405020304" pitchFamily="18" charset="0"/>
                <a:cs typeface="Times New Roman" panose="02020603050405020304" pitchFamily="18" charset="0"/>
              </a:rPr>
              <a:t>(singular) </a:t>
            </a:r>
            <a:r>
              <a:rPr lang="en-US" sz="3600" b="1" dirty="0">
                <a:effectLst/>
                <a:latin typeface="Times New Roman" panose="02020603050405020304" pitchFamily="18" charset="0"/>
                <a:ea typeface="Times New Roman" panose="02020603050405020304" pitchFamily="18" charset="0"/>
                <a:cs typeface="Times New Roman" panose="02020603050405020304" pitchFamily="18" charset="0"/>
              </a:rPr>
              <a:t>in Genesis Chapter 1</a:t>
            </a:r>
          </a:p>
          <a:p>
            <a:r>
              <a:rPr kumimoji="0" lang="en-US" sz="3600" b="1" i="1" u="none" strike="noStrike" kern="1200" cap="none" spc="0" normalizeH="0" baseline="0" noProof="0" dirty="0">
                <a:ln>
                  <a:noFill/>
                </a:ln>
                <a:solidFill>
                  <a:prstClr val="black"/>
                </a:solidFill>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en-US" sz="3600" b="1" i="1" u="none" strike="noStrike" kern="1200" cap="none" spc="0" normalizeH="0" baseline="0" noProof="0" dirty="0">
                <a:ln>
                  <a:noFill/>
                </a:ln>
                <a:solidFill>
                  <a:srgbClr val="008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Day</a:t>
            </a:r>
            <a:r>
              <a:rPr kumimoji="0" lang="en-US" sz="3600" b="1" i="0" u="none" strike="noStrike" kern="1200" cap="none" spc="0" normalizeH="0" baseline="0" noProof="0" dirty="0">
                <a:ln>
                  <a:noFill/>
                </a:ln>
                <a:solidFill>
                  <a:srgbClr val="008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en-US" sz="36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7 times </a:t>
            </a:r>
            <a:r>
              <a:rPr kumimoji="0" lang="en-US" sz="320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(identical form) </a:t>
            </a:r>
            <a:r>
              <a:rPr kumimoji="0" lang="en-US" sz="36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in Genesis Chapter 1 </a:t>
            </a:r>
            <a:endPar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32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To light the day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לָאוֹר֙ </a:t>
            </a:r>
            <a:r>
              <a:rPr lang="he-IL" sz="320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י֔וֹם</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(Gen 1:5)</a:t>
            </a:r>
          </a:p>
          <a:p>
            <a:pPr marL="0" marR="0"/>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The first day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320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י֥וֹם</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(Gen 1:5)</a:t>
            </a:r>
          </a:p>
          <a:p>
            <a:pPr marL="0" marR="0"/>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The second day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320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י֥וֹם</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 שֵׁנִֽי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(Gen 1:8)</a:t>
            </a:r>
          </a:p>
          <a:p>
            <a:pPr marL="0" marR="0"/>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The third day…...</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320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י֥וֹם</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 שְׁלִישִֽׁי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(Gen 1:13)</a:t>
            </a:r>
          </a:p>
          <a:p>
            <a:pPr marL="0" marR="0"/>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Between the day.................</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 בֵּ֥ין </a:t>
            </a:r>
            <a:r>
              <a:rPr lang="he-IL" sz="32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הַיּ֖וֹם</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(Gen 1:14)</a:t>
            </a:r>
          </a:p>
          <a:p>
            <a:pPr marL="0" marR="0"/>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To rule the day..................</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לְמֶמְשֶׁ֣לֶת </a:t>
            </a:r>
            <a:r>
              <a:rPr lang="he-IL" sz="32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הַיּ֔וֹם</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(Gen 1:16)</a:t>
            </a:r>
          </a:p>
          <a:p>
            <a:pPr marL="0" marR="0"/>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To rule in the day.................</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וְלִמְשֹׁל֙ </a:t>
            </a:r>
            <a:r>
              <a:rPr lang="he-IL" sz="32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בַּיּ֣וֹם</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(Gen 1:18)</a:t>
            </a:r>
          </a:p>
          <a:p>
            <a:pPr marL="0" marR="0"/>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The fourth day..........</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320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י֥וֹם</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 רְבִיעִֽי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(Gen 1:19)</a:t>
            </a:r>
          </a:p>
          <a:p>
            <a:pPr marL="0" marR="0"/>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The fifth day.........</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320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י֥וֹם</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 חֲמִישִֽׁי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(Gen 1:23)</a:t>
            </a:r>
          </a:p>
          <a:p>
            <a:pPr marL="0" marR="0"/>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The sixth day......... </a:t>
            </a:r>
            <a:r>
              <a:rPr lang="he-IL" sz="320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י֥וֹם</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 הַשִּׁשִּֽׁי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(Gen 1:31)</a:t>
            </a: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Copyright: Repetition in the Bible</a:t>
            </a:r>
            <a:endParaRPr lang="en-US" dirty="0"/>
          </a:p>
        </p:txBody>
      </p:sp>
    </p:spTree>
    <p:extLst>
      <p:ext uri="{BB962C8B-B14F-4D97-AF65-F5344CB8AC3E}">
        <p14:creationId xmlns:p14="http://schemas.microsoft.com/office/powerpoint/2010/main" val="26908402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ECC3D95-14BD-46E6-7104-522C1FA8971A}"/>
              </a:ext>
            </a:extLst>
          </p:cNvPr>
          <p:cNvSpPr txBox="1"/>
          <p:nvPr/>
        </p:nvSpPr>
        <p:spPr>
          <a:xfrm>
            <a:off x="141402" y="480767"/>
            <a:ext cx="11774078" cy="6032421"/>
          </a:xfrm>
          <a:prstGeom prst="rect">
            <a:avLst/>
          </a:prstGeom>
          <a:noFill/>
        </p:spPr>
        <p:txBody>
          <a:bodyPr wrap="square">
            <a:spAutoFit/>
          </a:bodyPr>
          <a:lstStyle/>
          <a:p>
            <a:pPr marL="0" marR="0"/>
            <a:r>
              <a:rPr lang="en-US" b="1" dirty="0">
                <a:solidFill>
                  <a:srgbClr val="0000FF"/>
                </a:solidFill>
                <a:effectLst/>
                <a:latin typeface="Times New Roman" panose="02020603050405020304" pitchFamily="18" charset="0"/>
                <a:ea typeface="Times New Roman" panose="02020603050405020304" pitchFamily="18" charset="0"/>
              </a:rPr>
              <a:t>The Septuagint </a:t>
            </a:r>
            <a:r>
              <a:rPr lang="en-US" b="1" dirty="0">
                <a:solidFill>
                  <a:srgbClr val="0000FF"/>
                </a:solidFill>
                <a:latin typeface="Times New Roman" panose="02020603050405020304" pitchFamily="18" charset="0"/>
                <a:ea typeface="Times New Roman" panose="02020603050405020304" pitchFamily="18" charset="0"/>
              </a:rPr>
              <a:t>adds “forty nights” at Gen. 7:17 to make ten repetitions, but the 10</a:t>
            </a:r>
            <a:r>
              <a:rPr lang="en-US" b="1" baseline="30000" dirty="0">
                <a:solidFill>
                  <a:srgbClr val="0000FF"/>
                </a:solidFill>
                <a:latin typeface="Times New Roman" panose="02020603050405020304" pitchFamily="18" charset="0"/>
                <a:ea typeface="Times New Roman" panose="02020603050405020304" pitchFamily="18" charset="0"/>
              </a:rPr>
              <a:t>th</a:t>
            </a:r>
            <a:r>
              <a:rPr lang="en-US" b="1" dirty="0">
                <a:solidFill>
                  <a:srgbClr val="0000FF"/>
                </a:solidFill>
                <a:latin typeface="Times New Roman" panose="02020603050405020304" pitchFamily="18" charset="0"/>
                <a:ea typeface="Times New Roman" panose="02020603050405020304" pitchFamily="18" charset="0"/>
              </a:rPr>
              <a:t> repetition is not added until 1 Kings 19:8, showing that translators were aware of some repetition the text.  Translators of the Torah were obviously not aware of 1 Kings 19:8. </a:t>
            </a:r>
            <a:endParaRPr lang="en-US" b="1" dirty="0">
              <a:solidFill>
                <a:srgbClr val="0000FF"/>
              </a:solidFill>
              <a:effectLst/>
              <a:latin typeface="Times New Roman" panose="02020603050405020304" pitchFamily="18" charset="0"/>
              <a:ea typeface="Times New Roman" panose="02020603050405020304" pitchFamily="18" charset="0"/>
            </a:endParaRPr>
          </a:p>
          <a:p>
            <a:pPr marL="0" marR="0"/>
            <a:endParaRPr lang="en-US" sz="1200" b="1" i="1" dirty="0">
              <a:latin typeface="Times New Roman" panose="02020603050405020304" pitchFamily="18" charset="0"/>
              <a:ea typeface="Times New Roman" panose="02020603050405020304" pitchFamily="18" charset="0"/>
            </a:endParaRPr>
          </a:p>
          <a:p>
            <a:pPr marL="0" marR="0"/>
            <a:r>
              <a:rPr lang="en-US" sz="3200" b="1" i="1" dirty="0">
                <a:effectLst/>
                <a:latin typeface="Times New Roman" panose="02020603050405020304" pitchFamily="18" charset="0"/>
                <a:ea typeface="Times New Roman" panose="02020603050405020304" pitchFamily="18" charset="0"/>
              </a:rPr>
              <a:t>Forty </a:t>
            </a:r>
            <a:r>
              <a:rPr lang="en-US" sz="3200" b="1" i="1" dirty="0">
                <a:solidFill>
                  <a:srgbClr val="0000FF"/>
                </a:solidFill>
                <a:effectLst/>
                <a:latin typeface="Times New Roman" panose="02020603050405020304" pitchFamily="18" charset="0"/>
                <a:ea typeface="Times New Roman" panose="02020603050405020304" pitchFamily="18" charset="0"/>
              </a:rPr>
              <a:t>days</a:t>
            </a:r>
            <a:r>
              <a:rPr lang="en-US" sz="3200" b="1" i="1" dirty="0">
                <a:effectLst/>
                <a:latin typeface="Times New Roman" panose="02020603050405020304" pitchFamily="18" charset="0"/>
                <a:ea typeface="Times New Roman" panose="02020603050405020304" pitchFamily="18" charset="0"/>
              </a:rPr>
              <a:t> and forty nights</a:t>
            </a:r>
            <a:r>
              <a:rPr lang="en-US" sz="3200" b="1" dirty="0">
                <a:effectLst/>
                <a:latin typeface="Times New Roman" panose="02020603050405020304" pitchFamily="18" charset="0"/>
                <a:ea typeface="Times New Roman" panose="02020603050405020304" pitchFamily="18" charset="0"/>
              </a:rPr>
              <a:t> 10 times in the Tanakh</a:t>
            </a:r>
            <a:endParaRPr lang="en-US" sz="2400" dirty="0">
              <a:effectLst/>
              <a:latin typeface="Times New Roman" panose="02020603050405020304" pitchFamily="18" charset="0"/>
              <a:ea typeface="Times New Roman" panose="02020603050405020304" pitchFamily="18" charset="0"/>
            </a:endParaRPr>
          </a:p>
          <a:p>
            <a:pPr marL="0" marR="0"/>
            <a:r>
              <a:rPr lang="en-US" sz="3200" b="1" i="1" dirty="0">
                <a:effectLst/>
                <a:latin typeface="Times New Roman" panose="02020603050405020304" pitchFamily="18" charset="0"/>
                <a:ea typeface="Times New Roman" panose="02020603050405020304" pitchFamily="18" charset="0"/>
              </a:rPr>
              <a:t>Forty days and forty nights </a:t>
            </a:r>
            <a:r>
              <a:rPr lang="en-US" sz="3200" b="1" dirty="0">
                <a:effectLst/>
                <a:latin typeface="Times New Roman" panose="02020603050405020304" pitchFamily="18" charset="0"/>
                <a:ea typeface="Times New Roman" panose="02020603050405020304" pitchFamily="18" charset="0"/>
              </a:rPr>
              <a:t>7 times Moses recounting Exodus Event</a:t>
            </a:r>
            <a:endParaRPr lang="en-US" sz="2400" dirty="0">
              <a:effectLst/>
              <a:latin typeface="Times New Roman" panose="02020603050405020304" pitchFamily="18" charset="0"/>
              <a:ea typeface="Times New Roman" panose="02020603050405020304" pitchFamily="18" charset="0"/>
            </a:endParaRPr>
          </a:p>
          <a:p>
            <a:pPr marL="0" marR="0"/>
            <a:r>
              <a:rPr lang="en-US" sz="2400" dirty="0">
                <a:effectLst/>
                <a:latin typeface="Times New Roman" panose="02020603050405020304" pitchFamily="18" charset="0"/>
                <a:ea typeface="Times New Roman" panose="02020603050405020304" pitchFamily="18" charset="0"/>
              </a:rPr>
              <a:t>                       I will cause it to rain upon the earth </a:t>
            </a:r>
            <a:r>
              <a:rPr lang="en-US" sz="2400" b="1" dirty="0">
                <a:effectLst/>
                <a:latin typeface="Times New Roman" panose="02020603050405020304" pitchFamily="18" charset="0"/>
                <a:ea typeface="Times New Roman" panose="02020603050405020304" pitchFamily="18" charset="0"/>
              </a:rPr>
              <a:t>forty days and forty nights</a:t>
            </a:r>
            <a:r>
              <a:rPr lang="en-US" sz="2400" dirty="0">
                <a:effectLst/>
                <a:latin typeface="Times New Roman" panose="02020603050405020304" pitchFamily="18" charset="0"/>
                <a:ea typeface="Times New Roman" panose="02020603050405020304" pitchFamily="18" charset="0"/>
              </a:rPr>
              <a:t>   (Gen 7:4)</a:t>
            </a:r>
          </a:p>
          <a:p>
            <a:pPr marL="0" marR="0"/>
            <a:r>
              <a:rPr lang="en-US" sz="2400" dirty="0">
                <a:effectLst/>
                <a:latin typeface="Times New Roman" panose="02020603050405020304" pitchFamily="18" charset="0"/>
                <a:ea typeface="Times New Roman" panose="02020603050405020304" pitchFamily="18" charset="0"/>
              </a:rPr>
              <a:t>                             And the rain was upon the earth </a:t>
            </a:r>
            <a:r>
              <a:rPr lang="en-US" sz="2400" b="1" dirty="0">
                <a:effectLst/>
                <a:latin typeface="Times New Roman" panose="02020603050405020304" pitchFamily="18" charset="0"/>
                <a:ea typeface="Times New Roman" panose="02020603050405020304" pitchFamily="18" charset="0"/>
              </a:rPr>
              <a:t>forty days and forty nights</a:t>
            </a:r>
            <a:r>
              <a:rPr lang="en-US" sz="2400" dirty="0">
                <a:effectLst/>
                <a:latin typeface="Times New Roman" panose="02020603050405020304" pitchFamily="18" charset="0"/>
                <a:ea typeface="Times New Roman" panose="02020603050405020304" pitchFamily="18" charset="0"/>
              </a:rPr>
              <a:t>   (Gen 7:12)</a:t>
            </a:r>
          </a:p>
          <a:p>
            <a:pPr marL="0" marR="0"/>
            <a:r>
              <a:rPr lang="en-US" sz="2400" dirty="0">
                <a:effectLst/>
                <a:latin typeface="Times New Roman" panose="02020603050405020304" pitchFamily="18" charset="0"/>
                <a:ea typeface="Times New Roman" panose="02020603050405020304" pitchFamily="18" charset="0"/>
              </a:rPr>
              <a:t>                                  and Moses was in the mount </a:t>
            </a:r>
            <a:r>
              <a:rPr lang="en-US" sz="2400" b="1" dirty="0">
                <a:effectLst/>
                <a:latin typeface="Times New Roman" panose="02020603050405020304" pitchFamily="18" charset="0"/>
                <a:ea typeface="Times New Roman" panose="02020603050405020304" pitchFamily="18" charset="0"/>
              </a:rPr>
              <a:t>forty days</a:t>
            </a:r>
            <a:r>
              <a:rPr lang="en-US" sz="2400" dirty="0">
                <a:effectLst/>
                <a:latin typeface="Times New Roman" panose="02020603050405020304" pitchFamily="18" charset="0"/>
                <a:ea typeface="Times New Roman" panose="02020603050405020304" pitchFamily="18" charset="0"/>
              </a:rPr>
              <a:t> </a:t>
            </a:r>
            <a:r>
              <a:rPr lang="en-US" sz="2400" b="1" dirty="0">
                <a:effectLst/>
                <a:latin typeface="Times New Roman" panose="02020603050405020304" pitchFamily="18" charset="0"/>
                <a:ea typeface="Times New Roman" panose="02020603050405020304" pitchFamily="18" charset="0"/>
              </a:rPr>
              <a:t>and forty nights  </a:t>
            </a:r>
            <a:r>
              <a:rPr lang="en-US" sz="2400" dirty="0">
                <a:effectLst/>
                <a:latin typeface="Times New Roman" panose="02020603050405020304" pitchFamily="18" charset="0"/>
                <a:ea typeface="Times New Roman" panose="02020603050405020304" pitchFamily="18" charset="0"/>
              </a:rPr>
              <a:t> </a:t>
            </a:r>
            <a:r>
              <a:rPr lang="en-US" sz="2400" dirty="0">
                <a:solidFill>
                  <a:srgbClr val="0000FF"/>
                </a:solidFill>
                <a:effectLst/>
                <a:latin typeface="Times New Roman" panose="02020603050405020304" pitchFamily="18" charset="0"/>
                <a:ea typeface="Times New Roman" panose="02020603050405020304" pitchFamily="18" charset="0"/>
              </a:rPr>
              <a:t>(Exo 24:18)</a:t>
            </a:r>
          </a:p>
          <a:p>
            <a:pPr marL="0" marR="0"/>
            <a:r>
              <a:rPr lang="en-US" sz="2400" dirty="0">
                <a:effectLst/>
                <a:latin typeface="Times New Roman" panose="02020603050405020304" pitchFamily="18" charset="0"/>
                <a:ea typeface="Times New Roman" panose="02020603050405020304" pitchFamily="18" charset="0"/>
              </a:rPr>
              <a:t>                          And he was there with the LORD </a:t>
            </a:r>
            <a:r>
              <a:rPr lang="en-US" sz="2400" b="1" dirty="0">
                <a:effectLst/>
                <a:latin typeface="Times New Roman" panose="02020603050405020304" pitchFamily="18" charset="0"/>
                <a:ea typeface="Times New Roman" panose="02020603050405020304" pitchFamily="18" charset="0"/>
              </a:rPr>
              <a:t>forty days</a:t>
            </a:r>
            <a:r>
              <a:rPr lang="en-US" sz="2400" dirty="0">
                <a:effectLst/>
                <a:latin typeface="Times New Roman" panose="02020603050405020304" pitchFamily="18" charset="0"/>
                <a:ea typeface="Times New Roman" panose="02020603050405020304" pitchFamily="18" charset="0"/>
              </a:rPr>
              <a:t> </a:t>
            </a:r>
            <a:r>
              <a:rPr lang="en-US" sz="2400" b="1" dirty="0">
                <a:effectLst/>
                <a:latin typeface="Times New Roman" panose="02020603050405020304" pitchFamily="18" charset="0"/>
                <a:ea typeface="Times New Roman" panose="02020603050405020304" pitchFamily="18" charset="0"/>
              </a:rPr>
              <a:t>and forty nights</a:t>
            </a:r>
            <a:r>
              <a:rPr lang="en-US" sz="2400" dirty="0">
                <a:effectLst/>
                <a:latin typeface="Times New Roman" panose="02020603050405020304" pitchFamily="18" charset="0"/>
                <a:ea typeface="Times New Roman" panose="02020603050405020304" pitchFamily="18" charset="0"/>
              </a:rPr>
              <a:t>   </a:t>
            </a:r>
            <a:r>
              <a:rPr lang="en-US" sz="2400" dirty="0">
                <a:solidFill>
                  <a:srgbClr val="0000FF"/>
                </a:solidFill>
                <a:effectLst/>
                <a:latin typeface="Times New Roman" panose="02020603050405020304" pitchFamily="18" charset="0"/>
                <a:ea typeface="Times New Roman" panose="02020603050405020304" pitchFamily="18" charset="0"/>
              </a:rPr>
              <a:t>(Exo 34:28)</a:t>
            </a:r>
          </a:p>
          <a:p>
            <a:pPr marL="0" marR="0"/>
            <a:r>
              <a:rPr lang="en-US" sz="2400" dirty="0">
                <a:effectLst/>
                <a:latin typeface="Times New Roman" panose="02020603050405020304" pitchFamily="18" charset="0"/>
                <a:ea typeface="Times New Roman" panose="02020603050405020304" pitchFamily="18" charset="0"/>
              </a:rPr>
              <a:t>                                       then I abode in the mount </a:t>
            </a:r>
            <a:r>
              <a:rPr lang="en-US" sz="2400" b="1" dirty="0">
                <a:effectLst/>
                <a:latin typeface="Times New Roman" panose="02020603050405020304" pitchFamily="18" charset="0"/>
                <a:ea typeface="Times New Roman" panose="02020603050405020304" pitchFamily="18" charset="0"/>
              </a:rPr>
              <a:t>forty days and forty nights  </a:t>
            </a:r>
            <a:r>
              <a:rPr lang="en-US" sz="2400" dirty="0">
                <a:effectLst/>
                <a:latin typeface="Times New Roman" panose="02020603050405020304" pitchFamily="18" charset="0"/>
                <a:ea typeface="Times New Roman" panose="02020603050405020304" pitchFamily="18" charset="0"/>
              </a:rPr>
              <a:t> </a:t>
            </a:r>
            <a:r>
              <a:rPr lang="en-US" sz="2400" dirty="0">
                <a:solidFill>
                  <a:srgbClr val="0000FF"/>
                </a:solidFill>
                <a:effectLst/>
                <a:latin typeface="Times New Roman" panose="02020603050405020304" pitchFamily="18" charset="0"/>
                <a:ea typeface="Times New Roman" panose="02020603050405020304" pitchFamily="18" charset="0"/>
              </a:rPr>
              <a:t>(Deu 9:9)</a:t>
            </a:r>
          </a:p>
          <a:p>
            <a:pPr marL="0" marR="0"/>
            <a:r>
              <a:rPr lang="en-US" sz="2400" dirty="0">
                <a:effectLst/>
                <a:latin typeface="Times New Roman" panose="02020603050405020304" pitchFamily="18" charset="0"/>
                <a:ea typeface="Times New Roman" panose="02020603050405020304" pitchFamily="18" charset="0"/>
              </a:rPr>
              <a:t>                            And it came to pass at the end of </a:t>
            </a:r>
            <a:r>
              <a:rPr lang="en-US" sz="2400" b="1" dirty="0">
                <a:effectLst/>
                <a:latin typeface="Times New Roman" panose="02020603050405020304" pitchFamily="18" charset="0"/>
                <a:ea typeface="Times New Roman" panose="02020603050405020304" pitchFamily="18" charset="0"/>
              </a:rPr>
              <a:t>forty days and forty nights</a:t>
            </a:r>
            <a:r>
              <a:rPr lang="en-US" sz="2400" dirty="0">
                <a:effectLst/>
                <a:latin typeface="Times New Roman" panose="02020603050405020304" pitchFamily="18" charset="0"/>
                <a:ea typeface="Times New Roman" panose="02020603050405020304" pitchFamily="18" charset="0"/>
              </a:rPr>
              <a:t>   </a:t>
            </a:r>
            <a:r>
              <a:rPr lang="en-US" sz="2400" dirty="0">
                <a:solidFill>
                  <a:srgbClr val="0000FF"/>
                </a:solidFill>
                <a:effectLst/>
                <a:latin typeface="Times New Roman" panose="02020603050405020304" pitchFamily="18" charset="0"/>
                <a:ea typeface="Times New Roman" panose="02020603050405020304" pitchFamily="18" charset="0"/>
              </a:rPr>
              <a:t>(Deu 9:11)</a:t>
            </a:r>
          </a:p>
          <a:p>
            <a:pPr marL="0" marR="0"/>
            <a:r>
              <a:rPr lang="en-US" sz="2400" dirty="0">
                <a:effectLst/>
                <a:latin typeface="Times New Roman" panose="02020603050405020304" pitchFamily="18" charset="0"/>
                <a:ea typeface="Times New Roman" panose="02020603050405020304" pitchFamily="18" charset="0"/>
              </a:rPr>
              <a:t>   And I fell down before the LORD, as at the first  </a:t>
            </a:r>
            <a:r>
              <a:rPr lang="en-US" sz="2400" b="1" dirty="0">
                <a:effectLst/>
                <a:latin typeface="Times New Roman" panose="02020603050405020304" pitchFamily="18" charset="0"/>
                <a:ea typeface="Times New Roman" panose="02020603050405020304" pitchFamily="18" charset="0"/>
              </a:rPr>
              <a:t>forty days and forty nights</a:t>
            </a:r>
            <a:r>
              <a:rPr lang="en-US" sz="2400" dirty="0">
                <a:effectLst/>
                <a:latin typeface="Times New Roman" panose="02020603050405020304" pitchFamily="18" charset="0"/>
                <a:ea typeface="Times New Roman" panose="02020603050405020304" pitchFamily="18" charset="0"/>
              </a:rPr>
              <a:t>   </a:t>
            </a:r>
            <a:r>
              <a:rPr lang="en-US" sz="2400" dirty="0">
                <a:solidFill>
                  <a:srgbClr val="0000FF"/>
                </a:solidFill>
                <a:effectLst/>
                <a:latin typeface="Times New Roman" panose="02020603050405020304" pitchFamily="18" charset="0"/>
                <a:ea typeface="Times New Roman" panose="02020603050405020304" pitchFamily="18" charset="0"/>
              </a:rPr>
              <a:t>(Deu 9:18)</a:t>
            </a:r>
          </a:p>
          <a:p>
            <a:pPr marL="0" marR="0"/>
            <a:r>
              <a:rPr lang="en-US" sz="2400" dirty="0">
                <a:effectLst/>
                <a:latin typeface="Times New Roman" panose="02020603050405020304" pitchFamily="18" charset="0"/>
                <a:ea typeface="Times New Roman" panose="02020603050405020304" pitchFamily="18" charset="0"/>
              </a:rPr>
              <a:t>                        Thus, I fell down before the LORD </a:t>
            </a:r>
            <a:r>
              <a:rPr lang="en-US" sz="2400" b="1" dirty="0">
                <a:effectLst/>
                <a:latin typeface="Times New Roman" panose="02020603050405020304" pitchFamily="18" charset="0"/>
                <a:ea typeface="Times New Roman" panose="02020603050405020304" pitchFamily="18" charset="0"/>
              </a:rPr>
              <a:t>forty days and forty nights</a:t>
            </a:r>
            <a:r>
              <a:rPr lang="en-US" sz="2400" dirty="0">
                <a:effectLst/>
                <a:latin typeface="Times New Roman" panose="02020603050405020304" pitchFamily="18" charset="0"/>
                <a:ea typeface="Times New Roman" panose="02020603050405020304" pitchFamily="18" charset="0"/>
              </a:rPr>
              <a:t>   </a:t>
            </a:r>
            <a:r>
              <a:rPr lang="en-US" sz="2400" dirty="0">
                <a:solidFill>
                  <a:srgbClr val="0000FF"/>
                </a:solidFill>
                <a:effectLst/>
                <a:latin typeface="Times New Roman" panose="02020603050405020304" pitchFamily="18" charset="0"/>
                <a:ea typeface="Times New Roman" panose="02020603050405020304" pitchFamily="18" charset="0"/>
              </a:rPr>
              <a:t>(Deu 9:25)</a:t>
            </a:r>
          </a:p>
          <a:p>
            <a:pPr marL="0" marR="0"/>
            <a:r>
              <a:rPr lang="en-US" sz="2400" dirty="0">
                <a:effectLst/>
                <a:latin typeface="Times New Roman" panose="02020603050405020304" pitchFamily="18" charset="0"/>
                <a:ea typeface="Times New Roman" panose="02020603050405020304" pitchFamily="18" charset="0"/>
              </a:rPr>
              <a:t>                    the mount, according to the first time  </a:t>
            </a:r>
            <a:r>
              <a:rPr lang="en-US" sz="2400" b="1" dirty="0">
                <a:effectLst/>
                <a:latin typeface="Times New Roman" panose="02020603050405020304" pitchFamily="18" charset="0"/>
                <a:ea typeface="Times New Roman" panose="02020603050405020304" pitchFamily="18" charset="0"/>
              </a:rPr>
              <a:t>forty days and forty nights</a:t>
            </a:r>
            <a:r>
              <a:rPr lang="en-US" sz="2400" dirty="0">
                <a:effectLst/>
                <a:latin typeface="Times New Roman" panose="02020603050405020304" pitchFamily="18" charset="0"/>
                <a:ea typeface="Times New Roman" panose="02020603050405020304" pitchFamily="18" charset="0"/>
              </a:rPr>
              <a:t>   </a:t>
            </a:r>
            <a:r>
              <a:rPr lang="en-US" sz="2400" dirty="0">
                <a:solidFill>
                  <a:srgbClr val="0000FF"/>
                </a:solidFill>
                <a:effectLst/>
                <a:latin typeface="Times New Roman" panose="02020603050405020304" pitchFamily="18" charset="0"/>
                <a:ea typeface="Times New Roman" panose="02020603050405020304" pitchFamily="18" charset="0"/>
              </a:rPr>
              <a:t>(Deu 10:10)</a:t>
            </a:r>
          </a:p>
          <a:p>
            <a:pPr marL="0" marR="0"/>
            <a:r>
              <a:rPr lang="en-US" sz="2400" dirty="0">
                <a:effectLst/>
                <a:latin typeface="Times New Roman" panose="02020603050405020304" pitchFamily="18" charset="0"/>
                <a:ea typeface="Times New Roman" panose="02020603050405020304" pitchFamily="18" charset="0"/>
              </a:rPr>
              <a:t>                       and went in the strength of that food </a:t>
            </a:r>
            <a:r>
              <a:rPr lang="en-US" sz="2400" b="1" dirty="0">
                <a:effectLst/>
                <a:latin typeface="Times New Roman" panose="02020603050405020304" pitchFamily="18" charset="0"/>
                <a:ea typeface="Times New Roman" panose="02020603050405020304" pitchFamily="18" charset="0"/>
              </a:rPr>
              <a:t>forty days</a:t>
            </a:r>
            <a:r>
              <a:rPr lang="en-US" sz="2400" dirty="0">
                <a:effectLst/>
                <a:latin typeface="Times New Roman" panose="02020603050405020304" pitchFamily="18" charset="0"/>
                <a:ea typeface="Times New Roman" panose="02020603050405020304" pitchFamily="18" charset="0"/>
              </a:rPr>
              <a:t> and </a:t>
            </a:r>
            <a:r>
              <a:rPr lang="en-US" sz="2400" b="1" dirty="0">
                <a:effectLst/>
                <a:latin typeface="Times New Roman" panose="02020603050405020304" pitchFamily="18" charset="0"/>
                <a:ea typeface="Times New Roman" panose="02020603050405020304" pitchFamily="18" charset="0"/>
              </a:rPr>
              <a:t>forty nights</a:t>
            </a:r>
            <a:r>
              <a:rPr lang="en-US" sz="2400" dirty="0">
                <a:effectLst/>
                <a:latin typeface="Times New Roman" panose="02020603050405020304" pitchFamily="18" charset="0"/>
                <a:ea typeface="Times New Roman" panose="02020603050405020304" pitchFamily="18" charset="0"/>
              </a:rPr>
              <a:t>   (1Ki 19:8)</a:t>
            </a: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Copyright: Repetition in the Bible</a:t>
            </a:r>
            <a:endParaRPr lang="en-US" sz="2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509526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AD95129-6616-4A14-3376-69CAD282C53A}"/>
              </a:ext>
            </a:extLst>
          </p:cNvPr>
          <p:cNvSpPr txBox="1"/>
          <p:nvPr/>
        </p:nvSpPr>
        <p:spPr>
          <a:xfrm>
            <a:off x="518474" y="320511"/>
            <a:ext cx="11151910" cy="5139869"/>
          </a:xfrm>
          <a:prstGeom prst="rect">
            <a:avLst/>
          </a:prstGeom>
          <a:noFill/>
        </p:spPr>
        <p:txBody>
          <a:bodyPr wrap="square">
            <a:spAutoFit/>
          </a:bodyPr>
          <a:lstStyle/>
          <a:p>
            <a:pPr marL="0" marR="0"/>
            <a:r>
              <a:rPr lang="en-US" sz="3200" dirty="0">
                <a:effectLst/>
                <a:latin typeface="Times New Roman" panose="02020603050405020304" pitchFamily="18" charset="0"/>
                <a:ea typeface="Times New Roman" panose="02020603050405020304" pitchFamily="18" charset="0"/>
              </a:rPr>
              <a:t>   </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אָֽנֹכִי֙ מַמְטִ֣יר עַל־הָאָ֔רֶץ </a:t>
            </a:r>
            <a:r>
              <a:rPr lang="he-IL" sz="32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אַרְבָּעִ֣ים </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י֔וֹם </a:t>
            </a:r>
            <a:r>
              <a:rPr lang="he-IL" sz="32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וְאַרְבָּעִ֖ים</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 לָ֑יְלָה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(Gen 7:4)</a:t>
            </a:r>
          </a:p>
          <a:p>
            <a:pPr marL="0" marR="0"/>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וַֽיְהִ֥י הַגֶּ֖שֶׁם עַל־הָאָ֑רֶץ </a:t>
            </a:r>
            <a:r>
              <a:rPr lang="he-IL" sz="32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אַרְבָּעִ֣ים </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י֔וֹם </a:t>
            </a:r>
            <a:r>
              <a:rPr lang="he-IL" sz="32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וְאַרְבָּעִ֖ים </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לָֽיְלָה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(Gen 7:12)</a:t>
            </a:r>
          </a:p>
          <a:p>
            <a:pPr marL="0" marR="0"/>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וַיְהִ֤י מֹשֶׁה֙ בָּהָ֔ר </a:t>
            </a:r>
            <a:r>
              <a:rPr lang="he-IL" sz="32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אַרְבָּעִ֣ים </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י֔וֹם </a:t>
            </a:r>
            <a:r>
              <a:rPr lang="he-IL" sz="32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וְאַרְבָּעִ֖ים </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לָֽיְלָה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(Exo 24:18)</a:t>
            </a:r>
          </a:p>
          <a:p>
            <a:pPr marL="0" marR="0"/>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וַֽיְהִי־שָׁ֣ם עִם־יְהוָ֗ה </a:t>
            </a:r>
            <a:r>
              <a:rPr lang="he-IL" sz="32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אַרְבָּעִ֥ים </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יוֹם֙ </a:t>
            </a:r>
            <a:r>
              <a:rPr lang="he-IL" sz="32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וְאַרְבָּעִ֣ים </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לַ֔יְלָה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(Exo 34:28)</a:t>
            </a:r>
          </a:p>
          <a:p>
            <a:pPr marL="0" marR="0"/>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וָאֵשֵׁ֣ב בָּהָ֗ר </a:t>
            </a:r>
            <a:r>
              <a:rPr lang="he-IL" sz="32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אַרְבָּעִ֥ים </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יוֹם֙ </a:t>
            </a:r>
            <a:r>
              <a:rPr lang="he-IL" sz="32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וְאַרְבָּעִ֣ים </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לַ֔יְלָה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(Deu 9:9)</a:t>
            </a:r>
          </a:p>
          <a:p>
            <a:pPr marL="0" marR="0"/>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וַיְהִ֗י מִקֵּץ֙ </a:t>
            </a:r>
            <a:r>
              <a:rPr lang="he-IL" sz="32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אַרְבָּעִ֣ים </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י֔וֹם </a:t>
            </a:r>
            <a:r>
              <a:rPr lang="he-IL" sz="32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וְאַרְבָּעִ֖ים </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לָ֑יְלָה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(Deu 9:11)</a:t>
            </a:r>
          </a:p>
          <a:p>
            <a:pPr marL="0" marR="0"/>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וָֽאֶתְנַפַּל֩ לִפְנֵ֙י יְהוָ֜ה כָּרִאשֹׁנָ֗ה </a:t>
            </a:r>
            <a:r>
              <a:rPr lang="he-IL" sz="32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אַרְבָּעִ֥ים </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יוֹם֙ </a:t>
            </a:r>
            <a:r>
              <a:rPr lang="he-IL" sz="32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וְאַרְבָּעִ֣ים </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לַ֔יְלָה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(Deu 9:18)</a:t>
            </a:r>
          </a:p>
          <a:p>
            <a:pPr marL="0" marR="0"/>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וָֽאֶתְנַפַּ֞ל לִפְנֵ֣י יְהוָ֗ה אֵ֣ת </a:t>
            </a:r>
            <a:r>
              <a:rPr lang="he-IL" sz="32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אַרְבָּעִ֥ים </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הַיּ֛וֹם וְאֶת־</a:t>
            </a:r>
            <a:r>
              <a:rPr lang="he-IL" sz="32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אַרְבָּעִ֥ים </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הַלַּ֖יְלָה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(Deu 9:25)</a:t>
            </a:r>
          </a:p>
          <a:p>
            <a:pPr marL="0" marR="0"/>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בָהָ֗ר כַּיָּמִים֙ הָרִ֣אשֹׁנִ֔ים </a:t>
            </a:r>
            <a:r>
              <a:rPr lang="he-IL" sz="32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אַרְבָּעִ֣ים </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י֔וֹם </a:t>
            </a:r>
            <a:r>
              <a:rPr lang="he-IL" sz="32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וְאַרְבָּעִ֖ים </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לָ֑יְלָה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(Deu 10:10)</a:t>
            </a:r>
          </a:p>
          <a:p>
            <a:pPr marL="0" marR="0"/>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 וַיֵּ֜לֶךְ בְּכֹ֣חַ׀ הָאֲכִילָ֣ה הַהִ֗יא </a:t>
            </a:r>
            <a:r>
              <a:rPr lang="he-IL" sz="32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אַרְבָּעִ֥ים </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יוֹם֙ </a:t>
            </a:r>
            <a:r>
              <a:rPr lang="he-IL" sz="32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וְאַרְבָּעִ֣ים </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לַ֔יְלָה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(1Ki 19:8)</a:t>
            </a: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a:t>
            </a:r>
          </a:p>
          <a:p>
            <a:pPr marL="0" marR="0"/>
            <a:r>
              <a:rPr lang="en-US" sz="800" dirty="0">
                <a:solidFill>
                  <a:prstClr val="black"/>
                </a:solidFill>
                <a:latin typeface="Times New Roman" pitchFamily="18" charset="0"/>
                <a:cs typeface="Times New Roman" pitchFamily="18" charset="0"/>
              </a:rPr>
              <a:t>                                                                                                                                                                                                                                                         </a:t>
            </a: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Copyright: Repetition in the Bible</a:t>
            </a: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605390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EFED491-F4B5-752E-9124-B303471A47F6}"/>
              </a:ext>
            </a:extLst>
          </p:cNvPr>
          <p:cNvSpPr txBox="1"/>
          <p:nvPr/>
        </p:nvSpPr>
        <p:spPr>
          <a:xfrm>
            <a:off x="657225" y="463272"/>
            <a:ext cx="4610100" cy="6247864"/>
          </a:xfrm>
          <a:prstGeom prst="rect">
            <a:avLst/>
          </a:prstGeom>
          <a:noFill/>
        </p:spPr>
        <p:txBody>
          <a:bodyPr wrap="square">
            <a:spAutoFit/>
          </a:bodyPr>
          <a:lstStyle/>
          <a:p>
            <a:pPr marL="0" marR="0"/>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600" kern="0"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all</a:t>
            </a:r>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the days......</a:t>
            </a:r>
            <a:r>
              <a:rPr lang="he-IL" sz="1600" kern="0"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כָּל</a:t>
            </a:r>
            <a:r>
              <a:rPr lang="he-IL" sz="1600" kern="0" dirty="0">
                <a:effectLst/>
                <a:latin typeface="Times New Roman" panose="02020603050405020304" pitchFamily="18" charset="0"/>
                <a:ea typeface="Calibri" panose="020F0502020204030204" pitchFamily="34" charset="0"/>
                <a:cs typeface="Times New Roman" panose="02020603050405020304" pitchFamily="18" charset="0"/>
              </a:rPr>
              <a:t>־יְמֵ֥י </a:t>
            </a:r>
            <a:r>
              <a:rPr lang="en-US" sz="1600" kern="0">
                <a:effectLst/>
                <a:latin typeface="Times New Roman" panose="02020603050405020304" pitchFamily="18" charset="0"/>
                <a:ea typeface="Calibri" panose="020F0502020204030204" pitchFamily="34" charset="0"/>
                <a:cs typeface="Times New Roman" panose="02020603050405020304" pitchFamily="18" charset="0"/>
              </a:rPr>
              <a:t>         </a:t>
            </a:r>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(Gen 3:14)</a:t>
            </a:r>
            <a:endParaRPr lang="en-US" sz="16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600" kern="0"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all</a:t>
            </a:r>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the days......</a:t>
            </a:r>
            <a:r>
              <a:rPr lang="he-IL" sz="16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1600" kern="0"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כֹּ֖ל</a:t>
            </a:r>
            <a:r>
              <a:rPr lang="he-IL" sz="1600" kern="0" dirty="0">
                <a:effectLst/>
                <a:latin typeface="Times New Roman" panose="02020603050405020304" pitchFamily="18" charset="0"/>
                <a:ea typeface="Calibri" panose="020F0502020204030204" pitchFamily="34" charset="0"/>
                <a:cs typeface="Times New Roman" panose="02020603050405020304" pitchFamily="18" charset="0"/>
              </a:rPr>
              <a:t> יְמֵ֥י </a:t>
            </a:r>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(Gen 3:17)</a:t>
            </a:r>
            <a:endParaRPr lang="en-US" sz="16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1600" kern="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and were      </a:t>
            </a:r>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the days......</a:t>
            </a:r>
            <a:r>
              <a:rPr lang="he-IL" sz="16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1600" kern="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וַיִּֽהְי֣וּ</a:t>
            </a:r>
            <a:r>
              <a:rPr lang="he-IL" sz="1600" kern="0" dirty="0">
                <a:effectLst/>
                <a:latin typeface="Times New Roman" panose="02020603050405020304" pitchFamily="18" charset="0"/>
                <a:ea typeface="Calibri" panose="020F0502020204030204" pitchFamily="34" charset="0"/>
                <a:cs typeface="Times New Roman" panose="02020603050405020304" pitchFamily="18" charset="0"/>
              </a:rPr>
              <a:t> יְמֵי </a:t>
            </a:r>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(Gen 5:4)</a:t>
            </a:r>
            <a:endParaRPr lang="en-US" sz="16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16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and were </a:t>
            </a:r>
            <a:r>
              <a:rPr lang="en-US" sz="1600" kern="0"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all</a:t>
            </a:r>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the days......</a:t>
            </a:r>
            <a:r>
              <a:rPr lang="he-IL" sz="16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וַיִּֽהְי֞וּ</a:t>
            </a:r>
            <a:r>
              <a:rPr lang="he-IL" sz="16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1600" kern="0"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כָּל</a:t>
            </a:r>
            <a:r>
              <a:rPr lang="he-IL" sz="1600" kern="0" dirty="0">
                <a:effectLst/>
                <a:latin typeface="Times New Roman" panose="02020603050405020304" pitchFamily="18" charset="0"/>
                <a:ea typeface="Calibri" panose="020F0502020204030204" pitchFamily="34" charset="0"/>
                <a:cs typeface="Times New Roman" panose="02020603050405020304" pitchFamily="18" charset="0"/>
              </a:rPr>
              <a:t>־יְמֵ֤י </a:t>
            </a:r>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(Gen 5:5)</a:t>
            </a:r>
            <a:endParaRPr lang="en-US" sz="16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16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and were </a:t>
            </a:r>
            <a:r>
              <a:rPr lang="en-US" sz="1600" kern="0"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all</a:t>
            </a:r>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the days......</a:t>
            </a:r>
            <a:r>
              <a:rPr lang="he-IL" sz="16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וַיִּֽהְיוּ֙</a:t>
            </a:r>
            <a:r>
              <a:rPr lang="he-IL" sz="16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1600" kern="0"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כָּל</a:t>
            </a:r>
            <a:r>
              <a:rPr lang="he-IL" sz="1600" kern="0" dirty="0">
                <a:effectLst/>
                <a:latin typeface="Times New Roman" panose="02020603050405020304" pitchFamily="18" charset="0"/>
                <a:ea typeface="Calibri" panose="020F0502020204030204" pitchFamily="34" charset="0"/>
                <a:cs typeface="Times New Roman" panose="02020603050405020304" pitchFamily="18" charset="0"/>
              </a:rPr>
              <a:t>־יְמֵי </a:t>
            </a:r>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(Gen 5:8)</a:t>
            </a:r>
            <a:endParaRPr lang="en-US" sz="16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16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and were </a:t>
            </a:r>
            <a:r>
              <a:rPr lang="en-US" sz="1600" kern="0"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all</a:t>
            </a:r>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the days......</a:t>
            </a:r>
            <a:r>
              <a:rPr lang="he-IL" sz="16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וַיִּֽהְיוּ֙</a:t>
            </a:r>
            <a:r>
              <a:rPr lang="he-IL" sz="16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1600" kern="0"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כָּל</a:t>
            </a:r>
            <a:r>
              <a:rPr lang="he-IL" sz="1600" kern="0" dirty="0">
                <a:effectLst/>
                <a:latin typeface="Times New Roman" panose="02020603050405020304" pitchFamily="18" charset="0"/>
                <a:ea typeface="Calibri" panose="020F0502020204030204" pitchFamily="34" charset="0"/>
                <a:cs typeface="Times New Roman" panose="02020603050405020304" pitchFamily="18" charset="0"/>
              </a:rPr>
              <a:t>־יְמֵ֣י </a:t>
            </a:r>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(Gen 5:11)</a:t>
            </a:r>
            <a:endParaRPr lang="en-US" sz="16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16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and were </a:t>
            </a:r>
            <a:r>
              <a:rPr lang="en-US" sz="1600" kern="0"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all</a:t>
            </a:r>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the days......</a:t>
            </a:r>
            <a:r>
              <a:rPr lang="he-IL" sz="16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16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וַיִּֽהְיוּ֙</a:t>
            </a:r>
            <a:r>
              <a:rPr lang="he-IL" sz="16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1600" kern="0"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כָּל</a:t>
            </a:r>
            <a:r>
              <a:rPr lang="he-IL" sz="1600" kern="0" dirty="0">
                <a:effectLst/>
                <a:latin typeface="Times New Roman" panose="02020603050405020304" pitchFamily="18" charset="0"/>
                <a:ea typeface="Calibri" panose="020F0502020204030204" pitchFamily="34" charset="0"/>
                <a:cs typeface="Times New Roman" panose="02020603050405020304" pitchFamily="18" charset="0"/>
              </a:rPr>
              <a:t>־יְמֵ֣י </a:t>
            </a:r>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(Gen 5:14)</a:t>
            </a:r>
            <a:endParaRPr lang="en-US" sz="16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16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and were </a:t>
            </a:r>
            <a:r>
              <a:rPr lang="en-US" sz="1600" kern="0"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all</a:t>
            </a:r>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the days......</a:t>
            </a:r>
            <a:r>
              <a:rPr lang="he-IL" sz="16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וַיִּהְיוּ֙</a:t>
            </a:r>
            <a:r>
              <a:rPr lang="he-IL" sz="16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1600" kern="0"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כָּל</a:t>
            </a:r>
            <a:r>
              <a:rPr lang="he-IL" sz="1600" kern="0" dirty="0">
                <a:effectLst/>
                <a:latin typeface="Times New Roman" panose="02020603050405020304" pitchFamily="18" charset="0"/>
                <a:ea typeface="Calibri" panose="020F0502020204030204" pitchFamily="34" charset="0"/>
                <a:cs typeface="Times New Roman" panose="02020603050405020304" pitchFamily="18" charset="0"/>
              </a:rPr>
              <a:t>־יְמֵ֣י </a:t>
            </a:r>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(Gen 5:17)</a:t>
            </a:r>
            <a:endParaRPr lang="en-US" sz="16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16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and were </a:t>
            </a:r>
            <a:r>
              <a:rPr lang="en-US" sz="1600" kern="0"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all</a:t>
            </a:r>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the days......</a:t>
            </a:r>
            <a:r>
              <a:rPr lang="he-IL" sz="16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וַיִּֽהְיוּ֙</a:t>
            </a:r>
            <a:r>
              <a:rPr lang="he-IL" sz="16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1600" kern="0"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כָּל</a:t>
            </a:r>
            <a:r>
              <a:rPr lang="he-IL" sz="1600" kern="0" dirty="0">
                <a:effectLst/>
                <a:latin typeface="Times New Roman" panose="02020603050405020304" pitchFamily="18" charset="0"/>
                <a:ea typeface="Calibri" panose="020F0502020204030204" pitchFamily="34" charset="0"/>
                <a:cs typeface="Times New Roman" panose="02020603050405020304" pitchFamily="18" charset="0"/>
              </a:rPr>
              <a:t>־יְמֵי </a:t>
            </a:r>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(Gen 5:20)</a:t>
            </a:r>
            <a:endParaRPr lang="en-US" sz="16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16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and were </a:t>
            </a:r>
            <a:r>
              <a:rPr lang="en-US" sz="1600" kern="0"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all</a:t>
            </a:r>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the days......</a:t>
            </a:r>
            <a:r>
              <a:rPr lang="he-IL" sz="16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16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וַיְהִ֖י</a:t>
            </a:r>
            <a:r>
              <a:rPr lang="he-IL" sz="16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1600" kern="0"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כָּל</a:t>
            </a:r>
            <a:r>
              <a:rPr lang="he-IL" sz="1600" kern="0" dirty="0">
                <a:effectLst/>
                <a:latin typeface="Times New Roman" panose="02020603050405020304" pitchFamily="18" charset="0"/>
                <a:ea typeface="Calibri" panose="020F0502020204030204" pitchFamily="34" charset="0"/>
                <a:cs typeface="Times New Roman" panose="02020603050405020304" pitchFamily="18" charset="0"/>
              </a:rPr>
              <a:t>־יְמֵ֣י </a:t>
            </a:r>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(Gen 5:23)</a:t>
            </a:r>
            <a:endParaRPr lang="en-US" sz="16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16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and were </a:t>
            </a:r>
            <a:r>
              <a:rPr lang="en-US" sz="1600" kern="0"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all</a:t>
            </a:r>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the days......</a:t>
            </a:r>
            <a:r>
              <a:rPr lang="he-IL" sz="16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16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וַיִּהְיוּ֙</a:t>
            </a:r>
            <a:r>
              <a:rPr lang="he-IL" sz="16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1600" kern="0"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כָּל</a:t>
            </a:r>
            <a:r>
              <a:rPr lang="he-IL" sz="1600" kern="0" dirty="0">
                <a:effectLst/>
                <a:latin typeface="Times New Roman" panose="02020603050405020304" pitchFamily="18" charset="0"/>
                <a:ea typeface="Calibri" panose="020F0502020204030204" pitchFamily="34" charset="0"/>
                <a:cs typeface="Times New Roman" panose="02020603050405020304" pitchFamily="18" charset="0"/>
              </a:rPr>
              <a:t>־יְמֵ֣י </a:t>
            </a:r>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(Gen 5:27)</a:t>
            </a:r>
            <a:endParaRPr lang="en-US" sz="16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16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and were </a:t>
            </a:r>
            <a:r>
              <a:rPr lang="en-US" sz="1600" kern="0"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all</a:t>
            </a:r>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the days......</a:t>
            </a:r>
            <a:r>
              <a:rPr lang="he-IL" sz="16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וַֽיְהִי֙</a:t>
            </a:r>
            <a:r>
              <a:rPr lang="he-IL" sz="16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1600" kern="0"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כָּל</a:t>
            </a:r>
            <a:r>
              <a:rPr lang="he-IL" sz="1600" kern="0" dirty="0">
                <a:effectLst/>
                <a:latin typeface="Times New Roman" panose="02020603050405020304" pitchFamily="18" charset="0"/>
                <a:ea typeface="Calibri" panose="020F0502020204030204" pitchFamily="34" charset="0"/>
                <a:cs typeface="Times New Roman" panose="02020603050405020304" pitchFamily="18" charset="0"/>
              </a:rPr>
              <a:t>־יְמֵי </a:t>
            </a:r>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(Gen 5:31)</a:t>
            </a:r>
            <a:endParaRPr lang="en-US" sz="16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600" kern="0"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all</a:t>
            </a:r>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the days.......</a:t>
            </a:r>
            <a:r>
              <a:rPr lang="he-IL" sz="16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1600" kern="0"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כָּל</a:t>
            </a:r>
            <a:r>
              <a:rPr lang="he-IL" sz="1600" kern="0" dirty="0">
                <a:effectLst/>
                <a:latin typeface="Times New Roman" panose="02020603050405020304" pitchFamily="18" charset="0"/>
                <a:ea typeface="Calibri" panose="020F0502020204030204" pitchFamily="34" charset="0"/>
                <a:cs typeface="Times New Roman" panose="02020603050405020304" pitchFamily="18" charset="0"/>
              </a:rPr>
              <a:t>־יְמֵ֣י </a:t>
            </a:r>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(Gen 8:22)</a:t>
            </a:r>
            <a:endParaRPr lang="en-US" sz="16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16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and were </a:t>
            </a:r>
            <a:r>
              <a:rPr lang="en-US" sz="1600" kern="0"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all</a:t>
            </a:r>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the days......</a:t>
            </a:r>
            <a:r>
              <a:rPr lang="he-IL" sz="16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וַיִּֽהְיוּ֙</a:t>
            </a:r>
            <a:r>
              <a:rPr lang="he-IL" sz="1600" kern="0" dirty="0">
                <a:effectLst/>
                <a:latin typeface="Times New Roman" panose="02020603050405020304" pitchFamily="18" charset="0"/>
                <a:ea typeface="Calibri" panose="020F0502020204030204" pitchFamily="34" charset="0"/>
                <a:cs typeface="Times New Roman" panose="02020603050405020304" pitchFamily="18" charset="0"/>
              </a:rPr>
              <a:t> כ</a:t>
            </a:r>
            <a:r>
              <a:rPr lang="he-IL" sz="1600" kern="0"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ָּל</a:t>
            </a:r>
            <a:r>
              <a:rPr lang="he-IL" sz="1600" kern="0" dirty="0">
                <a:effectLst/>
                <a:latin typeface="Times New Roman" panose="02020603050405020304" pitchFamily="18" charset="0"/>
                <a:ea typeface="Calibri" panose="020F0502020204030204" pitchFamily="34" charset="0"/>
                <a:cs typeface="Times New Roman" panose="02020603050405020304" pitchFamily="18" charset="0"/>
              </a:rPr>
              <a:t>־יְמֵי </a:t>
            </a:r>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(Gen 9:29)</a:t>
            </a:r>
            <a:endParaRPr lang="en-US" sz="16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1600" kern="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and were</a:t>
            </a:r>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the days......</a:t>
            </a:r>
            <a:r>
              <a:rPr lang="he-IL" sz="16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1600" kern="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וַיִּהְי֣וּ</a:t>
            </a:r>
            <a:r>
              <a:rPr lang="he-IL" sz="1600" kern="0" dirty="0">
                <a:effectLst/>
                <a:latin typeface="Times New Roman" panose="02020603050405020304" pitchFamily="18" charset="0"/>
                <a:ea typeface="Calibri" panose="020F0502020204030204" pitchFamily="34" charset="0"/>
                <a:cs typeface="Times New Roman" panose="02020603050405020304" pitchFamily="18" charset="0"/>
              </a:rPr>
              <a:t> יְמֵי </a:t>
            </a:r>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(Gen 11:32)</a:t>
            </a:r>
            <a:endParaRPr lang="en-US" sz="16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the days......</a:t>
            </a:r>
            <a:r>
              <a:rPr lang="he-IL" sz="1600" kern="0" dirty="0">
                <a:effectLst/>
                <a:latin typeface="Times New Roman" panose="02020603050405020304" pitchFamily="18" charset="0"/>
                <a:ea typeface="Calibri" panose="020F0502020204030204" pitchFamily="34" charset="0"/>
                <a:cs typeface="Times New Roman" panose="02020603050405020304" pitchFamily="18" charset="0"/>
              </a:rPr>
              <a:t> יְמֵ֛י </a:t>
            </a:r>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(Gen 25:7)</a:t>
            </a:r>
            <a:endParaRPr lang="en-US" sz="16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the days......</a:t>
            </a:r>
            <a:r>
              <a:rPr lang="he-IL" sz="1600" kern="0" dirty="0">
                <a:effectLst/>
                <a:latin typeface="Times New Roman" panose="02020603050405020304" pitchFamily="18" charset="0"/>
                <a:ea typeface="Calibri" panose="020F0502020204030204" pitchFamily="34" charset="0"/>
                <a:cs typeface="Times New Roman" panose="02020603050405020304" pitchFamily="18" charset="0"/>
              </a:rPr>
              <a:t> יְמֵי </a:t>
            </a:r>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(Gen 27:41)</a:t>
            </a:r>
            <a:endParaRPr lang="en-US" sz="16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the days......</a:t>
            </a:r>
            <a:r>
              <a:rPr lang="he-IL" sz="1600" kern="0" dirty="0">
                <a:effectLst/>
                <a:latin typeface="Times New Roman" panose="02020603050405020304" pitchFamily="18" charset="0"/>
                <a:ea typeface="Calibri" panose="020F0502020204030204" pitchFamily="34" charset="0"/>
                <a:cs typeface="Times New Roman" panose="02020603050405020304" pitchFamily="18" charset="0"/>
              </a:rPr>
              <a:t> יָמָ֑י </a:t>
            </a:r>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(Gen 29:21)</a:t>
            </a:r>
            <a:endParaRPr lang="en-US" sz="16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1600" kern="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and were     </a:t>
            </a:r>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the days......</a:t>
            </a:r>
            <a:r>
              <a:rPr lang="he-IL" sz="16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1600" kern="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וַיִּֽהְי֖וּ</a:t>
            </a:r>
            <a:r>
              <a:rPr lang="he-IL" sz="1600" kern="0" dirty="0">
                <a:effectLst/>
                <a:latin typeface="Times New Roman" panose="02020603050405020304" pitchFamily="18" charset="0"/>
                <a:ea typeface="Calibri" panose="020F0502020204030204" pitchFamily="34" charset="0"/>
                <a:cs typeface="Times New Roman" panose="02020603050405020304" pitchFamily="18" charset="0"/>
              </a:rPr>
              <a:t> יְמֵ֣י </a:t>
            </a:r>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(Gen 35:28)</a:t>
            </a:r>
            <a:endParaRPr lang="en-US" sz="16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the days......</a:t>
            </a:r>
            <a:r>
              <a:rPr lang="he-IL" sz="1600" kern="0" dirty="0">
                <a:effectLst/>
                <a:latin typeface="Times New Roman" panose="02020603050405020304" pitchFamily="18" charset="0"/>
                <a:ea typeface="Calibri" panose="020F0502020204030204" pitchFamily="34" charset="0"/>
                <a:cs typeface="Times New Roman" panose="02020603050405020304" pitchFamily="18" charset="0"/>
              </a:rPr>
              <a:t> יְמֵ֖י </a:t>
            </a:r>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(Gen 47:8)</a:t>
            </a:r>
            <a:endParaRPr lang="en-US" sz="16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the days......</a:t>
            </a:r>
            <a:r>
              <a:rPr lang="he-IL" sz="1600" kern="0" dirty="0">
                <a:effectLst/>
                <a:latin typeface="Times New Roman" panose="02020603050405020304" pitchFamily="18" charset="0"/>
                <a:ea typeface="Calibri" panose="020F0502020204030204" pitchFamily="34" charset="0"/>
                <a:cs typeface="Times New Roman" panose="02020603050405020304" pitchFamily="18" charset="0"/>
              </a:rPr>
              <a:t> יְמֵי </a:t>
            </a:r>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(Gen 47:9)</a:t>
            </a:r>
            <a:endParaRPr lang="en-US" sz="16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the days......</a:t>
            </a:r>
            <a:r>
              <a:rPr lang="he-IL" sz="1600" kern="0" dirty="0">
                <a:effectLst/>
                <a:latin typeface="Times New Roman" panose="02020603050405020304" pitchFamily="18" charset="0"/>
                <a:ea typeface="Calibri" panose="020F0502020204030204" pitchFamily="34" charset="0"/>
                <a:cs typeface="Times New Roman" panose="02020603050405020304" pitchFamily="18" charset="0"/>
              </a:rPr>
              <a:t> יְמֵי </a:t>
            </a:r>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(Gen 47:9)</a:t>
            </a:r>
            <a:endParaRPr lang="en-US" sz="16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the days......</a:t>
            </a:r>
            <a:r>
              <a:rPr lang="he-IL" sz="1600" kern="0" dirty="0">
                <a:effectLst/>
                <a:latin typeface="Times New Roman" panose="02020603050405020304" pitchFamily="18" charset="0"/>
                <a:ea typeface="Calibri" panose="020F0502020204030204" pitchFamily="34" charset="0"/>
                <a:cs typeface="Times New Roman" panose="02020603050405020304" pitchFamily="18" charset="0"/>
              </a:rPr>
              <a:t> יְמֵי </a:t>
            </a:r>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(Gen 47:9)</a:t>
            </a:r>
            <a:endParaRPr lang="en-US" sz="16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1600" kern="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and were     </a:t>
            </a:r>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the days......</a:t>
            </a:r>
            <a:r>
              <a:rPr lang="he-IL" sz="16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1600" kern="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וַיְהִ֤י</a:t>
            </a:r>
            <a:r>
              <a:rPr lang="he-IL" sz="1600" kern="0" dirty="0">
                <a:effectLst/>
                <a:latin typeface="Times New Roman" panose="02020603050405020304" pitchFamily="18" charset="0"/>
                <a:ea typeface="Calibri" panose="020F0502020204030204" pitchFamily="34" charset="0"/>
                <a:cs typeface="Times New Roman" panose="02020603050405020304" pitchFamily="18" charset="0"/>
              </a:rPr>
              <a:t> יְמֵֽי </a:t>
            </a:r>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(Gen 47:28)</a:t>
            </a:r>
            <a:endParaRPr lang="en-US" sz="16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the days......</a:t>
            </a:r>
            <a:r>
              <a:rPr lang="he-IL" sz="1600" kern="0" dirty="0">
                <a:effectLst/>
                <a:latin typeface="Times New Roman" panose="02020603050405020304" pitchFamily="18" charset="0"/>
                <a:ea typeface="Calibri" panose="020F0502020204030204" pitchFamily="34" charset="0"/>
                <a:cs typeface="Times New Roman" panose="02020603050405020304" pitchFamily="18" charset="0"/>
              </a:rPr>
              <a:t> יְמֵֽי </a:t>
            </a:r>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(Gen 47:29)</a:t>
            </a:r>
            <a:endParaRPr lang="en-US" sz="1600" dirty="0"/>
          </a:p>
        </p:txBody>
      </p:sp>
      <p:sp>
        <p:nvSpPr>
          <p:cNvPr id="7" name="TextBox 6">
            <a:extLst>
              <a:ext uri="{FF2B5EF4-FFF2-40B4-BE49-F238E27FC236}">
                <a16:creationId xmlns:a16="http://schemas.microsoft.com/office/drawing/2014/main" id="{90C01831-288B-A997-BC9F-942A4E172A6A}"/>
              </a:ext>
            </a:extLst>
          </p:cNvPr>
          <p:cNvSpPr txBox="1"/>
          <p:nvPr/>
        </p:nvSpPr>
        <p:spPr>
          <a:xfrm>
            <a:off x="5934075" y="573405"/>
            <a:ext cx="4610100" cy="6494085"/>
          </a:xfrm>
          <a:prstGeom prst="rect">
            <a:avLst/>
          </a:prstGeom>
          <a:noFill/>
        </p:spPr>
        <p:txBody>
          <a:bodyPr wrap="square">
            <a:spAutoFit/>
          </a:bodyPr>
          <a:lstStyle/>
          <a:p>
            <a:pPr marL="0" marR="0"/>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the days......</a:t>
            </a:r>
            <a:r>
              <a:rPr lang="he-IL" sz="1600" kern="0" dirty="0">
                <a:effectLst/>
                <a:latin typeface="Times New Roman" panose="02020603050405020304" pitchFamily="18" charset="0"/>
                <a:ea typeface="Calibri" panose="020F0502020204030204" pitchFamily="34" charset="0"/>
                <a:cs typeface="Times New Roman" panose="02020603050405020304" pitchFamily="18" charset="0"/>
              </a:rPr>
              <a:t> יְמֵ֣י </a:t>
            </a:r>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(Gen 50:3)</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the days......</a:t>
            </a:r>
            <a:r>
              <a:rPr lang="he-IL" sz="1600" kern="0" dirty="0">
                <a:effectLst/>
                <a:latin typeface="Times New Roman" panose="02020603050405020304" pitchFamily="18" charset="0"/>
                <a:ea typeface="Calibri" panose="020F0502020204030204" pitchFamily="34" charset="0"/>
                <a:cs typeface="Times New Roman" panose="02020603050405020304" pitchFamily="18" charset="0"/>
              </a:rPr>
              <a:t> יְמֵ֣י </a:t>
            </a:r>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(Gen 50:4)</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the days......</a:t>
            </a:r>
            <a:r>
              <a:rPr lang="he-IL" sz="1600" kern="0" dirty="0">
                <a:effectLst/>
                <a:latin typeface="Times New Roman" panose="02020603050405020304" pitchFamily="18" charset="0"/>
                <a:ea typeface="Calibri" panose="020F0502020204030204" pitchFamily="34" charset="0"/>
                <a:cs typeface="Times New Roman" panose="02020603050405020304" pitchFamily="18" charset="0"/>
              </a:rPr>
              <a:t> יְמֵ֖י </a:t>
            </a:r>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(Lev 8:33)</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the days......</a:t>
            </a:r>
            <a:r>
              <a:rPr lang="he-IL" sz="1600" kern="0" dirty="0">
                <a:effectLst/>
                <a:latin typeface="Times New Roman" panose="02020603050405020304" pitchFamily="18" charset="0"/>
                <a:ea typeface="Calibri" panose="020F0502020204030204" pitchFamily="34" charset="0"/>
                <a:cs typeface="Times New Roman" panose="02020603050405020304" pitchFamily="18" charset="0"/>
              </a:rPr>
              <a:t> יְמֵ֥י </a:t>
            </a:r>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(Lev 12:4)</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the days......</a:t>
            </a:r>
            <a:r>
              <a:rPr lang="he-IL" sz="1600" kern="0" dirty="0">
                <a:effectLst/>
                <a:latin typeface="Times New Roman" panose="02020603050405020304" pitchFamily="18" charset="0"/>
                <a:ea typeface="Calibri" panose="020F0502020204030204" pitchFamily="34" charset="0"/>
                <a:cs typeface="Times New Roman" panose="02020603050405020304" pitchFamily="18" charset="0"/>
              </a:rPr>
              <a:t> יְמֵ֣י </a:t>
            </a:r>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(Lev 12:6)</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600" kern="0"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all</a:t>
            </a:r>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the days......</a:t>
            </a:r>
            <a:r>
              <a:rPr lang="he-IL" sz="16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1600" kern="0"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כָּל</a:t>
            </a:r>
            <a:r>
              <a:rPr lang="he-IL" sz="1600" kern="0" dirty="0">
                <a:effectLst/>
                <a:latin typeface="Times New Roman" panose="02020603050405020304" pitchFamily="18" charset="0"/>
                <a:ea typeface="Calibri" panose="020F0502020204030204" pitchFamily="34" charset="0"/>
                <a:cs typeface="Times New Roman" panose="02020603050405020304" pitchFamily="18" charset="0"/>
              </a:rPr>
              <a:t>־יְמֵ֞י </a:t>
            </a:r>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(Lev 13:46)</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600" kern="0"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all</a:t>
            </a:r>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the days......</a:t>
            </a:r>
            <a:r>
              <a:rPr lang="he-IL" sz="16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1600" kern="0"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כָּל</a:t>
            </a:r>
            <a:r>
              <a:rPr lang="he-IL" sz="1600" kern="0" dirty="0">
                <a:effectLst/>
                <a:latin typeface="Times New Roman" panose="02020603050405020304" pitchFamily="18" charset="0"/>
                <a:ea typeface="Calibri" panose="020F0502020204030204" pitchFamily="34" charset="0"/>
                <a:cs typeface="Times New Roman" panose="02020603050405020304" pitchFamily="18" charset="0"/>
              </a:rPr>
              <a:t>־יְמֵ֖י </a:t>
            </a:r>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(Lev 14:46)</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600" kern="0"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all</a:t>
            </a:r>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the days......</a:t>
            </a:r>
            <a:r>
              <a:rPr lang="he-IL" sz="16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1600" kern="0"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כָּל</a:t>
            </a:r>
            <a:r>
              <a:rPr lang="he-IL" sz="1600" kern="0" dirty="0">
                <a:effectLst/>
                <a:latin typeface="Times New Roman" panose="02020603050405020304" pitchFamily="18" charset="0"/>
                <a:ea typeface="Calibri" panose="020F0502020204030204" pitchFamily="34" charset="0"/>
                <a:cs typeface="Times New Roman" panose="02020603050405020304" pitchFamily="18" charset="0"/>
              </a:rPr>
              <a:t>־יְמֵ֞י </a:t>
            </a:r>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(Lev 15:25)</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600" kern="0"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all</a:t>
            </a:r>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the days......</a:t>
            </a:r>
            <a:r>
              <a:rPr lang="he-IL" sz="16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1600" kern="0"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כָּל</a:t>
            </a:r>
            <a:r>
              <a:rPr lang="he-IL" sz="1600" kern="0" dirty="0">
                <a:effectLst/>
                <a:latin typeface="Times New Roman" panose="02020603050405020304" pitchFamily="18" charset="0"/>
                <a:ea typeface="Calibri" panose="020F0502020204030204" pitchFamily="34" charset="0"/>
                <a:cs typeface="Times New Roman" panose="02020603050405020304" pitchFamily="18" charset="0"/>
              </a:rPr>
              <a:t>־יְמֵ֣י </a:t>
            </a:r>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(Lev 15:26)</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the days......</a:t>
            </a:r>
            <a:r>
              <a:rPr lang="he-IL" sz="1600" kern="0" dirty="0">
                <a:effectLst/>
                <a:latin typeface="Times New Roman" panose="02020603050405020304" pitchFamily="18" charset="0"/>
                <a:ea typeface="Calibri" panose="020F0502020204030204" pitchFamily="34" charset="0"/>
                <a:cs typeface="Times New Roman" panose="02020603050405020304" pitchFamily="18" charset="0"/>
              </a:rPr>
              <a:t> יְמֵי </a:t>
            </a:r>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(Lev 25:8)</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600" kern="0"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all</a:t>
            </a:r>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the days......</a:t>
            </a:r>
            <a:r>
              <a:rPr lang="he-IL" sz="16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1600" kern="0"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כֹּ֚ל</a:t>
            </a:r>
            <a:r>
              <a:rPr lang="he-IL" sz="1600" kern="0" dirty="0">
                <a:effectLst/>
                <a:latin typeface="Times New Roman" panose="02020603050405020304" pitchFamily="18" charset="0"/>
                <a:ea typeface="Calibri" panose="020F0502020204030204" pitchFamily="34" charset="0"/>
                <a:cs typeface="Times New Roman" panose="02020603050405020304" pitchFamily="18" charset="0"/>
              </a:rPr>
              <a:t> יְמֵ֣י </a:t>
            </a:r>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(Lev 26:34)</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600" kern="0"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all</a:t>
            </a:r>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the days......</a:t>
            </a:r>
            <a:r>
              <a:rPr lang="he-IL" sz="1600" kern="0"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כָּל</a:t>
            </a:r>
            <a:r>
              <a:rPr lang="he-IL" sz="1600" kern="0" dirty="0">
                <a:effectLst/>
                <a:latin typeface="Times New Roman" panose="02020603050405020304" pitchFamily="18" charset="0"/>
                <a:ea typeface="Calibri" panose="020F0502020204030204" pitchFamily="34" charset="0"/>
                <a:cs typeface="Times New Roman" panose="02020603050405020304" pitchFamily="18" charset="0"/>
              </a:rPr>
              <a:t>־יְמֵ֥י </a:t>
            </a:r>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(Lev 26:35)</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600" kern="0"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all</a:t>
            </a:r>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the days......</a:t>
            </a:r>
            <a:r>
              <a:rPr lang="he-IL" sz="16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1600" kern="0"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כֹּ֖ל</a:t>
            </a:r>
            <a:r>
              <a:rPr lang="he-IL" sz="1600" kern="0" dirty="0">
                <a:effectLst/>
                <a:latin typeface="Times New Roman" panose="02020603050405020304" pitchFamily="18" charset="0"/>
                <a:ea typeface="Calibri" panose="020F0502020204030204" pitchFamily="34" charset="0"/>
                <a:cs typeface="Times New Roman" panose="02020603050405020304" pitchFamily="18" charset="0"/>
              </a:rPr>
              <a:t> יְמֵ֣י </a:t>
            </a:r>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(Num 6:4)</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600" kern="0"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all</a:t>
            </a:r>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the days......</a:t>
            </a:r>
            <a:r>
              <a:rPr lang="he-IL" sz="16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1600" kern="0"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כָּל</a:t>
            </a:r>
            <a:r>
              <a:rPr lang="he-IL" sz="1600" kern="0" dirty="0">
                <a:effectLst/>
                <a:latin typeface="Times New Roman" panose="02020603050405020304" pitchFamily="18" charset="0"/>
                <a:ea typeface="Calibri" panose="020F0502020204030204" pitchFamily="34" charset="0"/>
                <a:cs typeface="Times New Roman" panose="02020603050405020304" pitchFamily="18" charset="0"/>
              </a:rPr>
              <a:t>־יְמֵי </a:t>
            </a:r>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(Num 6:5)</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600" kern="0"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all</a:t>
            </a:r>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the days......</a:t>
            </a:r>
            <a:r>
              <a:rPr lang="he-IL" sz="16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1600" kern="0"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כָּל</a:t>
            </a:r>
            <a:r>
              <a:rPr lang="he-IL" sz="1600" kern="0" dirty="0">
                <a:effectLst/>
                <a:latin typeface="Times New Roman" panose="02020603050405020304" pitchFamily="18" charset="0"/>
                <a:ea typeface="Calibri" panose="020F0502020204030204" pitchFamily="34" charset="0"/>
                <a:cs typeface="Times New Roman" panose="02020603050405020304" pitchFamily="18" charset="0"/>
              </a:rPr>
              <a:t>־יְמֵ֥י </a:t>
            </a:r>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(Num 6:6)</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600" kern="0"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all</a:t>
            </a:r>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the days......</a:t>
            </a:r>
            <a:r>
              <a:rPr lang="he-IL" sz="16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1600" kern="0"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כֹּ֖ל</a:t>
            </a:r>
            <a:r>
              <a:rPr lang="he-IL" sz="1600" kern="0" dirty="0">
                <a:effectLst/>
                <a:latin typeface="Times New Roman" panose="02020603050405020304" pitchFamily="18" charset="0"/>
                <a:ea typeface="Calibri" panose="020F0502020204030204" pitchFamily="34" charset="0"/>
                <a:cs typeface="Times New Roman" panose="02020603050405020304" pitchFamily="18" charset="0"/>
              </a:rPr>
              <a:t> יְמֵ֣י </a:t>
            </a:r>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(Num 6:8)</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the days......</a:t>
            </a:r>
            <a:r>
              <a:rPr lang="he-IL" sz="1600" kern="0" dirty="0">
                <a:effectLst/>
                <a:latin typeface="Times New Roman" panose="02020603050405020304" pitchFamily="18" charset="0"/>
                <a:ea typeface="Calibri" panose="020F0502020204030204" pitchFamily="34" charset="0"/>
                <a:cs typeface="Times New Roman" panose="02020603050405020304" pitchFamily="18" charset="0"/>
              </a:rPr>
              <a:t> יְמֵ֣י </a:t>
            </a:r>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(Num 6:12)</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the days......</a:t>
            </a:r>
            <a:r>
              <a:rPr lang="he-IL" sz="1600" kern="0" dirty="0">
                <a:effectLst/>
                <a:latin typeface="Times New Roman" panose="02020603050405020304" pitchFamily="18" charset="0"/>
                <a:ea typeface="Calibri" panose="020F0502020204030204" pitchFamily="34" charset="0"/>
                <a:cs typeface="Times New Roman" panose="02020603050405020304" pitchFamily="18" charset="0"/>
              </a:rPr>
              <a:t> יְמֵ֣י </a:t>
            </a:r>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(Num 6:13)</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600" kern="0"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all</a:t>
            </a:r>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the days......</a:t>
            </a:r>
            <a:r>
              <a:rPr lang="he-IL" sz="16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1600" kern="0"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כָּל</a:t>
            </a:r>
            <a:r>
              <a:rPr lang="he-IL" sz="1600" kern="0" dirty="0">
                <a:effectLst/>
                <a:latin typeface="Times New Roman" panose="02020603050405020304" pitchFamily="18" charset="0"/>
                <a:ea typeface="Calibri" panose="020F0502020204030204" pitchFamily="34" charset="0"/>
                <a:cs typeface="Times New Roman" panose="02020603050405020304" pitchFamily="18" charset="0"/>
              </a:rPr>
              <a:t>־יְמֵ֗י </a:t>
            </a:r>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(Num 9:18)</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the days......</a:t>
            </a:r>
            <a:r>
              <a:rPr lang="he-IL" sz="1600" kern="0" dirty="0">
                <a:effectLst/>
                <a:latin typeface="Times New Roman" panose="02020603050405020304" pitchFamily="18" charset="0"/>
                <a:ea typeface="Calibri" panose="020F0502020204030204" pitchFamily="34" charset="0"/>
                <a:cs typeface="Times New Roman" panose="02020603050405020304" pitchFamily="18" charset="0"/>
              </a:rPr>
              <a:t> יְמֵ֖י </a:t>
            </a:r>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(Num 13:20)</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600" kern="0"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all</a:t>
            </a:r>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the days......</a:t>
            </a:r>
            <a:r>
              <a:rPr lang="he-IL" sz="16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1600" kern="0"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כֹּ֖ל</a:t>
            </a:r>
            <a:r>
              <a:rPr lang="he-IL" sz="1600" kern="0" dirty="0">
                <a:effectLst/>
                <a:latin typeface="Times New Roman" panose="02020603050405020304" pitchFamily="18" charset="0"/>
                <a:ea typeface="Calibri" panose="020F0502020204030204" pitchFamily="34" charset="0"/>
                <a:cs typeface="Times New Roman" panose="02020603050405020304" pitchFamily="18" charset="0"/>
              </a:rPr>
              <a:t> יְמֵ֣י </a:t>
            </a:r>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(Deu 4:9)</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600" kern="0"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all</a:t>
            </a:r>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the days......</a:t>
            </a:r>
            <a:r>
              <a:rPr lang="he-IL" sz="16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1600" kern="0"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כֹּ֖ל</a:t>
            </a:r>
            <a:r>
              <a:rPr lang="he-IL" sz="1600" kern="0" dirty="0">
                <a:effectLst/>
                <a:latin typeface="Times New Roman" panose="02020603050405020304" pitchFamily="18" charset="0"/>
                <a:ea typeface="Calibri" panose="020F0502020204030204" pitchFamily="34" charset="0"/>
                <a:cs typeface="Times New Roman" panose="02020603050405020304" pitchFamily="18" charset="0"/>
              </a:rPr>
              <a:t> יְמֵ֣י </a:t>
            </a:r>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(Deu 6:2)</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600" kern="0"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all</a:t>
            </a:r>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the days......</a:t>
            </a:r>
            <a:r>
              <a:rPr lang="he-IL" sz="16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1600" kern="0"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כֹּ֖ל</a:t>
            </a:r>
            <a:r>
              <a:rPr lang="he-IL" sz="1600" kern="0" dirty="0">
                <a:effectLst/>
                <a:latin typeface="Times New Roman" panose="02020603050405020304" pitchFamily="18" charset="0"/>
                <a:ea typeface="Calibri" panose="020F0502020204030204" pitchFamily="34" charset="0"/>
                <a:cs typeface="Times New Roman" panose="02020603050405020304" pitchFamily="18" charset="0"/>
              </a:rPr>
              <a:t> יְמֵ֥י </a:t>
            </a:r>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(Deu 16:3)</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600" kern="0"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all</a:t>
            </a:r>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the days......</a:t>
            </a:r>
            <a:r>
              <a:rPr lang="he-IL" sz="16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1600" kern="0"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כָּל</a:t>
            </a:r>
            <a:r>
              <a:rPr lang="he-IL" sz="1600" kern="0" dirty="0">
                <a:effectLst/>
                <a:latin typeface="Times New Roman" panose="02020603050405020304" pitchFamily="18" charset="0"/>
                <a:ea typeface="Calibri" panose="020F0502020204030204" pitchFamily="34" charset="0"/>
                <a:cs typeface="Times New Roman" panose="02020603050405020304" pitchFamily="18" charset="0"/>
              </a:rPr>
              <a:t>־יְמֵ֣י </a:t>
            </a:r>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(Deu 17:19)</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the days......</a:t>
            </a:r>
            <a:r>
              <a:rPr lang="he-IL" sz="1600" kern="0" dirty="0">
                <a:effectLst/>
                <a:latin typeface="Times New Roman" panose="02020603050405020304" pitchFamily="18" charset="0"/>
                <a:ea typeface="Calibri" panose="020F0502020204030204" pitchFamily="34" charset="0"/>
                <a:cs typeface="Times New Roman" panose="02020603050405020304" pitchFamily="18" charset="0"/>
              </a:rPr>
              <a:t> יְמֵ֥י </a:t>
            </a:r>
            <a:r>
              <a:rPr lang="en-US" sz="1600" kern="0" dirty="0">
                <a:effectLst/>
                <a:latin typeface="Times New Roman" panose="02020603050405020304" pitchFamily="18" charset="0"/>
                <a:ea typeface="Calibri" panose="020F0502020204030204" pitchFamily="34" charset="0"/>
                <a:cs typeface="Times New Roman" panose="02020603050405020304" pitchFamily="18" charset="0"/>
              </a:rPr>
              <a:t>             (Deu 34:8)</a:t>
            </a: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a:t>
            </a:r>
          </a:p>
          <a:p>
            <a:pPr marL="0" marR="0"/>
            <a:r>
              <a:rPr lang="en-US" sz="800" dirty="0">
                <a:solidFill>
                  <a:prstClr val="black"/>
                </a:solidFill>
                <a:latin typeface="Times New Roman" pitchFamily="18" charset="0"/>
                <a:cs typeface="Times New Roman" pitchFamily="18" charset="0"/>
              </a:rPr>
              <a:t>                                                                                                                  </a:t>
            </a: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Copyright: Repetition in the Bible</a:t>
            </a:r>
            <a:endParaRPr lang="en-US" sz="3600" dirty="0"/>
          </a:p>
        </p:txBody>
      </p:sp>
      <p:sp>
        <p:nvSpPr>
          <p:cNvPr id="9" name="TextBox 8">
            <a:extLst>
              <a:ext uri="{FF2B5EF4-FFF2-40B4-BE49-F238E27FC236}">
                <a16:creationId xmlns:a16="http://schemas.microsoft.com/office/drawing/2014/main" id="{5FD89023-3CCE-8B13-5A83-D2AC2FDE3FB5}"/>
              </a:ext>
            </a:extLst>
          </p:cNvPr>
          <p:cNvSpPr txBox="1"/>
          <p:nvPr/>
        </p:nvSpPr>
        <p:spPr>
          <a:xfrm>
            <a:off x="542925" y="-72926"/>
            <a:ext cx="6096000" cy="646331"/>
          </a:xfrm>
          <a:prstGeom prst="rect">
            <a:avLst/>
          </a:prstGeom>
          <a:noFill/>
        </p:spPr>
        <p:txBody>
          <a:bodyPr wrap="square">
            <a:spAutoFit/>
          </a:bodyPr>
          <a:lstStyle/>
          <a:p>
            <a:pPr marL="0" marR="0"/>
            <a:r>
              <a:rPr lang="en-US" sz="1800" b="1" i="1" kern="0" dirty="0">
                <a:effectLst/>
                <a:latin typeface="Times New Roman" panose="02020603050405020304" pitchFamily="18" charset="0"/>
                <a:ea typeface="Calibri" panose="020F0502020204030204" pitchFamily="34" charset="0"/>
                <a:cs typeface="Times New Roman" panose="02020603050405020304" pitchFamily="18" charset="0"/>
              </a:rPr>
              <a:t>      the days</a:t>
            </a:r>
            <a:r>
              <a:rPr lang="en-US" sz="1800" b="1"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kern="0" dirty="0">
                <a:effectLst/>
                <a:latin typeface="Times New Roman" panose="02020603050405020304" pitchFamily="18" charset="0"/>
                <a:ea typeface="Calibri" panose="020F0502020204030204" pitchFamily="34" charset="0"/>
                <a:cs typeface="Times New Roman" panose="02020603050405020304" pitchFamily="18" charset="0"/>
              </a:rPr>
              <a:t>(plural construct)</a:t>
            </a:r>
            <a:r>
              <a:rPr lang="en-US" sz="1800" b="1" kern="0" dirty="0">
                <a:effectLst/>
                <a:latin typeface="Times New Roman" panose="02020603050405020304" pitchFamily="18" charset="0"/>
                <a:ea typeface="Calibri" panose="020F0502020204030204" pitchFamily="34" charset="0"/>
                <a:cs typeface="Times New Roman" panose="02020603050405020304" pitchFamily="18" charset="0"/>
              </a:rPr>
              <a:t> 50 times in the Torah</a:t>
            </a:r>
            <a:endParaRPr lang="en-US" sz="2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1800" b="1" i="1" kern="0"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All</a:t>
            </a:r>
            <a:r>
              <a:rPr lang="en-US" sz="1800" b="1" i="1" kern="0" dirty="0">
                <a:effectLst/>
                <a:latin typeface="Times New Roman" panose="02020603050405020304" pitchFamily="18" charset="0"/>
                <a:ea typeface="Calibri" panose="020F0502020204030204" pitchFamily="34" charset="0"/>
                <a:cs typeface="Times New Roman" panose="02020603050405020304" pitchFamily="18" charset="0"/>
              </a:rPr>
              <a:t> the days</a:t>
            </a:r>
            <a:r>
              <a:rPr lang="en-US" sz="1800" b="1" kern="0" dirty="0">
                <a:effectLst/>
                <a:latin typeface="Times New Roman" panose="02020603050405020304" pitchFamily="18" charset="0"/>
                <a:ea typeface="Calibri" panose="020F0502020204030204" pitchFamily="34" charset="0"/>
                <a:cs typeface="Times New Roman" panose="02020603050405020304" pitchFamily="18" charset="0"/>
              </a:rPr>
              <a:t> 28 </a:t>
            </a:r>
            <a:r>
              <a:rPr lang="en-US" sz="1800" kern="0" dirty="0">
                <a:effectLst/>
                <a:latin typeface="Times New Roman" panose="02020603050405020304" pitchFamily="18" charset="0"/>
                <a:ea typeface="Calibri" panose="020F0502020204030204" pitchFamily="34" charset="0"/>
                <a:cs typeface="Times New Roman" panose="02020603050405020304" pitchFamily="18" charset="0"/>
              </a:rPr>
              <a:t>(4 x 7)</a:t>
            </a:r>
            <a:r>
              <a:rPr lang="en-US" sz="1800" b="1" kern="0" dirty="0">
                <a:effectLst/>
                <a:latin typeface="Times New Roman" panose="02020603050405020304" pitchFamily="18" charset="0"/>
                <a:ea typeface="Calibri" panose="020F0502020204030204" pitchFamily="34" charset="0"/>
                <a:cs typeface="Times New Roman" panose="02020603050405020304" pitchFamily="18" charset="0"/>
              </a:rPr>
              <a:t> times in the Torah</a:t>
            </a:r>
            <a:endParaRPr lang="en-US" sz="20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11" name="TextBox 10">
            <a:extLst>
              <a:ext uri="{FF2B5EF4-FFF2-40B4-BE49-F238E27FC236}">
                <a16:creationId xmlns:a16="http://schemas.microsoft.com/office/drawing/2014/main" id="{63712DCF-B4B1-DD33-7011-9676F8E779BA}"/>
              </a:ext>
            </a:extLst>
          </p:cNvPr>
          <p:cNvSpPr txBox="1"/>
          <p:nvPr/>
        </p:nvSpPr>
        <p:spPr>
          <a:xfrm>
            <a:off x="6562725" y="0"/>
            <a:ext cx="5086350" cy="646331"/>
          </a:xfrm>
          <a:prstGeom prst="rect">
            <a:avLst/>
          </a:prstGeom>
          <a:noFill/>
        </p:spPr>
        <p:txBody>
          <a:bodyPr wrap="square">
            <a:spAutoFit/>
          </a:bodyPr>
          <a:lstStyle/>
          <a:p>
            <a:pPr marL="0" marR="0"/>
            <a:r>
              <a:rPr lang="en-US" b="1" i="1" kern="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And were </a:t>
            </a:r>
            <a:r>
              <a:rPr lang="en-US" b="1" i="1" kern="0" dirty="0">
                <a:effectLst/>
                <a:latin typeface="Times New Roman" panose="02020603050405020304" pitchFamily="18" charset="0"/>
                <a:ea typeface="Calibri" panose="020F0502020204030204" pitchFamily="34" charset="0"/>
                <a:cs typeface="Times New Roman" panose="02020603050405020304" pitchFamily="18" charset="0"/>
              </a:rPr>
              <a:t>the days</a:t>
            </a:r>
            <a:r>
              <a:rPr lang="en-US" b="1" kern="0" dirty="0">
                <a:effectLst/>
                <a:latin typeface="Times New Roman" panose="02020603050405020304" pitchFamily="18" charset="0"/>
                <a:ea typeface="Calibri" panose="020F0502020204030204" pitchFamily="34" charset="0"/>
                <a:cs typeface="Times New Roman" panose="02020603050405020304" pitchFamily="18" charset="0"/>
              </a:rPr>
              <a:t> 14 times </a:t>
            </a:r>
            <a:r>
              <a:rPr lang="en-US" kern="0" dirty="0">
                <a:effectLst/>
                <a:latin typeface="Times New Roman" panose="02020603050405020304" pitchFamily="18" charset="0"/>
                <a:ea typeface="Calibri" panose="020F0502020204030204" pitchFamily="34" charset="0"/>
                <a:cs typeface="Times New Roman" panose="02020603050405020304" pitchFamily="18" charset="0"/>
              </a:rPr>
              <a:t>(2 x 7)</a:t>
            </a:r>
            <a:r>
              <a:rPr lang="en-US" b="1" kern="0" dirty="0">
                <a:effectLst/>
                <a:latin typeface="Times New Roman" panose="02020603050405020304" pitchFamily="18" charset="0"/>
                <a:ea typeface="Calibri" panose="020F0502020204030204" pitchFamily="34" charset="0"/>
                <a:cs typeface="Times New Roman" panose="02020603050405020304" pitchFamily="18" charset="0"/>
              </a:rPr>
              <a:t> in the Torah </a:t>
            </a:r>
            <a:endParaRPr lang="en-US" sz="2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b="1" i="1"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And were </a:t>
            </a:r>
            <a:r>
              <a:rPr lang="en-US" b="1" i="1" kern="0" dirty="0">
                <a:effectLst/>
                <a:latin typeface="Times New Roman" panose="02020603050405020304" pitchFamily="18" charset="0"/>
                <a:ea typeface="Calibri" panose="020F0502020204030204" pitchFamily="34" charset="0"/>
                <a:cs typeface="Times New Roman" panose="02020603050405020304" pitchFamily="18" charset="0"/>
              </a:rPr>
              <a:t>all the days</a:t>
            </a:r>
            <a:r>
              <a:rPr lang="en-US" b="1" kern="0" dirty="0">
                <a:effectLst/>
                <a:latin typeface="Times New Roman" panose="02020603050405020304" pitchFamily="18" charset="0"/>
                <a:ea typeface="Calibri" panose="020F0502020204030204" pitchFamily="34" charset="0"/>
                <a:cs typeface="Times New Roman" panose="02020603050405020304" pitchFamily="18" charset="0"/>
              </a:rPr>
              <a:t> 10 times in the Torah</a:t>
            </a:r>
            <a:endParaRPr lang="en-US" sz="20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099232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92BE7F-F624-6808-2C1F-D644D838EB61}"/>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E2C7E69F-3C74-488C-94F7-958872F3ADE3}"/>
              </a:ext>
            </a:extLst>
          </p:cNvPr>
          <p:cNvSpPr txBox="1"/>
          <p:nvPr/>
        </p:nvSpPr>
        <p:spPr>
          <a:xfrm>
            <a:off x="1882219" y="113121"/>
            <a:ext cx="8427562" cy="6370975"/>
          </a:xfrm>
          <a:prstGeom prst="rect">
            <a:avLst/>
          </a:prstGeom>
          <a:noFill/>
        </p:spPr>
        <p:txBody>
          <a:bodyPr wrap="square">
            <a:spAutoFit/>
          </a:bodyPr>
          <a:lstStyle/>
          <a:p>
            <a:pPr marL="0" marR="0"/>
            <a:r>
              <a:rPr lang="en-US" sz="3200" b="1" i="1" dirty="0">
                <a:solidFill>
                  <a:srgbClr val="0000FF"/>
                </a:solidFill>
                <a:effectLst/>
                <a:latin typeface="Times New Roman" panose="02020603050405020304" pitchFamily="18" charset="0"/>
                <a:ea typeface="Times New Roman" panose="02020603050405020304" pitchFamily="18" charset="0"/>
              </a:rPr>
              <a:t>Upon</a:t>
            </a:r>
            <a:r>
              <a:rPr lang="en-US" sz="3200" b="1" i="1" dirty="0">
                <a:effectLst/>
                <a:latin typeface="Times New Roman" panose="02020603050405020304" pitchFamily="18" charset="0"/>
                <a:ea typeface="Times New Roman" panose="02020603050405020304" pitchFamily="18" charset="0"/>
              </a:rPr>
              <a:t> </a:t>
            </a:r>
            <a:r>
              <a:rPr lang="en-US" sz="3200" b="1" dirty="0">
                <a:effectLst/>
                <a:latin typeface="Times New Roman" panose="02020603050405020304" pitchFamily="18" charset="0"/>
                <a:ea typeface="Times New Roman" panose="02020603050405020304" pitchFamily="18" charset="0"/>
              </a:rPr>
              <a:t>12 times in Genesis Chapter 1</a:t>
            </a:r>
            <a:endParaRPr lang="en-US" sz="3200" dirty="0">
              <a:effectLst/>
              <a:latin typeface="Times New Roman" panose="02020603050405020304" pitchFamily="18" charset="0"/>
              <a:ea typeface="Times New Roman" panose="02020603050405020304" pitchFamily="18" charset="0"/>
            </a:endParaRPr>
          </a:p>
          <a:p>
            <a:pPr marL="0" marR="0"/>
            <a:r>
              <a:rPr lang="en-US" sz="3200" b="1" i="1" dirty="0">
                <a:solidFill>
                  <a:srgbClr val="FF0000"/>
                </a:solidFill>
                <a:effectLst/>
                <a:latin typeface="Times New Roman" panose="02020603050405020304" pitchFamily="18" charset="0"/>
                <a:ea typeface="Times New Roman" panose="02020603050405020304" pitchFamily="18" charset="0"/>
              </a:rPr>
              <a:t>Upon</a:t>
            </a:r>
            <a:r>
              <a:rPr lang="en-US" sz="3200" b="1" dirty="0">
                <a:solidFill>
                  <a:srgbClr val="FF0000"/>
                </a:solidFill>
                <a:effectLst/>
                <a:latin typeface="Times New Roman" panose="02020603050405020304" pitchFamily="18" charset="0"/>
                <a:ea typeface="Times New Roman" panose="02020603050405020304" pitchFamily="18" charset="0"/>
              </a:rPr>
              <a:t> the earth </a:t>
            </a:r>
            <a:r>
              <a:rPr lang="en-US" sz="3200" b="1" dirty="0">
                <a:effectLst/>
                <a:latin typeface="Times New Roman" panose="02020603050405020304" pitchFamily="18" charset="0"/>
                <a:ea typeface="Times New Roman" panose="02020603050405020304" pitchFamily="18" charset="0"/>
              </a:rPr>
              <a:t>7 times in Genesis Chapter 1</a:t>
            </a:r>
            <a:endParaRPr lang="en-US" sz="3200" dirty="0">
              <a:effectLst/>
              <a:latin typeface="Times New Roman" panose="02020603050405020304" pitchFamily="18" charset="0"/>
              <a:ea typeface="Times New Roman" panose="02020603050405020304" pitchFamily="18" charset="0"/>
            </a:endParaRPr>
          </a:p>
          <a:p>
            <a:pPr marL="0" marR="0"/>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Upon the face           </a:t>
            </a:r>
            <a:r>
              <a:rPr lang="he-IL" sz="28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עַל</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־פְּנֵ֣י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(Gen 1:2 )</a:t>
            </a:r>
          </a:p>
          <a:p>
            <a:pPr marL="0" marR="0"/>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Upon the face            </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8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עַל</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־פְּנֵ֥י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(Gen 1:2 )</a:t>
            </a:r>
          </a:p>
          <a:p>
            <a:pPr marL="0" marR="0"/>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From Upon the expanse  </a:t>
            </a:r>
            <a:r>
              <a:rPr lang="he-IL" sz="28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מֵעַ֣ל</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לָרָקִ֑יעַ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(Gen 1:7 )</a:t>
            </a:r>
          </a:p>
          <a:p>
            <a:pPr marL="0" marR="0"/>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Upon the earth</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8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עַל</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־הָאָ֑רֶץ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(Gen 1:11 )</a:t>
            </a:r>
          </a:p>
          <a:p>
            <a:pPr marL="0" marR="0"/>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Upon the earth</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8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עַל</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־הָאָ֑רֶץ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(Gen 1:15 )</a:t>
            </a:r>
          </a:p>
          <a:p>
            <a:pPr marL="0" marR="0"/>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Upon the earth</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8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עַל</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־הָאָֽרֶץ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(Gen 1:17 )</a:t>
            </a:r>
          </a:p>
          <a:p>
            <a:pPr marL="0" marR="0"/>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Upon the earth</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8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עַל</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־הָאָ֔רֶץ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(Gen 1:20 )</a:t>
            </a:r>
          </a:p>
          <a:p>
            <a:pPr marL="0" marR="0"/>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Upon the face            </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8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עַל</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־פְּנֵ֖י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(Gen 1:20 )</a:t>
            </a:r>
          </a:p>
          <a:p>
            <a:pPr marL="0" marR="0"/>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Upon the earth</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8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עַל</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־הָאָֽרֶץ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(Gen 1:26 )</a:t>
            </a:r>
          </a:p>
          <a:p>
            <a:pPr marL="0" marR="0"/>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Upon the earth</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8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עַל</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־הָאָֽרֶץ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(Gen 1:28 )</a:t>
            </a:r>
          </a:p>
          <a:p>
            <a:pPr marL="0" marR="0"/>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Upon the earth</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8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עַל</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־הָאָ֗רֶץ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(Gen 1:30 )</a:t>
            </a:r>
          </a:p>
          <a:p>
            <a:pPr marL="0" marR="0"/>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Upon the face            </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8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עַל</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־פְּנֵ֣י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(Gen 1:29 )       </a:t>
            </a: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Copyright: Repetition in the Bible                 </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590075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A17202C-C41A-7A73-B07A-EA06ED7122AF}"/>
              </a:ext>
            </a:extLst>
          </p:cNvPr>
          <p:cNvSpPr txBox="1"/>
          <p:nvPr/>
        </p:nvSpPr>
        <p:spPr>
          <a:xfrm>
            <a:off x="1357458" y="305068"/>
            <a:ext cx="10039547" cy="6247864"/>
          </a:xfrm>
          <a:prstGeom prst="rect">
            <a:avLst/>
          </a:prstGeom>
          <a:noFill/>
        </p:spPr>
        <p:txBody>
          <a:bodyPr wrap="square">
            <a:spAutoFit/>
          </a:bodyPr>
          <a:lstStyle/>
          <a:p>
            <a:pPr marL="0" marR="0"/>
            <a:r>
              <a:rPr lang="en-US" sz="4000" b="1" i="1" dirty="0">
                <a:effectLst/>
                <a:latin typeface="Times New Roman" panose="02020603050405020304" pitchFamily="18" charset="0"/>
                <a:ea typeface="Times New Roman" panose="02020603050405020304" pitchFamily="18" charset="0"/>
              </a:rPr>
              <a:t>The Heavens</a:t>
            </a:r>
            <a:r>
              <a:rPr lang="en-US" sz="4000" b="1" dirty="0">
                <a:effectLst/>
                <a:latin typeface="Times New Roman" panose="02020603050405020304" pitchFamily="18" charset="0"/>
                <a:ea typeface="Times New Roman" panose="02020603050405020304" pitchFamily="18" charset="0"/>
              </a:rPr>
              <a:t> 10 times in Genesis Chapter 1</a:t>
            </a:r>
            <a:endParaRPr lang="en-US" sz="4000" dirty="0">
              <a:effectLst/>
              <a:latin typeface="Times New Roman" panose="02020603050405020304" pitchFamily="18" charset="0"/>
              <a:ea typeface="Times New Roman" panose="02020603050405020304" pitchFamily="18" charset="0"/>
            </a:endParaRPr>
          </a:p>
          <a:p>
            <a:pPr marL="0" marR="0"/>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    The heavens......</a:t>
            </a:r>
            <a:r>
              <a:rPr lang="he-IL" sz="3600" dirty="0">
                <a:effectLst/>
                <a:latin typeface="Times New Roman" panose="02020603050405020304" pitchFamily="18" charset="0"/>
                <a:ea typeface="Times New Roman" panose="02020603050405020304" pitchFamily="18" charset="0"/>
                <a:cs typeface="Times New Roman" panose="02020603050405020304" pitchFamily="18" charset="0"/>
              </a:rPr>
              <a:t>אֵ֥ת הַשָּׁמַ֖יִם..</a:t>
            </a:r>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 (Gen 1:1)</a:t>
            </a:r>
          </a:p>
          <a:p>
            <a:pPr marL="0" marR="0"/>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    The heavens......</a:t>
            </a:r>
            <a:r>
              <a:rPr lang="he-IL" sz="3600" dirty="0">
                <a:effectLst/>
                <a:latin typeface="Times New Roman" panose="02020603050405020304" pitchFamily="18" charset="0"/>
                <a:ea typeface="Times New Roman" panose="02020603050405020304" pitchFamily="18" charset="0"/>
                <a:cs typeface="Times New Roman" panose="02020603050405020304" pitchFamily="18" charset="0"/>
              </a:rPr>
              <a:t> שָׁמָ֑יִם..</a:t>
            </a:r>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 (Gen 1:8)</a:t>
            </a:r>
          </a:p>
          <a:p>
            <a:pPr marL="0" marR="0"/>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    The heavens......</a:t>
            </a:r>
            <a:r>
              <a:rPr lang="he-IL" sz="3600" dirty="0">
                <a:effectLst/>
                <a:latin typeface="Times New Roman" panose="02020603050405020304" pitchFamily="18" charset="0"/>
                <a:ea typeface="Times New Roman" panose="02020603050405020304" pitchFamily="18" charset="0"/>
                <a:cs typeface="Times New Roman" panose="02020603050405020304" pitchFamily="18" charset="0"/>
              </a:rPr>
              <a:t> הַשָּׁמַ֙יִם֙..</a:t>
            </a:r>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 (Gen 1:9)</a:t>
            </a:r>
          </a:p>
          <a:p>
            <a:pPr marL="0" marR="0"/>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    The heavens......</a:t>
            </a:r>
            <a:r>
              <a:rPr lang="he-IL" sz="3600" dirty="0">
                <a:effectLst/>
                <a:latin typeface="Times New Roman" panose="02020603050405020304" pitchFamily="18" charset="0"/>
                <a:ea typeface="Times New Roman" panose="02020603050405020304" pitchFamily="18" charset="0"/>
                <a:cs typeface="Times New Roman" panose="02020603050405020304" pitchFamily="18" charset="0"/>
              </a:rPr>
              <a:t> הַשָּׁמַ֔יִם..</a:t>
            </a:r>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 (Gen 1:14)</a:t>
            </a:r>
          </a:p>
          <a:p>
            <a:pPr marL="0" marR="0"/>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    The heavens......</a:t>
            </a:r>
            <a:r>
              <a:rPr lang="he-IL" sz="3600" dirty="0">
                <a:effectLst/>
                <a:latin typeface="Times New Roman" panose="02020603050405020304" pitchFamily="18" charset="0"/>
                <a:ea typeface="Times New Roman" panose="02020603050405020304" pitchFamily="18" charset="0"/>
                <a:cs typeface="Times New Roman" panose="02020603050405020304" pitchFamily="18" charset="0"/>
              </a:rPr>
              <a:t> הַשָּׁמַ֔יִם..</a:t>
            </a:r>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 (Gen 1:15)</a:t>
            </a:r>
          </a:p>
          <a:p>
            <a:pPr marL="0" marR="0"/>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    The heavens......</a:t>
            </a:r>
            <a:r>
              <a:rPr lang="he-IL" sz="3600" dirty="0">
                <a:effectLst/>
                <a:latin typeface="Times New Roman" panose="02020603050405020304" pitchFamily="18" charset="0"/>
                <a:ea typeface="Times New Roman" panose="02020603050405020304" pitchFamily="18" charset="0"/>
                <a:cs typeface="Times New Roman" panose="02020603050405020304" pitchFamily="18" charset="0"/>
              </a:rPr>
              <a:t> הַשָּׁמָ֑יִם..</a:t>
            </a:r>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 (Gen 1:17)</a:t>
            </a:r>
          </a:p>
          <a:p>
            <a:pPr marL="0" marR="0"/>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    The heavens......</a:t>
            </a:r>
            <a:r>
              <a:rPr lang="he-IL" sz="3600" dirty="0">
                <a:effectLst/>
                <a:latin typeface="Times New Roman" panose="02020603050405020304" pitchFamily="18" charset="0"/>
                <a:ea typeface="Times New Roman" panose="02020603050405020304" pitchFamily="18" charset="0"/>
                <a:cs typeface="Times New Roman" panose="02020603050405020304" pitchFamily="18" charset="0"/>
              </a:rPr>
              <a:t> הַשָּׁמָֽיִם..</a:t>
            </a:r>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 (Gen 1:20)</a:t>
            </a:r>
          </a:p>
          <a:p>
            <a:pPr marL="0" marR="0"/>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    The heavens......</a:t>
            </a:r>
            <a:r>
              <a:rPr lang="he-IL" sz="3600" dirty="0">
                <a:effectLst/>
                <a:latin typeface="Times New Roman" panose="02020603050405020304" pitchFamily="18" charset="0"/>
                <a:ea typeface="Times New Roman" panose="02020603050405020304" pitchFamily="18" charset="0"/>
                <a:cs typeface="Times New Roman" panose="02020603050405020304" pitchFamily="18" charset="0"/>
              </a:rPr>
              <a:t> הַשָּׁמַ֗יִם..</a:t>
            </a:r>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 (Gen 1:26)</a:t>
            </a:r>
          </a:p>
          <a:p>
            <a:pPr marL="0" marR="0"/>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    The heavens......</a:t>
            </a:r>
            <a:r>
              <a:rPr lang="he-IL" sz="3600" dirty="0">
                <a:effectLst/>
                <a:latin typeface="Times New Roman" panose="02020603050405020304" pitchFamily="18" charset="0"/>
                <a:ea typeface="Times New Roman" panose="02020603050405020304" pitchFamily="18" charset="0"/>
                <a:cs typeface="Times New Roman" panose="02020603050405020304" pitchFamily="18" charset="0"/>
              </a:rPr>
              <a:t> הַשָּׁמַ֔יִם..</a:t>
            </a:r>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 (Gen 1:28)</a:t>
            </a:r>
          </a:p>
          <a:p>
            <a:pPr marL="0" marR="0"/>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    The heavens......</a:t>
            </a:r>
            <a:r>
              <a:rPr lang="he-IL" sz="3600" dirty="0">
                <a:effectLst/>
                <a:latin typeface="Times New Roman" panose="02020603050405020304" pitchFamily="18" charset="0"/>
                <a:ea typeface="Times New Roman" panose="02020603050405020304" pitchFamily="18" charset="0"/>
                <a:cs typeface="Times New Roman" panose="02020603050405020304" pitchFamily="18" charset="0"/>
              </a:rPr>
              <a:t>הַשָּׁמַ֜יִם..</a:t>
            </a:r>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3600" dirty="0">
                <a:latin typeface="Times New Roman" panose="02020603050405020304" pitchFamily="18" charset="0"/>
                <a:ea typeface="Times New Roman" panose="02020603050405020304" pitchFamily="18" charset="0"/>
                <a:cs typeface="Times New Roman" panose="02020603050405020304" pitchFamily="18" charset="0"/>
              </a:rPr>
              <a:t>.</a:t>
            </a:r>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 (Gen 1:30)</a:t>
            </a: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Copyright: Repetition in the Bible</a:t>
            </a:r>
            <a:endParaRPr lang="en-US" dirty="0"/>
          </a:p>
        </p:txBody>
      </p:sp>
    </p:spTree>
    <p:extLst>
      <p:ext uri="{BB962C8B-B14F-4D97-AF65-F5344CB8AC3E}">
        <p14:creationId xmlns:p14="http://schemas.microsoft.com/office/powerpoint/2010/main" val="37969096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DEC82410-C8B1-1855-DD2F-09828068F650}"/>
              </a:ext>
            </a:extLst>
          </p:cNvPr>
          <p:cNvGraphicFramePr>
            <a:graphicFrameLocks noGrp="1"/>
          </p:cNvGraphicFramePr>
          <p:nvPr>
            <p:extLst>
              <p:ext uri="{D42A27DB-BD31-4B8C-83A1-F6EECF244321}">
                <p14:modId xmlns:p14="http://schemas.microsoft.com/office/powerpoint/2010/main" val="1325776857"/>
              </p:ext>
            </p:extLst>
          </p:nvPr>
        </p:nvGraphicFramePr>
        <p:xfrm>
          <a:off x="259882" y="523220"/>
          <a:ext cx="11325660" cy="6096000"/>
        </p:xfrm>
        <a:graphic>
          <a:graphicData uri="http://schemas.openxmlformats.org/drawingml/2006/table">
            <a:tbl>
              <a:tblPr firstRow="1" firstCol="1" bandRow="1"/>
              <a:tblGrid>
                <a:gridCol w="2131632">
                  <a:extLst>
                    <a:ext uri="{9D8B030D-6E8A-4147-A177-3AD203B41FA5}">
                      <a16:colId xmlns:a16="http://schemas.microsoft.com/office/drawing/2014/main" val="3561847972"/>
                    </a:ext>
                  </a:extLst>
                </a:gridCol>
                <a:gridCol w="2360629">
                  <a:extLst>
                    <a:ext uri="{9D8B030D-6E8A-4147-A177-3AD203B41FA5}">
                      <a16:colId xmlns:a16="http://schemas.microsoft.com/office/drawing/2014/main" val="1415581405"/>
                    </a:ext>
                  </a:extLst>
                </a:gridCol>
                <a:gridCol w="2236385">
                  <a:extLst>
                    <a:ext uri="{9D8B030D-6E8A-4147-A177-3AD203B41FA5}">
                      <a16:colId xmlns:a16="http://schemas.microsoft.com/office/drawing/2014/main" val="279937586"/>
                    </a:ext>
                  </a:extLst>
                </a:gridCol>
                <a:gridCol w="2236385">
                  <a:extLst>
                    <a:ext uri="{9D8B030D-6E8A-4147-A177-3AD203B41FA5}">
                      <a16:colId xmlns:a16="http://schemas.microsoft.com/office/drawing/2014/main" val="1046675947"/>
                    </a:ext>
                  </a:extLst>
                </a:gridCol>
                <a:gridCol w="2360629">
                  <a:extLst>
                    <a:ext uri="{9D8B030D-6E8A-4147-A177-3AD203B41FA5}">
                      <a16:colId xmlns:a16="http://schemas.microsoft.com/office/drawing/2014/main" val="2450485117"/>
                    </a:ext>
                  </a:extLst>
                </a:gridCol>
              </a:tblGrid>
              <a:tr h="178226">
                <a:tc>
                  <a:txBody>
                    <a:bodyPr/>
                    <a:lstStyle/>
                    <a:p>
                      <a:pPr marL="0" marR="0" algn="l" defTabSz="914400" rtl="1" eaLnBrk="1" latinLnBrk="0" hangingPunct="1"/>
                      <a:r>
                        <a:rPr lang="en-US" sz="2000" kern="12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(Gen 1:1) </a:t>
                      </a:r>
                      <a:r>
                        <a:rPr lang="he-IL" sz="2000" kern="12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הַשָּׁמַ֖יִם</a:t>
                      </a:r>
                      <a:r>
                        <a:rPr lang="en-US" sz="2000" kern="12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defTabSz="914400" rtl="1" eaLnBrk="1" latinLnBrk="0" hangingPunct="1"/>
                      <a:r>
                        <a:rPr lang="he-IL" sz="2000" kern="12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הַשָּׁמַ֔יִם </a:t>
                      </a:r>
                      <a:r>
                        <a:rPr lang="en-US" sz="2000" kern="12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(Gen 7:23)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defTabSz="914400" rtl="1" eaLnBrk="1" latinLnBrk="0" hangingPunct="1"/>
                      <a:r>
                        <a:rPr lang="he-IL" sz="2000" kern="12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שָׁמַ֙יִם </a:t>
                      </a:r>
                      <a:r>
                        <a:rPr lang="en-US" sz="2000" kern="12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(Gen 49:25)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defTabSz="914400" rtl="1" eaLnBrk="1" latinLnBrk="0" hangingPunct="1"/>
                      <a:r>
                        <a:rPr lang="he-IL" sz="2000" kern="12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הַשָּׁמַ֔יִם </a:t>
                      </a:r>
                      <a:r>
                        <a:rPr lang="en-US" sz="2000" kern="12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(Deu 4:11)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defTabSz="914400" rtl="1" eaLnBrk="1" latinLnBrk="0" hangingPunct="1"/>
                      <a:r>
                        <a:rPr lang="he-IL" sz="2000" kern="12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הַשָּׁמַ֖יִם </a:t>
                      </a:r>
                      <a:r>
                        <a:rPr lang="en-US" sz="2000" kern="12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(Deu 11:21)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52685244"/>
                  </a:ext>
                </a:extLst>
              </a:tr>
              <a:tr h="281143">
                <a:tc>
                  <a:txBody>
                    <a:bodyPr/>
                    <a:lstStyle/>
                    <a:p>
                      <a:pPr marL="0" marR="0" algn="l" defTabSz="914400" rtl="1" eaLnBrk="1" latinLnBrk="0" hangingPunct="1"/>
                      <a:r>
                        <a:rPr lang="he-IL" sz="2000" kern="12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שָׁמָ֑יִם </a:t>
                      </a:r>
                      <a:r>
                        <a:rPr lang="en-US" sz="2000" kern="12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(Gen 1:8)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defTabSz="914400" rtl="1" eaLnBrk="1" latinLnBrk="0" hangingPunct="1"/>
                      <a:r>
                        <a:rPr lang="he-IL" sz="2000" kern="12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הַשָּׁמָ֑יִם </a:t>
                      </a:r>
                      <a:r>
                        <a:rPr lang="en-US" sz="2000" kern="12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(Gen 8:2)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defTabSz="914400" rtl="1" eaLnBrk="1" latinLnBrk="0" hangingPunct="1"/>
                      <a:r>
                        <a:rPr lang="he-IL" sz="2000" kern="12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הַשָּׁמַ֖יְמָה </a:t>
                      </a:r>
                      <a:r>
                        <a:rPr lang="en-US" sz="2000" kern="12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(Exo 9:8)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defTabSz="914400" rtl="1" eaLnBrk="1" latinLnBrk="0" hangingPunct="1"/>
                      <a:r>
                        <a:rPr lang="he-IL" sz="2000" kern="12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בַּשָּׁמָֽיִם </a:t>
                      </a:r>
                      <a:r>
                        <a:rPr lang="en-US" sz="2000" kern="12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(Deu 4:17)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defTabSz="914400" rtl="1" eaLnBrk="1" latinLnBrk="0" hangingPunct="1"/>
                      <a:r>
                        <a:rPr lang="he-IL" sz="2000" kern="12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הַשָּׁמַ֖יִם</a:t>
                      </a:r>
                      <a:r>
                        <a:rPr lang="en-US" sz="2000" kern="12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kern="12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12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(Deu 17:3)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23960366"/>
                  </a:ext>
                </a:extLst>
              </a:tr>
              <a:tr h="281390">
                <a:tc>
                  <a:txBody>
                    <a:bodyPr/>
                    <a:lstStyle/>
                    <a:p>
                      <a:pPr marL="0" marR="0" rtl="1"/>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הַשָּׁמַ֙יִם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(Gen 1:9)</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הַשָּׁמָֽיִם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(Gen 8:2)</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הַשָּׁמָ֑יְמָה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(Exo 9:10)</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הַשָּׁמַ֗יְמָה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(Deu 4:19)</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הַשָּׁמָ֑יִם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(Deu 25:19)</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11642699"/>
                  </a:ext>
                </a:extLst>
              </a:tr>
              <a:tr h="281390">
                <a:tc>
                  <a:txBody>
                    <a:bodyPr/>
                    <a:lstStyle/>
                    <a:p>
                      <a:pPr marL="0" marR="0"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הַשָּׁמַ֔יִם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(Gen 1:14)</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הַשָּׁמָ֑יִם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(Gen 9:2)</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הַשָּׁמַ֔יִם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(Exo 9:22)</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הַשָּׁמַ֔יִם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(Deu 4:19)</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הַשָּׁמַ֗יִם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(Deu 26:15)</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29690859"/>
                  </a:ext>
                </a:extLst>
              </a:tr>
              <a:tr h="281390">
                <a:tc>
                  <a:txBody>
                    <a:bodyPr/>
                    <a:lstStyle/>
                    <a:p>
                      <a:pPr marL="0" marR="0"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הַשָּׁמַ֔יִם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(Gen 1:15)</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בַשָּׁמַ֔יִם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(Gen 11:4)</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הַשָּׁמַיִם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(Exo 9:23)</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הַשָּׁמָֽיִם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(Deu 4:19)</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הַשָּׁמַ֗יִם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(Deu 28:12)</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02622512"/>
                  </a:ext>
                </a:extLst>
              </a:tr>
              <a:tr h="281390">
                <a:tc>
                  <a:txBody>
                    <a:bodyPr/>
                    <a:lstStyle/>
                    <a:p>
                      <a:pPr marL="0" marR="0"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הַשָּׁמָ֑יִם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(Gen 1:17)</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שָׁמַ֥יִם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(Gen 14:19)</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הַשָּׁמַ֔יִם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(Exo 10:21)</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הַשָּׁמַ֣יִם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(Deu 4:26)</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שָׁמֶ֛יךָ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(Deu 28:23)</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46187537"/>
                  </a:ext>
                </a:extLst>
              </a:tr>
              <a:tr h="281390">
                <a:tc>
                  <a:txBody>
                    <a:bodyPr/>
                    <a:lstStyle/>
                    <a:p>
                      <a:pPr marL="0" marR="0"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הַשָּׁמָֽיִם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(Gen 1:20)</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שָׁמַ֥יִם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(Gen 14:22)</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הַשָּׁמָ֑יִם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(Exo 10:22)</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הַשָּׁמַ֖יִם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(Deu 4:32)</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הַשָּׁמַ֙יִם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(Deu 28:24)</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78034772"/>
                  </a:ext>
                </a:extLst>
              </a:tr>
              <a:tr h="281390">
                <a:tc>
                  <a:txBody>
                    <a:bodyPr/>
                    <a:lstStyle/>
                    <a:p>
                      <a:pPr marL="0" marR="0"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הַשָּׁמַ֗יִם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(Gen 1:26)</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הַשָּׁמַ֗יְמָה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(Gen 15:5)</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הַשָּׁמָ֑יִם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(Exo 16:4)</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הַשָּׁמָ֑יִם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(Deu 4:32)</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הַשָּׁמַ֖יִם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(Deu 28:26)</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99207320"/>
                  </a:ext>
                </a:extLst>
              </a:tr>
              <a:tr h="281390">
                <a:tc>
                  <a:txBody>
                    <a:bodyPr/>
                    <a:lstStyle/>
                    <a:p>
                      <a:pPr marL="0" marR="0"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הַשָּׁמַ֔יִם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(Gen 1:28)</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הַשָּׁמָֽיִם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(Gen 19:24)</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הַשָּׁמָֽיִם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(Exo 17:14)</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הַשָּׁמַ֛יִם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(Deu 4:36)</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הַשָּׁמַ֖יִם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(Deu 28:62)</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86386478"/>
                  </a:ext>
                </a:extLst>
              </a:tr>
              <a:tr h="281390">
                <a:tc>
                  <a:txBody>
                    <a:bodyPr/>
                    <a:lstStyle/>
                    <a:p>
                      <a:pPr marL="0" marR="0"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הַשָּׁמַ֜יִם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(Gen 1:30)</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הַשָּׁמַ֔יִם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(Gen 21:17)</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בַּשָּׁ֙מַ֣יִם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(Exo 20:4)</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בַּשָּׁמַ֣יִם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(Deu 4:39)</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הַשָּׁמָֽיִם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(Deu 29:19)</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82575691"/>
                  </a:ext>
                </a:extLst>
              </a:tr>
              <a:tr h="281390">
                <a:tc>
                  <a:txBody>
                    <a:bodyPr/>
                    <a:lstStyle/>
                    <a:p>
                      <a:pPr marL="0" marR="0"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הַשָּׁמַ֥יִם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(Gen 2:1)</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הַשָּׁמַ֔יִם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(Gen 22:11)</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הַשָּׁמַ֣יִם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(Exo 20:11)</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בַּשָּׁמַ֣֙יִם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(Deu 5:8)</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הַשָּׁמָ֑יִם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(Deu 30:4)</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54857924"/>
                  </a:ext>
                </a:extLst>
              </a:tr>
              <a:tr h="281390">
                <a:tc>
                  <a:txBody>
                    <a:bodyPr/>
                    <a:lstStyle/>
                    <a:p>
                      <a:pPr marL="0" marR="0"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הַשָּׁמַ֛יִם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(Gen 2:4)</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הַשָּׁמָֽיִם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(Gen 22:15)</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הַשָּׁמַ֔יִם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(Exo 20:22)</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הַשָּׁמָ֑יִם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(Deu 7:24)</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בַשָּׁמַ֖יִם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(Deu 30:12)</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17525221"/>
                  </a:ext>
                </a:extLst>
              </a:tr>
              <a:tr h="281390">
                <a:tc>
                  <a:txBody>
                    <a:bodyPr/>
                    <a:lstStyle/>
                    <a:p>
                      <a:pPr marL="0" marR="0"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וְשָׁמָֽיִם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(Gen 2:4)</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הַשָּׁמַ֔יִם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(Gen 22:17)</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הַשָּׁמַ֖יִם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(Exo 24:10)</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בַּשָּׁמָֽיִם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(Deu 9:1)</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הַשָּׁמַ֙יְמָה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(Deu 30:12)</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72824631"/>
                  </a:ext>
                </a:extLst>
              </a:tr>
              <a:tr h="281390">
                <a:tc>
                  <a:txBody>
                    <a:bodyPr/>
                    <a:lstStyle/>
                    <a:p>
                      <a:pPr marL="0" marR="0"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הַשָּׁמַ֔יִם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(Gen 2:19)</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הַשָּׁמַ֔יִם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(Gen 24:3)</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הַשָּׁמַ֣יִם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(Exo 31:17)</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הַשָּׁמָ֑יִם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(Deu 9:14)</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הַשָּׁמַ֣יִם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(Deu 30:19)</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86424236"/>
                  </a:ext>
                </a:extLst>
              </a:tr>
              <a:tr h="281390">
                <a:tc>
                  <a:txBody>
                    <a:bodyPr/>
                    <a:lstStyle/>
                    <a:p>
                      <a:pPr marL="0" marR="0"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הַשָּׁמַ֔יִם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(Gen 2:20)</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הַשָּׁמַ֗יִם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(Gen 24:7)</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הַשָּׁמָ֑יִם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(Exo 32:13)</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הַשָּׁמַ֖יִם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(Deu 10:14)</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הַשָּׁמַ֖יִם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(Deu 31:28)</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46034360"/>
                  </a:ext>
                </a:extLst>
              </a:tr>
              <a:tr h="281390">
                <a:tc>
                  <a:txBody>
                    <a:bodyPr/>
                    <a:lstStyle/>
                    <a:p>
                      <a:pPr marL="0" marR="0"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הַשָּׁמָ֑יִם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(Gen 6:7)</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הַשָּׁמַ֔יִם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(Gen 26:4)</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שְׁמֵיכֶם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(Lev 26:19)</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וּשְׁמֵ֣י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(Deu 10:14)</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הַשָּׁמַ֖יִם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(Deu 32:1)</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05673227"/>
                  </a:ext>
                </a:extLst>
              </a:tr>
              <a:tr h="281390">
                <a:tc>
                  <a:txBody>
                    <a:bodyPr/>
                    <a:lstStyle/>
                    <a:p>
                      <a:pPr marL="0" marR="0"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הַשָּׁמָ֑יִם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(Gen 6:17)</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הַשָּׁמַ֔יִם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(Gen 27:28)</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הַשָּׁמַ֖יִם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(Deu 1:10)</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הַשָּׁמָ֑יִם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(Deu 10:14)</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שָׁמַ֖יִם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(Deu 32:40)</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79209959"/>
                  </a:ext>
                </a:extLst>
              </a:tr>
              <a:tr h="281390">
                <a:tc>
                  <a:txBody>
                    <a:bodyPr/>
                    <a:lstStyle/>
                    <a:p>
                      <a:pPr marL="0" marR="0"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הַשָּׁמַ֛יִם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(Gen 7:3)</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הַשָּׁמַ֖יִם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(Gen 27:39)</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בַּשָּׁמָ֑יִם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(Deu 1:28)</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הַשָּׁמַ֖יִם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(Deu 10:22)</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שָׁמַ֙יִם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(Deu 33:13)</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01041118"/>
                  </a:ext>
                </a:extLst>
              </a:tr>
              <a:tr h="281390">
                <a:tc>
                  <a:txBody>
                    <a:bodyPr/>
                    <a:lstStyle/>
                    <a:p>
                      <a:pPr marL="0" marR="0"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הַשָּׁמַ֖יִם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(Gen 7:11)</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הַשָּׁמָ֑יְמָה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(Gen 28:12)</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הַשָּׁמָ֑יִם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(Deu 2:25)</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הַשָּׁמַ֖יִם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(Deu 11:11)</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שָׁמַ֙יִם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(Deu 33:26)</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21395531"/>
                  </a:ext>
                </a:extLst>
              </a:tr>
              <a:tr h="281390">
                <a:tc>
                  <a:txBody>
                    <a:bodyPr/>
                    <a:lstStyle/>
                    <a:p>
                      <a:pPr marL="0" marR="0"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הַשָּׁמָֽיִם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(Gen 7:19)</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הַשָּׁמָֽיִם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(Gen 28:17)</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בַּשָּׁמַ֣יִם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(Deu 3:24)</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הַשָּׁמַ֙יִם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(Deu 11:17)</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שָׁמָ֖יו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(Deu 33:28)</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93788353"/>
                  </a:ext>
                </a:extLst>
              </a:tr>
            </a:tbl>
          </a:graphicData>
        </a:graphic>
      </p:graphicFrame>
      <p:sp>
        <p:nvSpPr>
          <p:cNvPr id="4" name="TextBox 3">
            <a:extLst>
              <a:ext uri="{FF2B5EF4-FFF2-40B4-BE49-F238E27FC236}">
                <a16:creationId xmlns:a16="http://schemas.microsoft.com/office/drawing/2014/main" id="{F2FD967D-06D5-F3A4-EF2B-7D445F49F3F8}"/>
              </a:ext>
            </a:extLst>
          </p:cNvPr>
          <p:cNvSpPr txBox="1"/>
          <p:nvPr/>
        </p:nvSpPr>
        <p:spPr>
          <a:xfrm>
            <a:off x="153971" y="0"/>
            <a:ext cx="8770954" cy="523220"/>
          </a:xfrm>
          <a:prstGeom prst="rect">
            <a:avLst/>
          </a:prstGeom>
          <a:noFill/>
        </p:spPr>
        <p:txBody>
          <a:bodyPr wrap="square">
            <a:spAutoFit/>
          </a:bodyPr>
          <a:lstStyle/>
          <a:p>
            <a:pPr marL="0" marR="0"/>
            <a:r>
              <a:rPr lang="en-US" sz="2800" b="1" i="1" dirty="0">
                <a:effectLst/>
                <a:latin typeface="Times New Roman" panose="02020603050405020304" pitchFamily="18" charset="0"/>
                <a:ea typeface="Times New Roman" panose="02020603050405020304" pitchFamily="18" charset="0"/>
              </a:rPr>
              <a:t>Heavens </a:t>
            </a:r>
            <a:r>
              <a:rPr lang="en-US" sz="2800" dirty="0">
                <a:effectLst/>
                <a:latin typeface="Times New Roman" panose="02020603050405020304" pitchFamily="18" charset="0"/>
                <a:ea typeface="Times New Roman" panose="02020603050405020304" pitchFamily="18" charset="0"/>
              </a:rPr>
              <a:t>(</a:t>
            </a:r>
            <a:r>
              <a:rPr lang="en-US" sz="2800" i="1" dirty="0">
                <a:effectLst/>
                <a:latin typeface="Times New Roman" panose="02020603050405020304" pitchFamily="18" charset="0"/>
                <a:ea typeface="Times New Roman" panose="02020603050405020304" pitchFamily="18" charset="0"/>
              </a:rPr>
              <a:t>always plural</a:t>
            </a:r>
            <a:r>
              <a:rPr lang="en-US" sz="2800" dirty="0">
                <a:effectLst/>
                <a:latin typeface="Times New Roman" panose="02020603050405020304" pitchFamily="18" charset="0"/>
                <a:ea typeface="Times New Roman" panose="02020603050405020304" pitchFamily="18" charset="0"/>
              </a:rPr>
              <a:t>)</a:t>
            </a:r>
            <a:r>
              <a:rPr lang="en-US" sz="2800" i="1" dirty="0">
                <a:effectLst/>
                <a:latin typeface="Times New Roman" panose="02020603050405020304" pitchFamily="18" charset="0"/>
                <a:ea typeface="Times New Roman" panose="02020603050405020304" pitchFamily="18" charset="0"/>
              </a:rPr>
              <a:t> </a:t>
            </a:r>
            <a:r>
              <a:rPr lang="en-US" sz="2800" b="1" dirty="0">
                <a:effectLst/>
                <a:latin typeface="Times New Roman" panose="02020603050405020304" pitchFamily="18" charset="0"/>
                <a:ea typeface="Times New Roman" panose="02020603050405020304" pitchFamily="18" charset="0"/>
              </a:rPr>
              <a:t>100 times in the Torah</a:t>
            </a: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Copyright: Repetition in the Bible</a:t>
            </a:r>
            <a:endParaRPr lang="en-US"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3422147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gradFill>
          <a:gsLst>
            <a:gs pos="4000">
              <a:schemeClr val="accent1">
                <a:lumMod val="5000"/>
                <a:lumOff val="95000"/>
              </a:schemeClr>
            </a:gs>
            <a:gs pos="80000">
              <a:schemeClr val="accent1">
                <a:lumMod val="75000"/>
              </a:schemeClr>
            </a:gs>
          </a:gsLst>
          <a:lin ang="5400000" scaled="1"/>
        </a:gradFill>
        <a:effectLst/>
      </p:bgPr>
    </p:bg>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903A295B-C64A-46A5-BAAD-D12ACF6269E3}"/>
              </a:ext>
            </a:extLst>
          </p:cNvPr>
          <p:cNvGraphicFramePr>
            <a:graphicFrameLocks noGrp="1"/>
          </p:cNvGraphicFramePr>
          <p:nvPr>
            <p:extLst>
              <p:ext uri="{D42A27DB-BD31-4B8C-83A1-F6EECF244321}">
                <p14:modId xmlns:p14="http://schemas.microsoft.com/office/powerpoint/2010/main" val="4266113745"/>
              </p:ext>
            </p:extLst>
          </p:nvPr>
        </p:nvGraphicFramePr>
        <p:xfrm>
          <a:off x="494224" y="844499"/>
          <a:ext cx="11203551" cy="5411480"/>
        </p:xfrm>
        <a:graphic>
          <a:graphicData uri="http://schemas.openxmlformats.org/drawingml/2006/table">
            <a:tbl>
              <a:tblPr firstRow="1" firstCol="1" bandRow="1"/>
              <a:tblGrid>
                <a:gridCol w="3425289">
                  <a:extLst>
                    <a:ext uri="{9D8B030D-6E8A-4147-A177-3AD203B41FA5}">
                      <a16:colId xmlns:a16="http://schemas.microsoft.com/office/drawing/2014/main" val="4208278469"/>
                    </a:ext>
                  </a:extLst>
                </a:gridCol>
                <a:gridCol w="3779396">
                  <a:extLst>
                    <a:ext uri="{9D8B030D-6E8A-4147-A177-3AD203B41FA5}">
                      <a16:colId xmlns:a16="http://schemas.microsoft.com/office/drawing/2014/main" val="229275764"/>
                    </a:ext>
                  </a:extLst>
                </a:gridCol>
                <a:gridCol w="3998866">
                  <a:extLst>
                    <a:ext uri="{9D8B030D-6E8A-4147-A177-3AD203B41FA5}">
                      <a16:colId xmlns:a16="http://schemas.microsoft.com/office/drawing/2014/main" val="2023008231"/>
                    </a:ext>
                  </a:extLst>
                </a:gridCol>
              </a:tblGrid>
              <a:tr h="541241">
                <a:tc>
                  <a:txBody>
                    <a:bodyPr/>
                    <a:lstStyle/>
                    <a:p>
                      <a:pPr marL="0" marR="0" algn="l" rtl="1">
                        <a:spcBef>
                          <a:spcPts val="0"/>
                        </a:spcBef>
                        <a:spcAft>
                          <a:spcPts val="0"/>
                        </a:spcAft>
                      </a:pPr>
                      <a:r>
                        <a:rPr lang="en-US"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1:2)</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וְר֣וּחַ אֱלֹהִ֔ים  </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rtl="1">
                        <a:spcBef>
                          <a:spcPts val="0"/>
                        </a:spcBef>
                        <a:spcAft>
                          <a:spcPts val="0"/>
                        </a:spcAft>
                      </a:pPr>
                      <a:r>
                        <a:rPr lang="en-US"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1:10) </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וַיַּ֥רְא אֱלֹהִ֖ים </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rtl="1">
                        <a:spcBef>
                          <a:spcPts val="0"/>
                        </a:spcBef>
                        <a:spcAft>
                          <a:spcPts val="0"/>
                        </a:spcAft>
                      </a:pPr>
                      <a:r>
                        <a:rPr lang="en-US"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1:22) </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וַיְבָ֧רֶךְ אֹתָ֛ם אֱלֹהִ֖ים </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259351975"/>
                  </a:ext>
                </a:extLst>
              </a:tr>
              <a:tr h="489999">
                <a:tc>
                  <a:txBody>
                    <a:bodyPr/>
                    <a:lstStyle/>
                    <a:p>
                      <a:pPr marL="0" marR="0" algn="l" rtl="1">
                        <a:spcBef>
                          <a:spcPts val="0"/>
                        </a:spcBef>
                        <a:spcAft>
                          <a:spcPts val="0"/>
                        </a:spcAft>
                      </a:pPr>
                      <a:r>
                        <a:rPr lang="en-US"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1:3)</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וַיֹּ֥אמֶר אֱלֹהִ֖ים  </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rtl="1">
                        <a:spcBef>
                          <a:spcPts val="0"/>
                        </a:spcBef>
                        <a:spcAft>
                          <a:spcPts val="0"/>
                        </a:spcAft>
                      </a:pPr>
                      <a:r>
                        <a:rPr lang="en-US"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1:11)</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וַיֹּ֣אמֶר אֱלֹהִ֗ים </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rtl="1">
                        <a:spcBef>
                          <a:spcPts val="0"/>
                        </a:spcBef>
                        <a:spcAft>
                          <a:spcPts val="0"/>
                        </a:spcAft>
                      </a:pPr>
                      <a:r>
                        <a:rPr lang="en-US"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1:24)</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וַיֹּ֣אמֶר אֱלֹהִ֗ים </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6471957"/>
                  </a:ext>
                </a:extLst>
              </a:tr>
              <a:tr h="489999">
                <a:tc>
                  <a:txBody>
                    <a:bodyPr/>
                    <a:lstStyle/>
                    <a:p>
                      <a:pPr marL="0" marR="0" algn="l" rtl="1">
                        <a:spcBef>
                          <a:spcPts val="0"/>
                        </a:spcBef>
                        <a:spcAft>
                          <a:spcPts val="0"/>
                        </a:spcAft>
                      </a:pPr>
                      <a:r>
                        <a:rPr lang="en-US"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1:4) </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וַיַּ֧רְא אֱלֹהִ֛ים </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rtl="1">
                        <a:spcBef>
                          <a:spcPts val="0"/>
                        </a:spcBef>
                        <a:spcAft>
                          <a:spcPts val="0"/>
                        </a:spcAft>
                      </a:pPr>
                      <a:r>
                        <a:rPr lang="en-US"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1:12)</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וַיַּ֥רְא אֱלֹהִ֖ים </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rtl="1">
                        <a:spcBef>
                          <a:spcPts val="0"/>
                        </a:spcBef>
                        <a:spcAft>
                          <a:spcPts val="0"/>
                        </a:spcAft>
                      </a:pPr>
                      <a:r>
                        <a:rPr lang="en-US"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1:25)</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וַיַּ֣עַשׂ אֱלֹהִים </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651292627"/>
                  </a:ext>
                </a:extLst>
              </a:tr>
              <a:tr h="489999">
                <a:tc>
                  <a:txBody>
                    <a:bodyPr/>
                    <a:lstStyle/>
                    <a:p>
                      <a:pPr marL="0" marR="0" algn="l" rtl="1">
                        <a:spcBef>
                          <a:spcPts val="0"/>
                        </a:spcBef>
                        <a:spcAft>
                          <a:spcPts val="0"/>
                        </a:spcAft>
                      </a:pPr>
                      <a:r>
                        <a:rPr lang="en-US"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1:4)</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וַיַּבְדֵּ֣ל אֱלֹהִ֔ים </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rtl="1">
                        <a:spcBef>
                          <a:spcPts val="0"/>
                        </a:spcBef>
                        <a:spcAft>
                          <a:spcPts val="0"/>
                        </a:spcAft>
                      </a:pPr>
                      <a:r>
                        <a:rPr lang="en-US"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1:14)</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וַיֹּ֣אמֶר אֱלֹהִ֗ים </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rtl="1">
                        <a:spcBef>
                          <a:spcPts val="0"/>
                        </a:spcBef>
                        <a:spcAft>
                          <a:spcPts val="0"/>
                        </a:spcAft>
                      </a:pPr>
                      <a:r>
                        <a:rPr lang="en-US"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1:25)</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וַיַּ֥רְא אֱלֹהִ֖ים </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56977274"/>
                  </a:ext>
                </a:extLst>
              </a:tr>
              <a:tr h="489999">
                <a:tc>
                  <a:txBody>
                    <a:bodyPr/>
                    <a:lstStyle/>
                    <a:p>
                      <a:pPr marL="0" marR="0" algn="l" rtl="1">
                        <a:spcBef>
                          <a:spcPts val="0"/>
                        </a:spcBef>
                        <a:spcAft>
                          <a:spcPts val="0"/>
                        </a:spcAft>
                      </a:pPr>
                      <a:r>
                        <a:rPr lang="en-US"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1:5)</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וַיִּקְרָ֙א אֱלֹהִ֤ים </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וַיַּ֣עַשׂ אֱלֹהִ֔ים</a:t>
                      </a:r>
                      <a:r>
                        <a:rPr lang="en-US"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1:16)</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rtl="1">
                        <a:spcBef>
                          <a:spcPts val="0"/>
                        </a:spcBef>
                        <a:spcAft>
                          <a:spcPts val="0"/>
                        </a:spcAft>
                      </a:pPr>
                      <a:r>
                        <a:rPr lang="en-US"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1:26)</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וַיֹּ֣אמֶר אֱלֹהִ֔ים </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778937296"/>
                  </a:ext>
                </a:extLst>
              </a:tr>
              <a:tr h="538012">
                <a:tc>
                  <a:txBody>
                    <a:bodyPr/>
                    <a:lstStyle/>
                    <a:p>
                      <a:pPr marL="0" marR="0" algn="l" rtl="1">
                        <a:spcBef>
                          <a:spcPts val="0"/>
                        </a:spcBef>
                        <a:spcAft>
                          <a:spcPts val="0"/>
                        </a:spcAft>
                      </a:pPr>
                      <a:r>
                        <a:rPr lang="en-US"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1:6)</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וַיֹּ֣אמֶר אֱלֹהִ֔ים </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rtl="1">
                        <a:spcBef>
                          <a:spcPts val="0"/>
                        </a:spcBef>
                        <a:spcAft>
                          <a:spcPts val="0"/>
                        </a:spcAft>
                      </a:pPr>
                      <a:r>
                        <a:rPr lang="en-US"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1:17) </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וַיִּתֵּ֥ן אֹתָ֛ם אֱלֹהִ֖ים </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rtl="1">
                        <a:spcBef>
                          <a:spcPts val="0"/>
                        </a:spcBef>
                        <a:spcAft>
                          <a:spcPts val="0"/>
                        </a:spcAft>
                      </a:pPr>
                      <a:r>
                        <a:rPr lang="en-US"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1:27)</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וַיִּבְרָ֙א אֱלֹהִ֤ים </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666204254"/>
                  </a:ext>
                </a:extLst>
              </a:tr>
              <a:tr h="577887">
                <a:tc>
                  <a:txBody>
                    <a:bodyPr/>
                    <a:lstStyle/>
                    <a:p>
                      <a:pPr marL="0" marR="0" algn="l" rtl="1">
                        <a:spcBef>
                          <a:spcPts val="0"/>
                        </a:spcBef>
                        <a:spcAft>
                          <a:spcPts val="0"/>
                        </a:spcAft>
                      </a:pPr>
                      <a:r>
                        <a:rPr lang="en-US"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1:7)</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וַיַּ֣עַשׂ אֱלֹהִים </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rtl="1">
                        <a:spcBef>
                          <a:spcPts val="0"/>
                        </a:spcBef>
                        <a:spcAft>
                          <a:spcPts val="0"/>
                        </a:spcAft>
                      </a:pPr>
                      <a:r>
                        <a:rPr lang="en-US"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1:18)</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וַיַּ֥רְא אֱלֹהִ֖ים </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rtl="1">
                        <a:spcBef>
                          <a:spcPts val="0"/>
                        </a:spcBef>
                        <a:spcAft>
                          <a:spcPts val="0"/>
                        </a:spcAft>
                      </a:pPr>
                      <a:r>
                        <a:rPr lang="en-US"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1:28)</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וַיְבָ֣רֶךְ אֹתָם֮ אֱלֹהִים </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757405558"/>
                  </a:ext>
                </a:extLst>
              </a:tr>
              <a:tr h="565046">
                <a:tc>
                  <a:txBody>
                    <a:bodyPr/>
                    <a:lstStyle/>
                    <a:p>
                      <a:pPr marL="0" marR="0" algn="l" rtl="1">
                        <a:spcBef>
                          <a:spcPts val="0"/>
                        </a:spcBef>
                        <a:spcAft>
                          <a:spcPts val="0"/>
                        </a:spcAft>
                      </a:pPr>
                      <a:r>
                        <a:rPr lang="en-US"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1:8)</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וַיִּקְרָ֧א אֱלֹהִ֛ים  </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rtl="1">
                        <a:spcBef>
                          <a:spcPts val="0"/>
                        </a:spcBef>
                        <a:spcAft>
                          <a:spcPts val="0"/>
                        </a:spcAft>
                      </a:pPr>
                      <a:r>
                        <a:rPr lang="en-US"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1:20) </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וַיֹּ֣אמֶר אֱלֹהִ֔ים </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rtl="1">
                        <a:spcBef>
                          <a:spcPts val="0"/>
                        </a:spcBef>
                        <a:spcAft>
                          <a:spcPts val="0"/>
                        </a:spcAft>
                      </a:pPr>
                      <a:r>
                        <a:rPr lang="en-US"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1:28)</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וַיֹּ֙אמֶר לָהֶ֜ם אֱלֹהִ֗ים </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87233980"/>
                  </a:ext>
                </a:extLst>
              </a:tr>
              <a:tr h="489999">
                <a:tc>
                  <a:txBody>
                    <a:bodyPr/>
                    <a:lstStyle/>
                    <a:p>
                      <a:pPr marL="0" marR="0" algn="l" rtl="1">
                        <a:spcBef>
                          <a:spcPts val="0"/>
                        </a:spcBef>
                        <a:spcAft>
                          <a:spcPts val="0"/>
                        </a:spcAft>
                      </a:pPr>
                      <a:r>
                        <a:rPr lang="en-US"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1:9)</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וַיֹּ֣אמֶר אֱלֹהִ֗ים  </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rtl="1">
                        <a:spcBef>
                          <a:spcPts val="0"/>
                        </a:spcBef>
                        <a:spcAft>
                          <a:spcPts val="0"/>
                        </a:spcAft>
                      </a:pPr>
                      <a:r>
                        <a:rPr lang="en-US"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1:21)</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וַיִּבְרָ֣א אֱלֹהִ֔ים </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rtl="1">
                        <a:spcBef>
                          <a:spcPts val="0"/>
                        </a:spcBef>
                        <a:spcAft>
                          <a:spcPts val="0"/>
                        </a:spcAft>
                      </a:pPr>
                      <a:r>
                        <a:rPr lang="en-US"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1:29)</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וַיֹּ֣אמֶר אֱלֹהִ֗ים </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570776913"/>
                  </a:ext>
                </a:extLst>
              </a:tr>
              <a:tr h="739299">
                <a:tc>
                  <a:txBody>
                    <a:bodyPr/>
                    <a:lstStyle/>
                    <a:p>
                      <a:pPr marL="0" marR="0" algn="l" rtl="1">
                        <a:spcBef>
                          <a:spcPts val="0"/>
                        </a:spcBef>
                        <a:spcAft>
                          <a:spcPts val="0"/>
                        </a:spcAft>
                      </a:pPr>
                      <a:r>
                        <a:rPr lang="en-US"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1:10)</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וַיִּקְרָ֙א אֱלֹהִ֤ים  </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rtl="1">
                        <a:spcBef>
                          <a:spcPts val="0"/>
                        </a:spcBef>
                        <a:spcAft>
                          <a:spcPts val="0"/>
                        </a:spcAft>
                      </a:pPr>
                      <a:r>
                        <a:rPr lang="en-US"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1:21)</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וַיַּ֥רְא אֱלֹהִ֖ים </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rtl="1">
                        <a:spcBef>
                          <a:spcPts val="0"/>
                        </a:spcBef>
                        <a:spcAft>
                          <a:spcPts val="0"/>
                        </a:spcAft>
                      </a:pPr>
                      <a:r>
                        <a:rPr lang="en-US"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1:31) </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וַיַּ֤רְא אֱלֹהִים </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504371053"/>
                  </a:ext>
                </a:extLst>
              </a:tr>
            </a:tbl>
          </a:graphicData>
        </a:graphic>
      </p:graphicFrame>
      <p:sp>
        <p:nvSpPr>
          <p:cNvPr id="3" name="Rectangle 2">
            <a:extLst>
              <a:ext uri="{FF2B5EF4-FFF2-40B4-BE49-F238E27FC236}">
                <a16:creationId xmlns:a16="http://schemas.microsoft.com/office/drawing/2014/main" id="{EE8B4ECB-913F-48AA-91A6-53EEA90766DE}"/>
              </a:ext>
            </a:extLst>
          </p:cNvPr>
          <p:cNvSpPr/>
          <p:nvPr/>
        </p:nvSpPr>
        <p:spPr>
          <a:xfrm>
            <a:off x="2978832" y="125440"/>
            <a:ext cx="6234335" cy="523220"/>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mn-cs"/>
              </a:rPr>
              <a:t>And God </a:t>
            </a:r>
            <a:r>
              <a:rPr kumimoji="0" lang="en-US" sz="28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mn-cs"/>
              </a:rPr>
              <a:t>30 times in Genesis Chapter 1</a:t>
            </a:r>
            <a:endPar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mn-cs"/>
            </a:endParaRPr>
          </a:p>
        </p:txBody>
      </p:sp>
      <p:sp>
        <p:nvSpPr>
          <p:cNvPr id="5" name="TextBox 4">
            <a:extLst>
              <a:ext uri="{FF2B5EF4-FFF2-40B4-BE49-F238E27FC236}">
                <a16:creationId xmlns:a16="http://schemas.microsoft.com/office/drawing/2014/main" id="{0EAA87A9-2AFC-9E89-1F74-E8E5B1966943}"/>
              </a:ext>
            </a:extLst>
          </p:cNvPr>
          <p:cNvSpPr txBox="1"/>
          <p:nvPr/>
        </p:nvSpPr>
        <p:spPr>
          <a:xfrm>
            <a:off x="9525000" y="6344096"/>
            <a:ext cx="6096000" cy="215444"/>
          </a:xfrm>
          <a:prstGeom prst="rect">
            <a:avLst/>
          </a:prstGeom>
          <a:noFill/>
        </p:spPr>
        <p:txBody>
          <a:bodyPr wrap="square">
            <a:spAutoFit/>
          </a:bodyPr>
          <a:lstStyle/>
          <a:p>
            <a:r>
              <a:rPr kumimoji="0" lang="en-US" sz="800" b="0" i="0" u="none" strike="noStrike" kern="1200" cap="none" spc="0" normalizeH="0" baseline="0" noProof="0" dirty="0">
                <a:ln>
                  <a:noFill/>
                </a:ln>
                <a:solidFill>
                  <a:schemeClr val="bg1"/>
                </a:solidFill>
                <a:effectLst/>
                <a:uLnTx/>
                <a:uFillTx/>
                <a:latin typeface="Times New Roman" pitchFamily="18" charset="0"/>
                <a:ea typeface="+mn-ea"/>
                <a:cs typeface="Times New Roman" pitchFamily="18" charset="0"/>
              </a:rPr>
              <a:t>Copyright: Repetition in the Bible</a:t>
            </a:r>
            <a:endParaRPr lang="en-US" dirty="0">
              <a:solidFill>
                <a:schemeClr val="bg1"/>
              </a:solidFill>
            </a:endParaRPr>
          </a:p>
        </p:txBody>
      </p:sp>
    </p:spTree>
    <p:extLst>
      <p:ext uri="{BB962C8B-B14F-4D97-AF65-F5344CB8AC3E}">
        <p14:creationId xmlns:p14="http://schemas.microsoft.com/office/powerpoint/2010/main" val="36635018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gradFill>
          <a:gsLst>
            <a:gs pos="4000">
              <a:schemeClr val="accent1">
                <a:lumMod val="5000"/>
                <a:lumOff val="95000"/>
              </a:schemeClr>
            </a:gs>
            <a:gs pos="80000">
              <a:schemeClr val="accent1">
                <a:lumMod val="75000"/>
              </a:schemeClr>
            </a:gs>
          </a:gsLst>
          <a:lin ang="5400000" scaled="1"/>
        </a:gradFill>
        <a:effectLst/>
      </p:bgPr>
    </p:bg>
    <p:spTree>
      <p:nvGrpSpPr>
        <p:cNvPr id="1" name="">
          <a:extLst>
            <a:ext uri="{FF2B5EF4-FFF2-40B4-BE49-F238E27FC236}">
              <a16:creationId xmlns:a16="http://schemas.microsoft.com/office/drawing/2014/main" id="{1E499910-5100-45AC-7243-022581807D87}"/>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090A90FA-0ABF-FAA8-5767-44218953C0F8}"/>
              </a:ext>
            </a:extLst>
          </p:cNvPr>
          <p:cNvGraphicFramePr>
            <a:graphicFrameLocks noGrp="1"/>
          </p:cNvGraphicFramePr>
          <p:nvPr>
            <p:extLst>
              <p:ext uri="{D42A27DB-BD31-4B8C-83A1-F6EECF244321}">
                <p14:modId xmlns:p14="http://schemas.microsoft.com/office/powerpoint/2010/main" val="2648535684"/>
              </p:ext>
            </p:extLst>
          </p:nvPr>
        </p:nvGraphicFramePr>
        <p:xfrm>
          <a:off x="537328" y="844499"/>
          <a:ext cx="11160447" cy="5411480"/>
        </p:xfrm>
        <a:graphic>
          <a:graphicData uri="http://schemas.openxmlformats.org/drawingml/2006/table">
            <a:tbl>
              <a:tblPr firstRow="1" firstCol="1" bandRow="1"/>
              <a:tblGrid>
                <a:gridCol w="3382185">
                  <a:extLst>
                    <a:ext uri="{9D8B030D-6E8A-4147-A177-3AD203B41FA5}">
                      <a16:colId xmlns:a16="http://schemas.microsoft.com/office/drawing/2014/main" val="4208278469"/>
                    </a:ext>
                  </a:extLst>
                </a:gridCol>
                <a:gridCol w="3779396">
                  <a:extLst>
                    <a:ext uri="{9D8B030D-6E8A-4147-A177-3AD203B41FA5}">
                      <a16:colId xmlns:a16="http://schemas.microsoft.com/office/drawing/2014/main" val="229275764"/>
                    </a:ext>
                  </a:extLst>
                </a:gridCol>
                <a:gridCol w="3998866">
                  <a:extLst>
                    <a:ext uri="{9D8B030D-6E8A-4147-A177-3AD203B41FA5}">
                      <a16:colId xmlns:a16="http://schemas.microsoft.com/office/drawing/2014/main" val="2023008231"/>
                    </a:ext>
                  </a:extLst>
                </a:gridCol>
              </a:tblGrid>
              <a:tr h="541241">
                <a:tc>
                  <a:txBody>
                    <a:bodyPr/>
                    <a:lstStyle/>
                    <a:p>
                      <a:pPr marL="0" marR="0" algn="l" rtl="1">
                        <a:spcBef>
                          <a:spcPts val="0"/>
                        </a:spcBef>
                        <a:spcAft>
                          <a:spcPts val="0"/>
                        </a:spcAft>
                      </a:pPr>
                      <a:r>
                        <a:rPr lang="en-US"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1:2)</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וְר֣וּחַ אֱלֹהִ֔ים  </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rtl="1">
                        <a:spcBef>
                          <a:spcPts val="0"/>
                        </a:spcBef>
                        <a:spcAft>
                          <a:spcPts val="0"/>
                        </a:spcAft>
                      </a:pPr>
                      <a:r>
                        <a:rPr lang="en-US" sz="2400" b="0" kern="12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a:t>
                      </a:r>
                      <a:r>
                        <a:rPr lang="en-US"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1:10) </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וַיַּ֥רְא אֱלֹהִ֖ים </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rtl="1">
                        <a:spcBef>
                          <a:spcPts val="0"/>
                        </a:spcBef>
                        <a:spcAft>
                          <a:spcPts val="0"/>
                        </a:spcAft>
                      </a:pPr>
                      <a:r>
                        <a:rPr lang="en-US"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1:22) </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וַיְבָ֧רֶךְ אֹתָ֛ם אֱלֹהִ֖ים </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259351975"/>
                  </a:ext>
                </a:extLst>
              </a:tr>
              <a:tr h="489999">
                <a:tc>
                  <a:txBody>
                    <a:bodyPr/>
                    <a:lstStyle/>
                    <a:p>
                      <a:pPr marL="0" marR="0" algn="l" rtl="1">
                        <a:spcBef>
                          <a:spcPts val="0"/>
                        </a:spcBef>
                        <a:spcAft>
                          <a:spcPts val="0"/>
                        </a:spcAft>
                      </a:pPr>
                      <a:r>
                        <a:rPr lang="en-US"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1:3)</a:t>
                      </a:r>
                      <a:r>
                        <a:rPr lang="he-IL" sz="2400" b="0" kern="12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וַיֹּ֥אמֶר</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400" b="0" kern="12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אֱלֹהִ֖ים</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rtl="1">
                        <a:spcBef>
                          <a:spcPts val="0"/>
                        </a:spcBef>
                        <a:spcAft>
                          <a:spcPts val="0"/>
                        </a:spcAft>
                      </a:pPr>
                      <a:r>
                        <a:rPr lang="en-US"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1:11)</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400" b="0" kern="12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וַיֹּ֣אמֶר</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400" b="0" kern="12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אֱלֹהִ֗ים</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rtl="1">
                        <a:spcBef>
                          <a:spcPts val="0"/>
                        </a:spcBef>
                        <a:spcAft>
                          <a:spcPts val="0"/>
                        </a:spcAft>
                      </a:pPr>
                      <a:r>
                        <a:rPr lang="en-US"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1:24)</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400" b="0" kern="12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וַיֹּ֣אמֶר</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400" b="0" kern="12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אֱלֹהִ֗ים</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6471957"/>
                  </a:ext>
                </a:extLst>
              </a:tr>
              <a:tr h="489999">
                <a:tc>
                  <a:txBody>
                    <a:bodyPr/>
                    <a:lstStyle/>
                    <a:p>
                      <a:pPr marL="0" marR="0" algn="l" rtl="1">
                        <a:spcBef>
                          <a:spcPts val="0"/>
                        </a:spcBef>
                        <a:spcAft>
                          <a:spcPts val="0"/>
                        </a:spcAft>
                      </a:pPr>
                      <a:r>
                        <a:rPr lang="en-US" sz="2400" b="0" kern="12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a:t>
                      </a:r>
                      <a:r>
                        <a:rPr lang="en-US"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1:4) </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וַיַּ֧רְא אֱלֹהִ֛ים </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rtl="1">
                        <a:spcBef>
                          <a:spcPts val="0"/>
                        </a:spcBef>
                        <a:spcAft>
                          <a:spcPts val="0"/>
                        </a:spcAft>
                      </a:pPr>
                      <a:r>
                        <a:rPr lang="en-US"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1:12)</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וַיַּ֥רְא אֱלֹהִ֖ים </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rtl="1">
                        <a:spcBef>
                          <a:spcPts val="0"/>
                        </a:spcBef>
                        <a:spcAft>
                          <a:spcPts val="0"/>
                        </a:spcAft>
                      </a:pPr>
                      <a:r>
                        <a:rPr lang="en-US" sz="2400" b="0" kern="12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a:t>
                      </a:r>
                      <a:r>
                        <a:rPr lang="en-US"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1:25)</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וַיַּ֣עַשׂ אֱלֹהִים </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651292627"/>
                  </a:ext>
                </a:extLst>
              </a:tr>
              <a:tr h="489999">
                <a:tc>
                  <a:txBody>
                    <a:bodyPr/>
                    <a:lstStyle/>
                    <a:p>
                      <a:pPr marL="0" marR="0" algn="l" rtl="1">
                        <a:spcBef>
                          <a:spcPts val="0"/>
                        </a:spcBef>
                        <a:spcAft>
                          <a:spcPts val="0"/>
                        </a:spcAft>
                      </a:pPr>
                      <a:r>
                        <a:rPr lang="en-US" sz="2400" b="0" kern="12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a:t>
                      </a:r>
                      <a:r>
                        <a:rPr lang="en-US"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1:4)</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וַיַּבְדֵּ֣ל אֱלֹהִ֔ים </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rtl="1">
                        <a:spcBef>
                          <a:spcPts val="0"/>
                        </a:spcBef>
                        <a:spcAft>
                          <a:spcPts val="0"/>
                        </a:spcAft>
                      </a:pPr>
                      <a:r>
                        <a:rPr lang="en-US"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1:14)</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400" b="0" kern="12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וַיֹּ֣אמֶר</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400" b="0" kern="12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אֱלֹהִ֗ים</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rtl="1">
                        <a:spcBef>
                          <a:spcPts val="0"/>
                        </a:spcBef>
                        <a:spcAft>
                          <a:spcPts val="0"/>
                        </a:spcAft>
                      </a:pPr>
                      <a:r>
                        <a:rPr lang="en-US"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1:25)</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וַיַּ֥רְא אֱלֹהִ֖ים </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56977274"/>
                  </a:ext>
                </a:extLst>
              </a:tr>
              <a:tr h="489999">
                <a:tc>
                  <a:txBody>
                    <a:bodyPr/>
                    <a:lstStyle/>
                    <a:p>
                      <a:pPr marL="0" marR="0" algn="l" rtl="1">
                        <a:spcBef>
                          <a:spcPts val="0"/>
                        </a:spcBef>
                        <a:spcAft>
                          <a:spcPts val="0"/>
                        </a:spcAft>
                      </a:pPr>
                      <a:r>
                        <a:rPr lang="en-US" sz="2400" b="0" kern="12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a:t>
                      </a:r>
                      <a:r>
                        <a:rPr lang="en-US"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1:5)</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וַיִּקְרָ֙א אֱלֹהִ֤ים </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וַיַּ֣עַשׂ </a:t>
                      </a:r>
                      <a:r>
                        <a:rPr lang="he-IL" sz="2400" b="0" kern="12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אֱלֹהִ֔ים</a:t>
                      </a:r>
                      <a:r>
                        <a:rPr lang="en-US" sz="2400" b="0" kern="12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a:t>
                      </a:r>
                      <a:r>
                        <a:rPr lang="en-US"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1:16)</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rtl="1">
                        <a:spcBef>
                          <a:spcPts val="0"/>
                        </a:spcBef>
                        <a:spcAft>
                          <a:spcPts val="0"/>
                        </a:spcAft>
                      </a:pPr>
                      <a:r>
                        <a:rPr lang="en-US"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1:26)</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400" b="0" kern="12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וַיֹּ֣אמֶר</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400" b="0" kern="12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אֱלֹהִ֔ים</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778937296"/>
                  </a:ext>
                </a:extLst>
              </a:tr>
              <a:tr h="538012">
                <a:tc>
                  <a:txBody>
                    <a:bodyPr/>
                    <a:lstStyle/>
                    <a:p>
                      <a:pPr marL="0" marR="0" algn="l" rtl="1">
                        <a:spcBef>
                          <a:spcPts val="0"/>
                        </a:spcBef>
                        <a:spcAft>
                          <a:spcPts val="0"/>
                        </a:spcAft>
                      </a:pPr>
                      <a:r>
                        <a:rPr lang="en-US"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1:6)</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400" b="0" kern="12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וַיֹּ֣אמֶר</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400" b="0" kern="12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אֱלֹהִ֔ים</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rtl="1">
                        <a:spcBef>
                          <a:spcPts val="0"/>
                        </a:spcBef>
                        <a:spcAft>
                          <a:spcPts val="0"/>
                        </a:spcAft>
                      </a:pPr>
                      <a:r>
                        <a:rPr lang="en-US" sz="2400" b="0" kern="12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a:t>
                      </a:r>
                      <a:r>
                        <a:rPr lang="en-US"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1:17) </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וַיִּתֵּ֥ן אֹתָ֛ם אֱלֹהִ֖ים </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rtl="1">
                        <a:spcBef>
                          <a:spcPts val="0"/>
                        </a:spcBef>
                        <a:spcAft>
                          <a:spcPts val="0"/>
                        </a:spcAft>
                      </a:pPr>
                      <a:r>
                        <a:rPr lang="en-US"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1:27)</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וַיִּבְרָ֙א אֱלֹהִ֤ים </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666204254"/>
                  </a:ext>
                </a:extLst>
              </a:tr>
              <a:tr h="577887">
                <a:tc>
                  <a:txBody>
                    <a:bodyPr/>
                    <a:lstStyle/>
                    <a:p>
                      <a:pPr marL="0" marR="0" algn="l" rtl="1">
                        <a:spcBef>
                          <a:spcPts val="0"/>
                        </a:spcBef>
                        <a:spcAft>
                          <a:spcPts val="0"/>
                        </a:spcAft>
                      </a:pPr>
                      <a:r>
                        <a:rPr lang="en-US" sz="2400" b="0" kern="12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a:t>
                      </a:r>
                      <a:r>
                        <a:rPr lang="en-US"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1:7)</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וַיַּ֣עַשׂ אֱלֹהִים </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rtl="1">
                        <a:spcBef>
                          <a:spcPts val="0"/>
                        </a:spcBef>
                        <a:spcAft>
                          <a:spcPts val="0"/>
                        </a:spcAft>
                      </a:pPr>
                      <a:r>
                        <a:rPr lang="en-US" sz="2400" b="0" kern="12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a:t>
                      </a:r>
                      <a:r>
                        <a:rPr lang="en-US"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1:18)</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וַיַּ֥רְא אֱלֹהִ֖ים </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rtl="1">
                        <a:spcBef>
                          <a:spcPts val="0"/>
                        </a:spcBef>
                        <a:spcAft>
                          <a:spcPts val="0"/>
                        </a:spcAft>
                      </a:pPr>
                      <a:r>
                        <a:rPr lang="en-US"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1:28)</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וַיְבָ֣רֶךְ אֹתָם֮ אֱלֹהִים </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757405558"/>
                  </a:ext>
                </a:extLst>
              </a:tr>
              <a:tr h="565046">
                <a:tc>
                  <a:txBody>
                    <a:bodyPr/>
                    <a:lstStyle/>
                    <a:p>
                      <a:pPr marL="0" marR="0" algn="l" rtl="1">
                        <a:spcBef>
                          <a:spcPts val="0"/>
                        </a:spcBef>
                        <a:spcAft>
                          <a:spcPts val="0"/>
                        </a:spcAft>
                      </a:pPr>
                      <a:r>
                        <a:rPr lang="en-US" sz="2400" b="0" kern="12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a:t>
                      </a:r>
                      <a:r>
                        <a:rPr lang="en-US"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1:8)</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וַיִּקְרָ֧א אֱלֹהִ֛ים  </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rtl="1">
                        <a:spcBef>
                          <a:spcPts val="0"/>
                        </a:spcBef>
                        <a:spcAft>
                          <a:spcPts val="0"/>
                        </a:spcAft>
                      </a:pPr>
                      <a:r>
                        <a:rPr lang="en-US"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1:20) </a:t>
                      </a:r>
                      <a:r>
                        <a:rPr lang="he-IL" sz="2400" b="0" kern="12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וַיֹּ֣אמֶר</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400" b="0" kern="12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אֱלֹהִ֔ים</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rtl="1">
                        <a:spcBef>
                          <a:spcPts val="0"/>
                        </a:spcBef>
                        <a:spcAft>
                          <a:spcPts val="0"/>
                        </a:spcAft>
                      </a:pPr>
                      <a:r>
                        <a:rPr lang="en-US"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1:28)</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400" b="0" kern="12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וַיֹּ֙אמֶר</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400" b="0" kern="12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לָהֶ֜ם</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400" b="0" kern="12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אֱלֹהִ֗ים</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87233980"/>
                  </a:ext>
                </a:extLst>
              </a:tr>
              <a:tr h="489999">
                <a:tc>
                  <a:txBody>
                    <a:bodyPr/>
                    <a:lstStyle/>
                    <a:p>
                      <a:pPr marL="0" marR="0" algn="l" rtl="1">
                        <a:spcBef>
                          <a:spcPts val="0"/>
                        </a:spcBef>
                        <a:spcAft>
                          <a:spcPts val="0"/>
                        </a:spcAft>
                      </a:pPr>
                      <a:r>
                        <a:rPr lang="en-US"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1:9)</a:t>
                      </a:r>
                      <a:r>
                        <a:rPr lang="he-IL" sz="2400" b="0" kern="12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וַיֹּ֣אמֶר</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400" b="0" kern="12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אֱלֹהִ֗ים</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rtl="1">
                        <a:spcBef>
                          <a:spcPts val="0"/>
                        </a:spcBef>
                        <a:spcAft>
                          <a:spcPts val="0"/>
                        </a:spcAft>
                      </a:pPr>
                      <a:r>
                        <a:rPr lang="en-US" sz="2400" b="0" kern="12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a:t>
                      </a:r>
                      <a:r>
                        <a:rPr lang="en-US"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1:21)</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וַיִּבְרָ֣א אֱלֹהִ֔ים </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rtl="1">
                        <a:spcBef>
                          <a:spcPts val="0"/>
                        </a:spcBef>
                        <a:spcAft>
                          <a:spcPts val="0"/>
                        </a:spcAft>
                      </a:pPr>
                      <a:r>
                        <a:rPr lang="en-US"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1:29)</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400" b="0" kern="12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וַיֹּ֣אמֶר</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400" b="0" kern="12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אֱלֹהִ֗ים</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570776913"/>
                  </a:ext>
                </a:extLst>
              </a:tr>
              <a:tr h="739299">
                <a:tc>
                  <a:txBody>
                    <a:bodyPr/>
                    <a:lstStyle/>
                    <a:p>
                      <a:pPr marL="0" marR="0" algn="l" rtl="1">
                        <a:spcBef>
                          <a:spcPts val="0"/>
                        </a:spcBef>
                        <a:spcAft>
                          <a:spcPts val="0"/>
                        </a:spcAft>
                      </a:pPr>
                      <a:r>
                        <a:rPr lang="en-US" sz="2400" b="0" kern="12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a:t>
                      </a:r>
                      <a:r>
                        <a:rPr lang="en-US"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1:10)</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וַיִּקְרָ֙א אֱלֹהִ֤ים  </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rtl="1">
                        <a:spcBef>
                          <a:spcPts val="0"/>
                        </a:spcBef>
                        <a:spcAft>
                          <a:spcPts val="0"/>
                        </a:spcAft>
                      </a:pPr>
                      <a:r>
                        <a:rPr lang="en-US" sz="2400" b="0" kern="12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a:t>
                      </a:r>
                      <a:r>
                        <a:rPr lang="en-US"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1:21)</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וַיַּ֥רְא אֱלֹהִ֖ים </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rtl="1">
                        <a:spcBef>
                          <a:spcPts val="0"/>
                        </a:spcBef>
                        <a:spcAft>
                          <a:spcPts val="0"/>
                        </a:spcAft>
                      </a:pPr>
                      <a:r>
                        <a:rPr lang="en-US"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1:31) </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וַיַּ֤רְא אֱלֹהִים </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504371053"/>
                  </a:ext>
                </a:extLst>
              </a:tr>
            </a:tbl>
          </a:graphicData>
        </a:graphic>
      </p:graphicFrame>
      <p:sp>
        <p:nvSpPr>
          <p:cNvPr id="3" name="Rectangle 2">
            <a:extLst>
              <a:ext uri="{FF2B5EF4-FFF2-40B4-BE49-F238E27FC236}">
                <a16:creationId xmlns:a16="http://schemas.microsoft.com/office/drawing/2014/main" id="{9F2B25A5-A590-9A6B-9428-2DA0A87942E4}"/>
              </a:ext>
            </a:extLst>
          </p:cNvPr>
          <p:cNvSpPr/>
          <p:nvPr/>
        </p:nvSpPr>
        <p:spPr>
          <a:xfrm>
            <a:off x="537328" y="125440"/>
            <a:ext cx="11596511" cy="584775"/>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1"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mn-cs"/>
              </a:rPr>
              <a:t>And God </a:t>
            </a:r>
            <a:r>
              <a:rPr kumimoji="0" lang="en-US" sz="32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mn-cs"/>
              </a:rPr>
              <a:t>30 times in Genesis Chapter 1</a:t>
            </a:r>
            <a:r>
              <a:rPr lang="en-US" sz="3200" b="1" dirty="0">
                <a:solidFill>
                  <a:prstClr val="black"/>
                </a:solidFill>
                <a:latin typeface="Times New Roman" panose="02020603050405020304" pitchFamily="18" charset="0"/>
                <a:ea typeface="Calibri" panose="020F0502020204030204" pitchFamily="34" charset="0"/>
              </a:rPr>
              <a:t> / </a:t>
            </a:r>
            <a:r>
              <a:rPr lang="en-US" sz="3200" b="1" i="1" dirty="0">
                <a:solidFill>
                  <a:srgbClr val="FF0000"/>
                </a:solidFill>
                <a:latin typeface="Times New Roman" panose="02020603050405020304" pitchFamily="18" charset="0"/>
                <a:ea typeface="Calibri" panose="020F0502020204030204" pitchFamily="34" charset="0"/>
              </a:rPr>
              <a:t>and God said </a:t>
            </a:r>
            <a:r>
              <a:rPr lang="en-US" sz="3200" b="1" dirty="0">
                <a:solidFill>
                  <a:prstClr val="black"/>
                </a:solidFill>
                <a:latin typeface="Times New Roman" panose="02020603050405020304" pitchFamily="18" charset="0"/>
                <a:ea typeface="Calibri" panose="020F0502020204030204" pitchFamily="34" charset="0"/>
              </a:rPr>
              <a:t>10 times</a:t>
            </a:r>
            <a:endPar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mn-cs"/>
            </a:endParaRPr>
          </a:p>
        </p:txBody>
      </p:sp>
      <p:sp>
        <p:nvSpPr>
          <p:cNvPr id="5" name="TextBox 4">
            <a:extLst>
              <a:ext uri="{FF2B5EF4-FFF2-40B4-BE49-F238E27FC236}">
                <a16:creationId xmlns:a16="http://schemas.microsoft.com/office/drawing/2014/main" id="{E1650BF9-06C2-42C7-6844-D6A98C936DAD}"/>
              </a:ext>
            </a:extLst>
          </p:cNvPr>
          <p:cNvSpPr txBox="1"/>
          <p:nvPr/>
        </p:nvSpPr>
        <p:spPr>
          <a:xfrm>
            <a:off x="5705475" y="6379726"/>
            <a:ext cx="6096000" cy="215444"/>
          </a:xfrm>
          <a:prstGeom prst="rect">
            <a:avLst/>
          </a:prstGeom>
          <a:noFill/>
        </p:spPr>
        <p:txBody>
          <a:bodyPr wrap="square">
            <a:spAutoFit/>
          </a:bodyPr>
          <a:lstStyle/>
          <a:p>
            <a:r>
              <a:rPr kumimoji="0" lang="en-US" sz="800" b="0" i="0" u="none" strike="noStrike" kern="1200" cap="none" spc="0" normalizeH="0" baseline="0" noProof="0" dirty="0">
                <a:ln>
                  <a:noFill/>
                </a:ln>
                <a:solidFill>
                  <a:schemeClr val="bg1"/>
                </a:solidFill>
                <a:effectLst/>
                <a:uLnTx/>
                <a:uFillTx/>
                <a:latin typeface="Times New Roman" pitchFamily="18" charset="0"/>
                <a:ea typeface="+mn-ea"/>
                <a:cs typeface="Times New Roman" pitchFamily="18" charset="0"/>
              </a:rPr>
              <a:t>				Copyright: Repetition in the Bible </a:t>
            </a:r>
            <a:endParaRPr lang="en-US" dirty="0">
              <a:solidFill>
                <a:schemeClr val="bg1"/>
              </a:solidFill>
            </a:endParaRPr>
          </a:p>
        </p:txBody>
      </p:sp>
    </p:spTree>
    <p:extLst>
      <p:ext uri="{BB962C8B-B14F-4D97-AF65-F5344CB8AC3E}">
        <p14:creationId xmlns:p14="http://schemas.microsoft.com/office/powerpoint/2010/main" val="27488405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gradFill>
          <a:gsLst>
            <a:gs pos="4000">
              <a:schemeClr val="accent1">
                <a:lumMod val="5000"/>
                <a:lumOff val="95000"/>
              </a:schemeClr>
            </a:gs>
            <a:gs pos="80000">
              <a:schemeClr val="accent1">
                <a:lumMod val="75000"/>
              </a:schemeClr>
            </a:gs>
          </a:gsLst>
          <a:lin ang="5400000" scaled="1"/>
        </a:gradFill>
        <a:effectLst/>
      </p:bgPr>
    </p:bg>
    <p:spTree>
      <p:nvGrpSpPr>
        <p:cNvPr id="1" name="">
          <a:extLst>
            <a:ext uri="{FF2B5EF4-FFF2-40B4-BE49-F238E27FC236}">
              <a16:creationId xmlns:a16="http://schemas.microsoft.com/office/drawing/2014/main" id="{B0461202-1C9D-7672-3DEC-EEE3A1315E85}"/>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C71A2135-4A67-A086-E1E6-DEC926AAFBCA}"/>
              </a:ext>
            </a:extLst>
          </p:cNvPr>
          <p:cNvGraphicFramePr>
            <a:graphicFrameLocks noGrp="1"/>
          </p:cNvGraphicFramePr>
          <p:nvPr>
            <p:extLst>
              <p:ext uri="{D42A27DB-BD31-4B8C-83A1-F6EECF244321}">
                <p14:modId xmlns:p14="http://schemas.microsoft.com/office/powerpoint/2010/main" val="1477040011"/>
              </p:ext>
            </p:extLst>
          </p:nvPr>
        </p:nvGraphicFramePr>
        <p:xfrm>
          <a:off x="548769" y="910487"/>
          <a:ext cx="11094460" cy="5292350"/>
        </p:xfrm>
        <a:graphic>
          <a:graphicData uri="http://schemas.openxmlformats.org/drawingml/2006/table">
            <a:tbl>
              <a:tblPr firstRow="1" firstCol="1" bandRow="1"/>
              <a:tblGrid>
                <a:gridCol w="3316198">
                  <a:extLst>
                    <a:ext uri="{9D8B030D-6E8A-4147-A177-3AD203B41FA5}">
                      <a16:colId xmlns:a16="http://schemas.microsoft.com/office/drawing/2014/main" val="4208278469"/>
                    </a:ext>
                  </a:extLst>
                </a:gridCol>
                <a:gridCol w="3779396">
                  <a:extLst>
                    <a:ext uri="{9D8B030D-6E8A-4147-A177-3AD203B41FA5}">
                      <a16:colId xmlns:a16="http://schemas.microsoft.com/office/drawing/2014/main" val="229275764"/>
                    </a:ext>
                  </a:extLst>
                </a:gridCol>
                <a:gridCol w="3998866">
                  <a:extLst>
                    <a:ext uri="{9D8B030D-6E8A-4147-A177-3AD203B41FA5}">
                      <a16:colId xmlns:a16="http://schemas.microsoft.com/office/drawing/2014/main" val="2023008231"/>
                    </a:ext>
                  </a:extLst>
                </a:gridCol>
              </a:tblGrid>
              <a:tr h="616656">
                <a:tc>
                  <a:txBody>
                    <a:bodyPr/>
                    <a:lstStyle/>
                    <a:p>
                      <a:pPr marL="0" marR="0" algn="l" rtl="1">
                        <a:spcBef>
                          <a:spcPts val="0"/>
                        </a:spcBef>
                        <a:spcAft>
                          <a:spcPts val="0"/>
                        </a:spcAft>
                      </a:pPr>
                      <a:r>
                        <a:rPr lang="en-US"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1:2)</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וְר֣וּחַ אֱלֹהִ֔ים  </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rtl="1">
                        <a:spcBef>
                          <a:spcPts val="0"/>
                        </a:spcBef>
                        <a:spcAft>
                          <a:spcPts val="0"/>
                        </a:spcAft>
                      </a:pPr>
                      <a:r>
                        <a:rPr lang="en-US"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1:10) </a:t>
                      </a:r>
                      <a:r>
                        <a:rPr lang="he-IL" sz="2400" b="0" kern="12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וַיַּ֥רְא</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400" b="0" kern="12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אֱלֹהִ֖ים</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rtl="1">
                        <a:spcBef>
                          <a:spcPts val="0"/>
                        </a:spcBef>
                        <a:spcAft>
                          <a:spcPts val="0"/>
                        </a:spcAft>
                      </a:pPr>
                      <a:r>
                        <a:rPr lang="en-US"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1:22) </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וַיְבָ֧רֶךְ אֹתָ֛ם אֱלֹהִ֖ים </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259351975"/>
                  </a:ext>
                </a:extLst>
              </a:tr>
              <a:tr h="489999">
                <a:tc>
                  <a:txBody>
                    <a:bodyPr/>
                    <a:lstStyle/>
                    <a:p>
                      <a:pPr marL="0" marR="0" algn="l" rtl="1">
                        <a:spcBef>
                          <a:spcPts val="0"/>
                        </a:spcBef>
                        <a:spcAft>
                          <a:spcPts val="0"/>
                        </a:spcAft>
                      </a:pPr>
                      <a:r>
                        <a:rPr lang="en-US"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1:3)</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וַיֹּ֥אמֶר אֱלֹהִ֖ים  </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rtl="1">
                        <a:spcBef>
                          <a:spcPts val="0"/>
                        </a:spcBef>
                        <a:spcAft>
                          <a:spcPts val="0"/>
                        </a:spcAft>
                      </a:pPr>
                      <a:r>
                        <a:rPr lang="en-US"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1:11)</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וַיֹּ֣אמֶר אֱלֹהִ֗ים </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rtl="1">
                        <a:spcBef>
                          <a:spcPts val="0"/>
                        </a:spcBef>
                        <a:spcAft>
                          <a:spcPts val="0"/>
                        </a:spcAft>
                      </a:pPr>
                      <a:r>
                        <a:rPr lang="en-US" sz="2400" b="0" kern="12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a:t>
                      </a:r>
                      <a:r>
                        <a:rPr lang="en-US"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1:24)</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וַיֹּ֣אמֶר אֱלֹהִ֗ים </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6471957"/>
                  </a:ext>
                </a:extLst>
              </a:tr>
              <a:tr h="489999">
                <a:tc>
                  <a:txBody>
                    <a:bodyPr/>
                    <a:lstStyle/>
                    <a:p>
                      <a:pPr marL="0" marR="0" algn="l" rtl="1">
                        <a:spcBef>
                          <a:spcPts val="0"/>
                        </a:spcBef>
                        <a:spcAft>
                          <a:spcPts val="0"/>
                        </a:spcAft>
                      </a:pPr>
                      <a:r>
                        <a:rPr lang="en-US"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1:4) </a:t>
                      </a:r>
                      <a:r>
                        <a:rPr lang="he-IL" sz="2400" b="0" kern="12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וַיַּ֧רְא אֱלֹהִ֛ים </a:t>
                      </a:r>
                      <a:endParaRPr lang="en-US" sz="2400" b="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rtl="1">
                        <a:spcBef>
                          <a:spcPts val="0"/>
                        </a:spcBef>
                        <a:spcAft>
                          <a:spcPts val="0"/>
                        </a:spcAft>
                      </a:pPr>
                      <a:r>
                        <a:rPr lang="en-US"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1:12)</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400" b="0" kern="12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וַיַּ֥רְא</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400" b="0" kern="12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אֱלֹהִ֖ים</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rtl="1">
                        <a:spcBef>
                          <a:spcPts val="0"/>
                        </a:spcBef>
                        <a:spcAft>
                          <a:spcPts val="0"/>
                        </a:spcAft>
                      </a:pPr>
                      <a:r>
                        <a:rPr lang="en-US" sz="2400" b="0" kern="12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a:t>
                      </a:r>
                      <a:r>
                        <a:rPr lang="en-US"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1:25)</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וַיַּ֣עַשׂ אֱלֹהִים </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651292627"/>
                  </a:ext>
                </a:extLst>
              </a:tr>
              <a:tr h="489999">
                <a:tc>
                  <a:txBody>
                    <a:bodyPr/>
                    <a:lstStyle/>
                    <a:p>
                      <a:pPr marL="0" marR="0" algn="l" rtl="1">
                        <a:spcBef>
                          <a:spcPts val="0"/>
                        </a:spcBef>
                        <a:spcAft>
                          <a:spcPts val="0"/>
                        </a:spcAft>
                      </a:pPr>
                      <a:r>
                        <a:rPr lang="en-US"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1:4)</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וַיַּבְדֵּ֣ל אֱלֹהִ֔ים </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rtl="1">
                        <a:spcBef>
                          <a:spcPts val="0"/>
                        </a:spcBef>
                        <a:spcAft>
                          <a:spcPts val="0"/>
                        </a:spcAft>
                      </a:pPr>
                      <a:r>
                        <a:rPr lang="en-US"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1:14)</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וַיֹּ֣אמֶר אֱלֹהִ֗ים </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rtl="1">
                        <a:spcBef>
                          <a:spcPts val="0"/>
                        </a:spcBef>
                        <a:spcAft>
                          <a:spcPts val="0"/>
                        </a:spcAft>
                      </a:pPr>
                      <a:r>
                        <a:rPr lang="en-US"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1:25)</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400" b="0" kern="12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וַיַּ֥רְא</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400" b="0" kern="12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אֱלֹהִ֖ים</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56977274"/>
                  </a:ext>
                </a:extLst>
              </a:tr>
              <a:tr h="489999">
                <a:tc>
                  <a:txBody>
                    <a:bodyPr/>
                    <a:lstStyle/>
                    <a:p>
                      <a:pPr marL="0" marR="0" algn="l" rtl="1">
                        <a:spcBef>
                          <a:spcPts val="0"/>
                        </a:spcBef>
                        <a:spcAft>
                          <a:spcPts val="0"/>
                        </a:spcAft>
                      </a:pPr>
                      <a:r>
                        <a:rPr lang="en-US" sz="2400" b="0" kern="12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a:t>
                      </a:r>
                      <a:r>
                        <a:rPr lang="en-US"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1:5)</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וַיִּקְרָ֙א אֱלֹהִ֤ים </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וַיַּ֣עַשׂ </a:t>
                      </a:r>
                      <a:r>
                        <a:rPr lang="he-IL" sz="2400" b="0" kern="12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אֱלֹהִ֔ים</a:t>
                      </a:r>
                      <a:r>
                        <a:rPr lang="en-US" sz="2400" b="0" kern="12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a:t>
                      </a:r>
                      <a:r>
                        <a:rPr lang="en-US"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1:16)</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rtl="1">
                        <a:spcBef>
                          <a:spcPts val="0"/>
                        </a:spcBef>
                        <a:spcAft>
                          <a:spcPts val="0"/>
                        </a:spcAft>
                      </a:pPr>
                      <a:r>
                        <a:rPr lang="en-US"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1:26)</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וַיֹּ֣אמֶר אֱלֹהִ֔ים </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778937296"/>
                  </a:ext>
                </a:extLst>
              </a:tr>
              <a:tr h="538012">
                <a:tc>
                  <a:txBody>
                    <a:bodyPr/>
                    <a:lstStyle/>
                    <a:p>
                      <a:pPr marL="0" marR="0" algn="l" rtl="1">
                        <a:spcBef>
                          <a:spcPts val="0"/>
                        </a:spcBef>
                        <a:spcAft>
                          <a:spcPts val="0"/>
                        </a:spcAft>
                      </a:pPr>
                      <a:r>
                        <a:rPr lang="en-US" sz="2400" b="0" kern="12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a:t>
                      </a:r>
                      <a:r>
                        <a:rPr lang="en-US"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1:6)</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וַיֹּ֣אמֶר אֱלֹהִ֔ים </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rtl="1">
                        <a:spcBef>
                          <a:spcPts val="0"/>
                        </a:spcBef>
                        <a:spcAft>
                          <a:spcPts val="0"/>
                        </a:spcAft>
                      </a:pPr>
                      <a:r>
                        <a:rPr lang="en-US" sz="2400" b="0" kern="12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a:t>
                      </a:r>
                      <a:r>
                        <a:rPr lang="en-US"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1:17) </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וַיִּתֵּ֥ן אֹתָ֛ם אֱלֹהִ֖ים </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rtl="1">
                        <a:spcBef>
                          <a:spcPts val="0"/>
                        </a:spcBef>
                        <a:spcAft>
                          <a:spcPts val="0"/>
                        </a:spcAft>
                      </a:pPr>
                      <a:r>
                        <a:rPr lang="en-US"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1:27)</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וַיִּבְרָ֙א אֱלֹהִ֤ים </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666204254"/>
                  </a:ext>
                </a:extLst>
              </a:tr>
              <a:tr h="577887">
                <a:tc>
                  <a:txBody>
                    <a:bodyPr/>
                    <a:lstStyle/>
                    <a:p>
                      <a:pPr marL="0" marR="0" algn="l" rtl="1">
                        <a:spcBef>
                          <a:spcPts val="0"/>
                        </a:spcBef>
                        <a:spcAft>
                          <a:spcPts val="0"/>
                        </a:spcAft>
                      </a:pPr>
                      <a:r>
                        <a:rPr lang="en-US" sz="2400" b="0" kern="12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a:t>
                      </a:r>
                      <a:r>
                        <a:rPr lang="en-US"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1:7)</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וַיַּ֣עַשׂ אֱלֹהִים </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rtl="1">
                        <a:spcBef>
                          <a:spcPts val="0"/>
                        </a:spcBef>
                        <a:spcAft>
                          <a:spcPts val="0"/>
                        </a:spcAft>
                      </a:pPr>
                      <a:r>
                        <a:rPr lang="en-US"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1:18)</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400" b="0" kern="12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וַיַּ֥רְא</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400" b="0" kern="12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אֱלֹהִ֖ים</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rtl="1">
                        <a:spcBef>
                          <a:spcPts val="0"/>
                        </a:spcBef>
                        <a:spcAft>
                          <a:spcPts val="0"/>
                        </a:spcAft>
                      </a:pPr>
                      <a:r>
                        <a:rPr lang="en-US"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1:28)</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וַיְבָ֣רֶךְ אֹתָם֮ אֱלֹהִים </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757405558"/>
                  </a:ext>
                </a:extLst>
              </a:tr>
              <a:tr h="565046">
                <a:tc>
                  <a:txBody>
                    <a:bodyPr/>
                    <a:lstStyle/>
                    <a:p>
                      <a:pPr marL="0" marR="0" algn="l" rtl="1">
                        <a:spcBef>
                          <a:spcPts val="0"/>
                        </a:spcBef>
                        <a:spcAft>
                          <a:spcPts val="0"/>
                        </a:spcAft>
                      </a:pPr>
                      <a:r>
                        <a:rPr lang="en-US" sz="2400" b="0" kern="12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a:t>
                      </a:r>
                      <a:r>
                        <a:rPr lang="en-US"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1:8)</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וַיִּקְרָ֧א אֱלֹהִ֛ים  </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rtl="1">
                        <a:spcBef>
                          <a:spcPts val="0"/>
                        </a:spcBef>
                        <a:spcAft>
                          <a:spcPts val="0"/>
                        </a:spcAft>
                      </a:pPr>
                      <a:r>
                        <a:rPr lang="en-US"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1:20) </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וַיֹּ֣אמֶר אֱלֹהִ֔ים </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rtl="1">
                        <a:spcBef>
                          <a:spcPts val="0"/>
                        </a:spcBef>
                        <a:spcAft>
                          <a:spcPts val="0"/>
                        </a:spcAft>
                      </a:pPr>
                      <a:r>
                        <a:rPr lang="en-US"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1:28)</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וַיֹּ֙אמֶר לָהֶ֜ם אֱלֹהִ֗ים </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87233980"/>
                  </a:ext>
                </a:extLst>
              </a:tr>
              <a:tr h="489999">
                <a:tc>
                  <a:txBody>
                    <a:bodyPr/>
                    <a:lstStyle/>
                    <a:p>
                      <a:pPr marL="0" marR="0" algn="l" rtl="1">
                        <a:spcBef>
                          <a:spcPts val="0"/>
                        </a:spcBef>
                        <a:spcAft>
                          <a:spcPts val="0"/>
                        </a:spcAft>
                      </a:pPr>
                      <a:r>
                        <a:rPr lang="en-US" sz="2400" b="0" kern="12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a:t>
                      </a:r>
                      <a:r>
                        <a:rPr lang="en-US"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1:9)</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וַיֹּ֣אמֶר אֱלֹהִ֗ים  </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rtl="1">
                        <a:spcBef>
                          <a:spcPts val="0"/>
                        </a:spcBef>
                        <a:spcAft>
                          <a:spcPts val="0"/>
                        </a:spcAft>
                      </a:pPr>
                      <a:r>
                        <a:rPr lang="en-US" sz="2400" b="0" kern="12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a:t>
                      </a:r>
                      <a:r>
                        <a:rPr lang="en-US"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1:21)</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וַיִּבְרָ֣א אֱלֹהִ֔ים </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rtl="1">
                        <a:spcBef>
                          <a:spcPts val="0"/>
                        </a:spcBef>
                        <a:spcAft>
                          <a:spcPts val="0"/>
                        </a:spcAft>
                      </a:pPr>
                      <a:r>
                        <a:rPr lang="en-US"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1:29)</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וַיֹּ֣אמֶר אֱלֹהִ֗ים </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570776913"/>
                  </a:ext>
                </a:extLst>
              </a:tr>
              <a:tr h="544754">
                <a:tc>
                  <a:txBody>
                    <a:bodyPr/>
                    <a:lstStyle/>
                    <a:p>
                      <a:pPr marL="0" marR="0" algn="l" rtl="1">
                        <a:spcBef>
                          <a:spcPts val="0"/>
                        </a:spcBef>
                        <a:spcAft>
                          <a:spcPts val="0"/>
                        </a:spcAft>
                      </a:pPr>
                      <a:r>
                        <a:rPr lang="en-US"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1:10)</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ַיִּקְרָ֙א אֱלֹהִ֤ים  </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rtl="1">
                        <a:spcBef>
                          <a:spcPts val="0"/>
                        </a:spcBef>
                        <a:spcAft>
                          <a:spcPts val="0"/>
                        </a:spcAft>
                      </a:pPr>
                      <a:r>
                        <a:rPr lang="en-US"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1:21)</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400" b="0" kern="12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וַיַּ֥רְא</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400" b="0" kern="12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אֱלֹהִ֖ים</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rtl="1">
                        <a:spcBef>
                          <a:spcPts val="0"/>
                        </a:spcBef>
                        <a:spcAft>
                          <a:spcPts val="0"/>
                        </a:spcAft>
                      </a:pPr>
                      <a:r>
                        <a:rPr lang="en-US"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1:31) </a:t>
                      </a:r>
                      <a:r>
                        <a:rPr lang="he-IL" sz="2400" b="0" kern="12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וַיַּ֤רְא</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400" b="0" kern="12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אֱלֹהִים</a:t>
                      </a:r>
                      <a:r>
                        <a:rPr lang="he-IL" sz="2400" b="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504371053"/>
                  </a:ext>
                </a:extLst>
              </a:tr>
            </a:tbl>
          </a:graphicData>
        </a:graphic>
      </p:graphicFrame>
      <p:sp>
        <p:nvSpPr>
          <p:cNvPr id="3" name="Rectangle 2">
            <a:extLst>
              <a:ext uri="{FF2B5EF4-FFF2-40B4-BE49-F238E27FC236}">
                <a16:creationId xmlns:a16="http://schemas.microsoft.com/office/drawing/2014/main" id="{A21ADC35-D743-3EF9-58AB-0202C1CEA005}"/>
              </a:ext>
            </a:extLst>
          </p:cNvPr>
          <p:cNvSpPr/>
          <p:nvPr/>
        </p:nvSpPr>
        <p:spPr>
          <a:xfrm>
            <a:off x="548769" y="125440"/>
            <a:ext cx="10669128" cy="523220"/>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mn-cs"/>
              </a:rPr>
              <a:t>And God </a:t>
            </a:r>
            <a:r>
              <a:rPr kumimoji="0" lang="en-US" sz="28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mn-cs"/>
              </a:rPr>
              <a:t>30 times in Genesis Chapter 1 / </a:t>
            </a:r>
            <a:r>
              <a:rPr kumimoji="0" lang="en-US" sz="2800" b="1" i="1" u="none" strike="noStrike" kern="1200" cap="none" spc="0" normalizeH="0" baseline="0" noProof="0" dirty="0">
                <a:ln>
                  <a:noFill/>
                </a:ln>
                <a:solidFill>
                  <a:srgbClr val="FF0000"/>
                </a:solidFill>
                <a:effectLst/>
                <a:uLnTx/>
                <a:uFillTx/>
                <a:latin typeface="Times New Roman" panose="02020603050405020304" pitchFamily="18" charset="0"/>
                <a:ea typeface="Calibri" panose="020F0502020204030204" pitchFamily="34" charset="0"/>
                <a:cs typeface="+mn-cs"/>
              </a:rPr>
              <a:t>And God saw  </a:t>
            </a:r>
            <a:r>
              <a:rPr kumimoji="0" lang="en-US" sz="2800" b="1" u="none" strike="noStrike" kern="1200" cap="none" spc="0" normalizeH="0" baseline="0" noProof="0" dirty="0">
                <a:ln>
                  <a:noFill/>
                </a:ln>
                <a:solidFill>
                  <a:srgbClr val="FF0000"/>
                </a:solidFill>
                <a:effectLst/>
                <a:uLnTx/>
                <a:uFillTx/>
                <a:latin typeface="Times New Roman" panose="02020603050405020304" pitchFamily="18" charset="0"/>
                <a:ea typeface="Calibri" panose="020F0502020204030204" pitchFamily="34" charset="0"/>
                <a:cs typeface="+mn-cs"/>
              </a:rPr>
              <a:t>7 times</a:t>
            </a:r>
            <a:endParaRPr kumimoji="0" lang="en-US" sz="2400" b="0" u="none" strike="noStrike" kern="1200" cap="none" spc="0" normalizeH="0" baseline="0" noProof="0" dirty="0">
              <a:ln>
                <a:noFill/>
              </a:ln>
              <a:solidFill>
                <a:srgbClr val="FF0000"/>
              </a:solidFill>
              <a:effectLst/>
              <a:uLnTx/>
              <a:uFillTx/>
              <a:latin typeface="Times New Roman" panose="02020603050405020304" pitchFamily="18" charset="0"/>
              <a:ea typeface="Calibri" panose="020F0502020204030204" pitchFamily="34" charset="0"/>
              <a:cs typeface="+mn-cs"/>
            </a:endParaRPr>
          </a:p>
        </p:txBody>
      </p:sp>
      <p:sp>
        <p:nvSpPr>
          <p:cNvPr id="5" name="TextBox 4">
            <a:extLst>
              <a:ext uri="{FF2B5EF4-FFF2-40B4-BE49-F238E27FC236}">
                <a16:creationId xmlns:a16="http://schemas.microsoft.com/office/drawing/2014/main" id="{5CE208E0-69EC-2635-D59F-A5947311499A}"/>
              </a:ext>
            </a:extLst>
          </p:cNvPr>
          <p:cNvSpPr txBox="1"/>
          <p:nvPr/>
        </p:nvSpPr>
        <p:spPr>
          <a:xfrm>
            <a:off x="5686425" y="6414228"/>
            <a:ext cx="6096000" cy="230832"/>
          </a:xfrm>
          <a:prstGeom prst="rect">
            <a:avLst/>
          </a:prstGeom>
          <a:noFill/>
        </p:spPr>
        <p:txBody>
          <a:bodyPr wrap="square">
            <a:spAutoFit/>
          </a:bodyPr>
          <a:lstStyle/>
          <a:p>
            <a:r>
              <a:rPr kumimoji="0" lang="en-US" sz="900" b="0" i="0" u="none" strike="noStrike" kern="1200" cap="none" spc="0" normalizeH="0" baseline="0" noProof="0" dirty="0">
                <a:ln>
                  <a:noFill/>
                </a:ln>
                <a:solidFill>
                  <a:schemeClr val="bg1"/>
                </a:solidFill>
                <a:effectLst/>
                <a:uLnTx/>
                <a:uFillTx/>
                <a:latin typeface="Times New Roman" pitchFamily="18" charset="0"/>
                <a:ea typeface="+mn-ea"/>
                <a:cs typeface="Times New Roman" pitchFamily="18" charset="0"/>
              </a:rPr>
              <a:t>                                                                                                                                               Copyright: Repetition in the Bible </a:t>
            </a:r>
            <a:endParaRPr lang="en-US" sz="2000" dirty="0">
              <a:solidFill>
                <a:schemeClr val="bg1"/>
              </a:solidFill>
            </a:endParaRPr>
          </a:p>
        </p:txBody>
      </p:sp>
    </p:spTree>
    <p:extLst>
      <p:ext uri="{BB962C8B-B14F-4D97-AF65-F5344CB8AC3E}">
        <p14:creationId xmlns:p14="http://schemas.microsoft.com/office/powerpoint/2010/main" val="31251765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C0C2C4C5-92A9-53AB-A151-B367E9A0F0F0}"/>
              </a:ext>
            </a:extLst>
          </p:cNvPr>
          <p:cNvGraphicFramePr>
            <a:graphicFrameLocks noGrp="1"/>
          </p:cNvGraphicFramePr>
          <p:nvPr>
            <p:extLst>
              <p:ext uri="{D42A27DB-BD31-4B8C-83A1-F6EECF244321}">
                <p14:modId xmlns:p14="http://schemas.microsoft.com/office/powerpoint/2010/main" val="2180501621"/>
              </p:ext>
            </p:extLst>
          </p:nvPr>
        </p:nvGraphicFramePr>
        <p:xfrm>
          <a:off x="340937" y="539680"/>
          <a:ext cx="11510126" cy="6155712"/>
        </p:xfrm>
        <a:graphic>
          <a:graphicData uri="http://schemas.openxmlformats.org/drawingml/2006/table">
            <a:tbl>
              <a:tblPr firstRow="1" firstCol="1" bandRow="1"/>
              <a:tblGrid>
                <a:gridCol w="2272700">
                  <a:extLst>
                    <a:ext uri="{9D8B030D-6E8A-4147-A177-3AD203B41FA5}">
                      <a16:colId xmlns:a16="http://schemas.microsoft.com/office/drawing/2014/main" val="1006310550"/>
                    </a:ext>
                  </a:extLst>
                </a:gridCol>
                <a:gridCol w="2279365">
                  <a:extLst>
                    <a:ext uri="{9D8B030D-6E8A-4147-A177-3AD203B41FA5}">
                      <a16:colId xmlns:a16="http://schemas.microsoft.com/office/drawing/2014/main" val="2692101284"/>
                    </a:ext>
                  </a:extLst>
                </a:gridCol>
                <a:gridCol w="2279365">
                  <a:extLst>
                    <a:ext uri="{9D8B030D-6E8A-4147-A177-3AD203B41FA5}">
                      <a16:colId xmlns:a16="http://schemas.microsoft.com/office/drawing/2014/main" val="921541202"/>
                    </a:ext>
                  </a:extLst>
                </a:gridCol>
                <a:gridCol w="2279365">
                  <a:extLst>
                    <a:ext uri="{9D8B030D-6E8A-4147-A177-3AD203B41FA5}">
                      <a16:colId xmlns:a16="http://schemas.microsoft.com/office/drawing/2014/main" val="775250233"/>
                    </a:ext>
                  </a:extLst>
                </a:gridCol>
                <a:gridCol w="2399331">
                  <a:extLst>
                    <a:ext uri="{9D8B030D-6E8A-4147-A177-3AD203B41FA5}">
                      <a16:colId xmlns:a16="http://schemas.microsoft.com/office/drawing/2014/main" val="563031935"/>
                    </a:ext>
                  </a:extLst>
                </a:gridCol>
              </a:tblGrid>
              <a:tr h="341984">
                <a:tc>
                  <a:txBody>
                    <a:bodyPr/>
                    <a:lstStyle/>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1:5)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וַיִּקְרָ֙א</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en-US" sz="2000" kern="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a:effectLst/>
                          <a:latin typeface="Times New Roman" panose="02020603050405020304" pitchFamily="18" charset="0"/>
                          <a:ea typeface="Calibri" panose="020F0502020204030204" pitchFamily="34" charset="0"/>
                          <a:cs typeface="Times New Roman" panose="02020603050405020304" pitchFamily="18" charset="0"/>
                        </a:rPr>
                        <a:t>וַיִּקְרָא</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21:17)</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en-US" sz="2000" kern="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a:effectLst/>
                          <a:latin typeface="Times New Roman" panose="02020603050405020304" pitchFamily="18" charset="0"/>
                          <a:ea typeface="Calibri" panose="020F0502020204030204" pitchFamily="34" charset="0"/>
                          <a:cs typeface="Times New Roman" panose="02020603050405020304" pitchFamily="18" charset="0"/>
                        </a:rPr>
                        <a:t>וַיִּקְרָ֥א</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31:54)</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en-US" sz="2000" kern="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a:effectLst/>
                          <a:latin typeface="Times New Roman" panose="02020603050405020304" pitchFamily="18" charset="0"/>
                          <a:ea typeface="Calibri" panose="020F0502020204030204" pitchFamily="34" charset="0"/>
                          <a:cs typeface="Times New Roman" panose="02020603050405020304" pitchFamily="18" charset="0"/>
                        </a:rPr>
                        <a:t>וַיִּקְרָ֥א</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49:1)</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en-US" sz="2000" kern="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a:effectLst/>
                          <a:latin typeface="Times New Roman" panose="02020603050405020304" pitchFamily="18" charset="0"/>
                          <a:ea typeface="Calibri" panose="020F0502020204030204" pitchFamily="34" charset="0"/>
                          <a:cs typeface="Times New Roman" panose="02020603050405020304" pitchFamily="18" charset="0"/>
                        </a:rPr>
                        <a:t>וַיִּקְרָ֤א</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(Exo 32:5)</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53159421"/>
                  </a:ext>
                </a:extLst>
              </a:tr>
              <a:tr h="341984">
                <a:tc>
                  <a:txBody>
                    <a:bodyPr/>
                    <a:lstStyle/>
                    <a:p>
                      <a:pPr marL="0" marR="0" rtl="1"/>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וַיִּקְרָ֧א</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1:8)</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en-US" sz="2000" kern="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a:effectLst/>
                          <a:latin typeface="Times New Roman" panose="02020603050405020304" pitchFamily="18" charset="0"/>
                          <a:ea typeface="Calibri" panose="020F0502020204030204" pitchFamily="34" charset="0"/>
                          <a:cs typeface="Times New Roman" panose="02020603050405020304" pitchFamily="18" charset="0"/>
                        </a:rPr>
                        <a:t>וַיִּ֙קְרָא</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21:33)</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en-US" sz="2000" kern="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a:effectLst/>
                          <a:latin typeface="Times New Roman" panose="02020603050405020304" pitchFamily="18" charset="0"/>
                          <a:ea typeface="Calibri" panose="020F0502020204030204" pitchFamily="34" charset="0"/>
                          <a:cs typeface="Times New Roman" panose="02020603050405020304" pitchFamily="18" charset="0"/>
                        </a:rPr>
                        <a:t>וַיִּקְרָ֛א</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32:3)</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en-US" sz="2000" kern="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a:effectLst/>
                          <a:latin typeface="Times New Roman" panose="02020603050405020304" pitchFamily="18" charset="0"/>
                          <a:ea typeface="Calibri" panose="020F0502020204030204" pitchFamily="34" charset="0"/>
                          <a:cs typeface="Times New Roman" panose="02020603050405020304" pitchFamily="18" charset="0"/>
                        </a:rPr>
                        <a:t>וַיִּקְרָ֤א</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(Exo 1:18)</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en-US" sz="2000" kern="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a:effectLst/>
                          <a:latin typeface="Times New Roman" panose="02020603050405020304" pitchFamily="18" charset="0"/>
                          <a:ea typeface="Calibri" panose="020F0502020204030204" pitchFamily="34" charset="0"/>
                          <a:cs typeface="Times New Roman" panose="02020603050405020304" pitchFamily="18" charset="0"/>
                        </a:rPr>
                        <a:t>וַיִּקְרָ֥א</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(Exo 34:5)</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83933191"/>
                  </a:ext>
                </a:extLst>
              </a:tr>
              <a:tr h="341984">
                <a:tc>
                  <a:txBody>
                    <a:bodyPr/>
                    <a:lstStyle/>
                    <a:p>
                      <a:pPr marL="0" marR="0" rtl="1"/>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וַיִּקְרָ֙א</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1:10)</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וַיִּקְרָ֙א</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22:11)</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וַיִּקְרָ֧א</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32:31)</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en-US" sz="2000" kern="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a:effectLst/>
                          <a:latin typeface="Times New Roman" panose="02020603050405020304" pitchFamily="18" charset="0"/>
                          <a:ea typeface="Calibri" panose="020F0502020204030204" pitchFamily="34" charset="0"/>
                          <a:cs typeface="Times New Roman" panose="02020603050405020304" pitchFamily="18" charset="0"/>
                        </a:rPr>
                        <a:t>וַיִּקְרָ֥א</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(Exo 2:22)</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en-US" sz="2000" kern="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a:effectLst/>
                          <a:latin typeface="Times New Roman" panose="02020603050405020304" pitchFamily="18" charset="0"/>
                          <a:ea typeface="Calibri" panose="020F0502020204030204" pitchFamily="34" charset="0"/>
                          <a:cs typeface="Times New Roman" panose="02020603050405020304" pitchFamily="18" charset="0"/>
                        </a:rPr>
                        <a:t>וַיִּקְרָא</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(Exo 34:6)</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70130685"/>
                  </a:ext>
                </a:extLst>
              </a:tr>
              <a:tr h="341984">
                <a:tc>
                  <a:txBody>
                    <a:bodyPr/>
                    <a:lstStyle/>
                    <a:p>
                      <a:pPr marL="0" marR="0" rtl="1"/>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וַיִּקְרָ֙א</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2:20)</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en-US" sz="2000" kern="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a:effectLst/>
                          <a:latin typeface="Times New Roman" panose="02020603050405020304" pitchFamily="18" charset="0"/>
                          <a:ea typeface="Calibri" panose="020F0502020204030204" pitchFamily="34" charset="0"/>
                          <a:cs typeface="Times New Roman" panose="02020603050405020304" pitchFamily="18" charset="0"/>
                        </a:rPr>
                        <a:t>וַיִּקְרָ֧א</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22:14)</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en-US" sz="2000" kern="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a:effectLst/>
                          <a:latin typeface="Times New Roman" panose="02020603050405020304" pitchFamily="18" charset="0"/>
                          <a:ea typeface="Calibri" panose="020F0502020204030204" pitchFamily="34" charset="0"/>
                          <a:cs typeface="Times New Roman" panose="02020603050405020304" pitchFamily="18" charset="0"/>
                        </a:rPr>
                        <a:t>וַיִּ֙קְרָא</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33:20)</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en-US" sz="2000" kern="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a:effectLst/>
                          <a:latin typeface="Times New Roman" panose="02020603050405020304" pitchFamily="18" charset="0"/>
                          <a:ea typeface="Calibri" panose="020F0502020204030204" pitchFamily="34" charset="0"/>
                          <a:cs typeface="Times New Roman" panose="02020603050405020304" pitchFamily="18" charset="0"/>
                        </a:rPr>
                        <a:t>וַיִּקְרָא</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(Exo 3:4)</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(Exo 34:31)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וַיִּקְרָ֤א</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14313400"/>
                  </a:ext>
                </a:extLst>
              </a:tr>
              <a:tr h="341984">
                <a:tc>
                  <a:txBody>
                    <a:bodyPr/>
                    <a:lstStyle/>
                    <a:p>
                      <a:pPr marL="0" marR="0" rtl="1"/>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וַיִּקְרָ֛א</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3:9)</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וַיִּקְרָ֛א</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22:15)</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en-US" sz="2000" kern="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a:effectLst/>
                          <a:latin typeface="Times New Roman" panose="02020603050405020304" pitchFamily="18" charset="0"/>
                          <a:ea typeface="Calibri" panose="020F0502020204030204" pitchFamily="34" charset="0"/>
                          <a:cs typeface="Times New Roman" panose="02020603050405020304" pitchFamily="18" charset="0"/>
                        </a:rPr>
                        <a:t>וַיִּקְרָא</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35:7)</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(Exo 7:11)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וַיִּקְרָא</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en-US" sz="2000" kern="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a:effectLst/>
                          <a:latin typeface="Times New Roman" panose="02020603050405020304" pitchFamily="18" charset="0"/>
                          <a:ea typeface="Calibri" panose="020F0502020204030204" pitchFamily="34" charset="0"/>
                          <a:cs typeface="Times New Roman" panose="02020603050405020304" pitchFamily="18" charset="0"/>
                        </a:rPr>
                        <a:t>וַיִּקְרָ֣א</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(Exo 36:2)</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61488498"/>
                  </a:ext>
                </a:extLst>
              </a:tr>
              <a:tr h="341984">
                <a:tc>
                  <a:txBody>
                    <a:bodyPr/>
                    <a:lstStyle/>
                    <a:p>
                      <a:pPr marL="0" marR="0" rtl="1"/>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וַיִּקְרָ֧א</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3:20)</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וַיִּקְרָ֥א</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25:26)</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en-US" sz="2000" kern="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a:effectLst/>
                          <a:latin typeface="Times New Roman" panose="02020603050405020304" pitchFamily="18" charset="0"/>
                          <a:ea typeface="Calibri" panose="020F0502020204030204" pitchFamily="34" charset="0"/>
                          <a:cs typeface="Times New Roman" panose="02020603050405020304" pitchFamily="18" charset="0"/>
                        </a:rPr>
                        <a:t>וַיִּקְרָ֥א</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35:8)</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en-US" sz="2000" kern="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a:effectLst/>
                          <a:latin typeface="Times New Roman" panose="02020603050405020304" pitchFamily="18" charset="0"/>
                          <a:ea typeface="Calibri" panose="020F0502020204030204" pitchFamily="34" charset="0"/>
                          <a:cs typeface="Times New Roman" panose="02020603050405020304" pitchFamily="18" charset="0"/>
                        </a:rPr>
                        <a:t>וַיִּקְרָ֙א</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(Exo 8:4)</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en-US" sz="2000" kern="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a:effectLst/>
                          <a:latin typeface="Times New Roman" panose="02020603050405020304" pitchFamily="18" charset="0"/>
                          <a:ea typeface="Calibri" panose="020F0502020204030204" pitchFamily="34" charset="0"/>
                          <a:cs typeface="Times New Roman" panose="02020603050405020304" pitchFamily="18" charset="0"/>
                        </a:rPr>
                        <a:t>וַיִּקְרָ֖א</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(Lev 1:1)</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54357529"/>
                  </a:ext>
                </a:extLst>
              </a:tr>
              <a:tr h="341984">
                <a:tc>
                  <a:txBody>
                    <a:bodyPr/>
                    <a:lstStyle/>
                    <a:p>
                      <a:pPr marL="0" marR="0" rtl="1"/>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וַיִּקְרָא</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4:17)</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en-US" sz="2000" kern="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a:effectLst/>
                          <a:latin typeface="Times New Roman" panose="02020603050405020304" pitchFamily="18" charset="0"/>
                          <a:ea typeface="Calibri" panose="020F0502020204030204" pitchFamily="34" charset="0"/>
                          <a:cs typeface="Times New Roman" panose="02020603050405020304" pitchFamily="18" charset="0"/>
                        </a:rPr>
                        <a:t>וַיִּקְרָ֙א</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26:9)</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en-US" sz="2000" kern="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a:effectLst/>
                          <a:latin typeface="Times New Roman" panose="02020603050405020304" pitchFamily="18" charset="0"/>
                          <a:ea typeface="Calibri" panose="020F0502020204030204" pitchFamily="34" charset="0"/>
                          <a:cs typeface="Times New Roman" panose="02020603050405020304" pitchFamily="18" charset="0"/>
                        </a:rPr>
                        <a:t>וַיִּקְרָ֥א</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35:10)</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en-US" sz="2000" kern="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a:effectLst/>
                          <a:latin typeface="Times New Roman" panose="02020603050405020304" pitchFamily="18" charset="0"/>
                          <a:ea typeface="Calibri" panose="020F0502020204030204" pitchFamily="34" charset="0"/>
                          <a:cs typeface="Times New Roman" panose="02020603050405020304" pitchFamily="18" charset="0"/>
                        </a:rPr>
                        <a:t>וַיִּקְרָ֣א</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(Exo 8:21)</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en-US" sz="2000" kern="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a:effectLst/>
                          <a:latin typeface="Times New Roman" panose="02020603050405020304" pitchFamily="18" charset="0"/>
                          <a:ea typeface="Calibri" panose="020F0502020204030204" pitchFamily="34" charset="0"/>
                          <a:cs typeface="Times New Roman" panose="02020603050405020304" pitchFamily="18" charset="0"/>
                        </a:rPr>
                        <a:t>וַיִּקְרָ֣א</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(Lev 10:4)</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70548013"/>
                  </a:ext>
                </a:extLst>
              </a:tr>
              <a:tr h="341984">
                <a:tc>
                  <a:txBody>
                    <a:bodyPr/>
                    <a:lstStyle/>
                    <a:p>
                      <a:pPr marL="0" marR="0" rtl="1"/>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וַיִּקְרָ֥א</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4:26)</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וַיִּקְרָ֤א</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26:18)</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en-US" sz="2000" kern="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a:effectLst/>
                          <a:latin typeface="Times New Roman" panose="02020603050405020304" pitchFamily="18" charset="0"/>
                          <a:ea typeface="Calibri" panose="020F0502020204030204" pitchFamily="34" charset="0"/>
                          <a:cs typeface="Times New Roman" panose="02020603050405020304" pitchFamily="18" charset="0"/>
                        </a:rPr>
                        <a:t>וַיִּקְרָ֙א</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35:15)</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en-US" sz="2000" kern="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a:effectLst/>
                          <a:latin typeface="Times New Roman" panose="02020603050405020304" pitchFamily="18" charset="0"/>
                          <a:ea typeface="Calibri" panose="020F0502020204030204" pitchFamily="34" charset="0"/>
                          <a:cs typeface="Times New Roman" panose="02020603050405020304" pitchFamily="18" charset="0"/>
                        </a:rPr>
                        <a:t>וַיִּקְרָא</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(Exo 9:27)</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en-US" sz="2000" kern="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a:effectLst/>
                          <a:latin typeface="Times New Roman" panose="02020603050405020304" pitchFamily="18" charset="0"/>
                          <a:ea typeface="Calibri" panose="020F0502020204030204" pitchFamily="34" charset="0"/>
                          <a:cs typeface="Times New Roman" panose="02020603050405020304" pitchFamily="18" charset="0"/>
                        </a:rPr>
                        <a:t>וַיִּקְרָ֛א</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(Num 11:3)</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80707444"/>
                  </a:ext>
                </a:extLst>
              </a:tr>
              <a:tr h="341984">
                <a:tc>
                  <a:txBody>
                    <a:bodyPr/>
                    <a:lstStyle/>
                    <a:p>
                      <a:pPr marL="0" marR="0" rtl="1"/>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וַיִּקְרָ֤א</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5:2)</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en-US" sz="2000" kern="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a:effectLst/>
                          <a:latin typeface="Times New Roman" panose="02020603050405020304" pitchFamily="18" charset="0"/>
                          <a:ea typeface="Calibri" panose="020F0502020204030204" pitchFamily="34" charset="0"/>
                          <a:cs typeface="Times New Roman" panose="02020603050405020304" pitchFamily="18" charset="0"/>
                        </a:rPr>
                        <a:t>וַיִּקְרָ֤א</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26:20)</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en-US" sz="2000" kern="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a:effectLst/>
                          <a:latin typeface="Times New Roman" panose="02020603050405020304" pitchFamily="18" charset="0"/>
                          <a:ea typeface="Calibri" panose="020F0502020204030204" pitchFamily="34" charset="0"/>
                          <a:cs typeface="Times New Roman" panose="02020603050405020304" pitchFamily="18" charset="0"/>
                        </a:rPr>
                        <a:t>וַיִּקְרָ֥א</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38:3)</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en-US" sz="2000" kern="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a:effectLst/>
                          <a:latin typeface="Times New Roman" panose="02020603050405020304" pitchFamily="18" charset="0"/>
                          <a:ea typeface="Calibri" panose="020F0502020204030204" pitchFamily="34" charset="0"/>
                          <a:cs typeface="Times New Roman" panose="02020603050405020304" pitchFamily="18" charset="0"/>
                        </a:rPr>
                        <a:t>וַיִּקְרָ֙א</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(Exo 10:24)</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(Num 11:34)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וַיִּקְרָ֛א</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21035273"/>
                  </a:ext>
                </a:extLst>
              </a:tr>
              <a:tr h="341984">
                <a:tc>
                  <a:txBody>
                    <a:bodyPr/>
                    <a:lstStyle/>
                    <a:p>
                      <a:pPr marL="0" marR="0" rtl="1"/>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וַיִּקְרָ֥א</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5:3)</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en-US" sz="2000" kern="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a:effectLst/>
                          <a:latin typeface="Times New Roman" panose="02020603050405020304" pitchFamily="18" charset="0"/>
                          <a:ea typeface="Calibri" panose="020F0502020204030204" pitchFamily="34" charset="0"/>
                          <a:cs typeface="Times New Roman" panose="02020603050405020304" pitchFamily="18" charset="0"/>
                        </a:rPr>
                        <a:t>וַיִּקְרָ֥א</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26:21)</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וַיִּקְרָ֥א</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38:29)</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en-US" sz="2000" kern="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a:effectLst/>
                          <a:latin typeface="Times New Roman" panose="02020603050405020304" pitchFamily="18" charset="0"/>
                          <a:ea typeface="Calibri" panose="020F0502020204030204" pitchFamily="34" charset="0"/>
                          <a:cs typeface="Times New Roman" panose="02020603050405020304" pitchFamily="18" charset="0"/>
                        </a:rPr>
                        <a:t>וַיִּקְרָ֥א</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(Exo 12:21)</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en-US" sz="2000" kern="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a:effectLst/>
                          <a:latin typeface="Times New Roman" panose="02020603050405020304" pitchFamily="18" charset="0"/>
                          <a:ea typeface="Calibri" panose="020F0502020204030204" pitchFamily="34" charset="0"/>
                          <a:cs typeface="Times New Roman" panose="02020603050405020304" pitchFamily="18" charset="0"/>
                        </a:rPr>
                        <a:t>וַיִּקְרָא</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(Num 12:5)</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63330062"/>
                  </a:ext>
                </a:extLst>
              </a:tr>
              <a:tr h="341984">
                <a:tc>
                  <a:txBody>
                    <a:bodyPr/>
                    <a:lstStyle/>
                    <a:p>
                      <a:pPr marL="0" marR="0" rtl="1"/>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וַיִּקְרָ֧א</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5:29)</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26:22)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ויִּקְרָ֤א</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וַיִּקְרָ֥א</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38:30)</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en-US" sz="2000" kern="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a:effectLst/>
                          <a:latin typeface="Times New Roman" panose="02020603050405020304" pitchFamily="18" charset="0"/>
                          <a:ea typeface="Calibri" panose="020F0502020204030204" pitchFamily="34" charset="0"/>
                          <a:cs typeface="Times New Roman" panose="02020603050405020304" pitchFamily="18" charset="0"/>
                        </a:rPr>
                        <a:t>וַיִּקְרָא</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(Exo 12:31)</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en-US" sz="2000" kern="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a:effectLst/>
                          <a:latin typeface="Times New Roman" panose="02020603050405020304" pitchFamily="18" charset="0"/>
                          <a:ea typeface="Calibri" panose="020F0502020204030204" pitchFamily="34" charset="0"/>
                          <a:cs typeface="Times New Roman" panose="02020603050405020304" pitchFamily="18" charset="0"/>
                        </a:rPr>
                        <a:t>וַיִּקְרָ֥א</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(Num 13:16)</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59506961"/>
                  </a:ext>
                </a:extLst>
              </a:tr>
              <a:tr h="341984">
                <a:tc>
                  <a:txBody>
                    <a:bodyPr/>
                    <a:lstStyle/>
                    <a:p>
                      <a:pPr marL="0" marR="0" rtl="1"/>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וַיִּקְרָ֖א</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12:8)</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en-US" sz="2000" kern="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a:effectLst/>
                          <a:latin typeface="Times New Roman" panose="02020603050405020304" pitchFamily="18" charset="0"/>
                          <a:ea typeface="Calibri" panose="020F0502020204030204" pitchFamily="34" charset="0"/>
                          <a:cs typeface="Times New Roman" panose="02020603050405020304" pitchFamily="18" charset="0"/>
                        </a:rPr>
                        <a:t>וַיִּקְרָא</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26:25)</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en-US" sz="2000" kern="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a:effectLst/>
                          <a:latin typeface="Times New Roman" panose="02020603050405020304" pitchFamily="18" charset="0"/>
                          <a:ea typeface="Calibri" panose="020F0502020204030204" pitchFamily="34" charset="0"/>
                          <a:cs typeface="Times New Roman" panose="02020603050405020304" pitchFamily="18" charset="0"/>
                        </a:rPr>
                        <a:t>וַיִּקְרָ֛א</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41:8)</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en-US" sz="2000" kern="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a:effectLst/>
                          <a:latin typeface="Times New Roman" panose="02020603050405020304" pitchFamily="18" charset="0"/>
                          <a:ea typeface="Calibri" panose="020F0502020204030204" pitchFamily="34" charset="0"/>
                          <a:cs typeface="Times New Roman" panose="02020603050405020304" pitchFamily="18" charset="0"/>
                        </a:rPr>
                        <a:t>וַיִּקְרָא</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(Exo 17:7)</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en-US" sz="2000" kern="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a:effectLst/>
                          <a:latin typeface="Times New Roman" panose="02020603050405020304" pitchFamily="18" charset="0"/>
                          <a:ea typeface="Calibri" panose="020F0502020204030204" pitchFamily="34" charset="0"/>
                          <a:cs typeface="Times New Roman" panose="02020603050405020304" pitchFamily="18" charset="0"/>
                        </a:rPr>
                        <a:t>וַיִּקְרָ֥א</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(Num 21:3)</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34850480"/>
                  </a:ext>
                </a:extLst>
              </a:tr>
              <a:tr h="341984">
                <a:tc>
                  <a:txBody>
                    <a:bodyPr/>
                    <a:lstStyle/>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12:18)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וַיִּקְרָ֤א</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en-US" sz="2000" kern="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a:effectLst/>
                          <a:latin typeface="Times New Roman" panose="02020603050405020304" pitchFamily="18" charset="0"/>
                          <a:ea typeface="Calibri" panose="020F0502020204030204" pitchFamily="34" charset="0"/>
                          <a:cs typeface="Times New Roman" panose="02020603050405020304" pitchFamily="18" charset="0"/>
                        </a:rPr>
                        <a:t>וַיִּקְרָ֥א</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26:33)</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וַיִּקְרָ֣א</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41:14)</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en-US" sz="2000" kern="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a:effectLst/>
                          <a:latin typeface="Times New Roman" panose="02020603050405020304" pitchFamily="18" charset="0"/>
                          <a:ea typeface="Calibri" panose="020F0502020204030204" pitchFamily="34" charset="0"/>
                          <a:cs typeface="Times New Roman" panose="02020603050405020304" pitchFamily="18" charset="0"/>
                        </a:rPr>
                        <a:t>וַיִּקְרָ֥א</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(Exo 17:15)</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en-US" sz="2000" kern="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a:effectLst/>
                          <a:latin typeface="Times New Roman" panose="02020603050405020304" pitchFamily="18" charset="0"/>
                          <a:ea typeface="Calibri" panose="020F0502020204030204" pitchFamily="34" charset="0"/>
                          <a:cs typeface="Times New Roman" panose="02020603050405020304" pitchFamily="18" charset="0"/>
                        </a:rPr>
                        <a:t>וַיִּקְרָ֥א</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(Num 32:41)</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442167"/>
                  </a:ext>
                </a:extLst>
              </a:tr>
              <a:tr h="341984">
                <a:tc>
                  <a:txBody>
                    <a:bodyPr/>
                    <a:lstStyle/>
                    <a:p>
                      <a:pPr marL="0" marR="0" rtl="1"/>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וַיִּקְרָ֥א</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13:4)</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en-US" sz="2000" kern="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a:effectLst/>
                          <a:latin typeface="Times New Roman" panose="02020603050405020304" pitchFamily="18" charset="0"/>
                          <a:ea typeface="Calibri" panose="020F0502020204030204" pitchFamily="34" charset="0"/>
                          <a:cs typeface="Times New Roman" panose="02020603050405020304" pitchFamily="18" charset="0"/>
                        </a:rPr>
                        <a:t>וַיִּקְרָ֞א</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27:1)</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וַיִּקְרָ֙א</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41:45)</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en-US" sz="2000" kern="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a:effectLst/>
                          <a:latin typeface="Times New Roman" panose="02020603050405020304" pitchFamily="18" charset="0"/>
                          <a:ea typeface="Calibri" panose="020F0502020204030204" pitchFamily="34" charset="0"/>
                          <a:cs typeface="Times New Roman" panose="02020603050405020304" pitchFamily="18" charset="0"/>
                        </a:rPr>
                        <a:t>וַיִּקְרָ֙א</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(Exo 19:3)</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en-US" sz="2000" kern="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a:effectLst/>
                          <a:latin typeface="Times New Roman" panose="02020603050405020304" pitchFamily="18" charset="0"/>
                          <a:ea typeface="Calibri" panose="020F0502020204030204" pitchFamily="34" charset="0"/>
                          <a:cs typeface="Times New Roman" panose="02020603050405020304" pitchFamily="18" charset="0"/>
                        </a:rPr>
                        <a:t>וַיִּקְרָ֧א</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(Num 32:42)</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54092859"/>
                  </a:ext>
                </a:extLst>
              </a:tr>
              <a:tr h="341984">
                <a:tc>
                  <a:txBody>
                    <a:bodyPr/>
                    <a:lstStyle/>
                    <a:p>
                      <a:pPr marL="0" marR="0" rtl="1"/>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וַיִּקְרָ֙א</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16:15)</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en-US" sz="2000" kern="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a:effectLst/>
                          <a:latin typeface="Times New Roman" panose="02020603050405020304" pitchFamily="18" charset="0"/>
                          <a:ea typeface="Calibri" panose="020F0502020204030204" pitchFamily="34" charset="0"/>
                          <a:cs typeface="Times New Roman" panose="02020603050405020304" pitchFamily="18" charset="0"/>
                        </a:rPr>
                        <a:t>וַיִּקְרָ֥א</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28:1)</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en-US" sz="2000" kern="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a:effectLst/>
                          <a:latin typeface="Times New Roman" panose="02020603050405020304" pitchFamily="18" charset="0"/>
                          <a:ea typeface="Calibri" panose="020F0502020204030204" pitchFamily="34" charset="0"/>
                          <a:cs typeface="Times New Roman" panose="02020603050405020304" pitchFamily="18" charset="0"/>
                        </a:rPr>
                        <a:t>וַיִּקְרָ֥א</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41:51)</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וַיִּקְרָ֖א</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(Exo 19:7)</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en-US" sz="2000" kern="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a:effectLst/>
                          <a:latin typeface="Times New Roman" panose="02020603050405020304" pitchFamily="18" charset="0"/>
                          <a:ea typeface="Calibri" panose="020F0502020204030204" pitchFamily="34" charset="0"/>
                          <a:cs typeface="Times New Roman" panose="02020603050405020304" pitchFamily="18" charset="0"/>
                        </a:rPr>
                        <a:t>וַיִּקְרָא</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(Deu 3:14)</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25353441"/>
                  </a:ext>
                </a:extLst>
              </a:tr>
              <a:tr h="341984">
                <a:tc>
                  <a:txBody>
                    <a:bodyPr/>
                    <a:lstStyle/>
                    <a:p>
                      <a:pPr marL="0" marR="0" rtl="1"/>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וַיִּקְרָא</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20:8)</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en-US" sz="2000" kern="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a:effectLst/>
                          <a:latin typeface="Times New Roman" panose="02020603050405020304" pitchFamily="18" charset="0"/>
                          <a:ea typeface="Calibri" panose="020F0502020204030204" pitchFamily="34" charset="0"/>
                          <a:cs typeface="Times New Roman" panose="02020603050405020304" pitchFamily="18" charset="0"/>
                        </a:rPr>
                        <a:t>וַיִּקְרָ֛א</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28:19)</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en-US" sz="2000" kern="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a:effectLst/>
                          <a:latin typeface="Times New Roman" panose="02020603050405020304" pitchFamily="18" charset="0"/>
                          <a:ea typeface="Calibri" panose="020F0502020204030204" pitchFamily="34" charset="0"/>
                          <a:cs typeface="Times New Roman" panose="02020603050405020304" pitchFamily="18" charset="0"/>
                        </a:rPr>
                        <a:t>וַיִּקְרָ֕א</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45:1)</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וַיִּקְרָ֙א</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(Exo 19:20)</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en-US" sz="2000" kern="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a:effectLst/>
                          <a:latin typeface="Times New Roman" panose="02020603050405020304" pitchFamily="18" charset="0"/>
                          <a:ea typeface="Calibri" panose="020F0502020204030204" pitchFamily="34" charset="0"/>
                          <a:cs typeface="Times New Roman" panose="02020603050405020304" pitchFamily="18" charset="0"/>
                        </a:rPr>
                        <a:t>וַיִּקְרָ֣א</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(Deu 5:1)</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05307209"/>
                  </a:ext>
                </a:extLst>
              </a:tr>
              <a:tr h="341984">
                <a:tc>
                  <a:txBody>
                    <a:bodyPr/>
                    <a:lstStyle/>
                    <a:p>
                      <a:pPr marL="0" marR="0" rtl="1"/>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וַיִּקְרָ֙א</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20:9)</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en-US" sz="2000" kern="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a:effectLst/>
                          <a:latin typeface="Times New Roman" panose="02020603050405020304" pitchFamily="18" charset="0"/>
                          <a:ea typeface="Calibri" panose="020F0502020204030204" pitchFamily="34" charset="0"/>
                          <a:cs typeface="Times New Roman" panose="02020603050405020304" pitchFamily="18" charset="0"/>
                        </a:rPr>
                        <a:t>וַיִּקְרָ֖א</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31:4)</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en-US" sz="2000" kern="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a:effectLst/>
                          <a:latin typeface="Times New Roman" panose="02020603050405020304" pitchFamily="18" charset="0"/>
                          <a:ea typeface="Calibri" panose="020F0502020204030204" pitchFamily="34" charset="0"/>
                          <a:cs typeface="Times New Roman" panose="02020603050405020304" pitchFamily="18" charset="0"/>
                        </a:rPr>
                        <a:t>וַיִּקְרָ֣א</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47:29)</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וַיִּקְרָ֖א</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(Exo 24:7)</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וַיִּקְרָ֥א</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(Deu 29:1)</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82327085"/>
                  </a:ext>
                </a:extLst>
              </a:tr>
              <a:tr h="341984">
                <a:tc>
                  <a:txBody>
                    <a:bodyPr/>
                    <a:lstStyle/>
                    <a:p>
                      <a:pPr marL="0" marR="0" rtl="1"/>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וַיִּקְרָ֙א</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21:3)</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en-US" sz="2000" kern="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a:effectLst/>
                          <a:latin typeface="Times New Roman" panose="02020603050405020304" pitchFamily="18" charset="0"/>
                          <a:ea typeface="Calibri" panose="020F0502020204030204" pitchFamily="34" charset="0"/>
                          <a:cs typeface="Times New Roman" panose="02020603050405020304" pitchFamily="18" charset="0"/>
                        </a:rPr>
                        <a:t>וַיִּקְרָא</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31:47)</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ויִקָּרֵ֤א</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48:16)</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en-US" sz="2000" kern="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a:effectLst/>
                          <a:latin typeface="Times New Roman" panose="02020603050405020304" pitchFamily="18" charset="0"/>
                          <a:ea typeface="Calibri" panose="020F0502020204030204" pitchFamily="34" charset="0"/>
                          <a:cs typeface="Times New Roman" panose="02020603050405020304" pitchFamily="18" charset="0"/>
                        </a:rPr>
                        <a:t>וַיִּקְרָ֧א</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(Exo 24:16)</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(Deu 31:7)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וַיִּקְרָ֙א</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92925412"/>
                  </a:ext>
                </a:extLst>
              </a:tr>
            </a:tbl>
          </a:graphicData>
        </a:graphic>
      </p:graphicFrame>
      <p:sp>
        <p:nvSpPr>
          <p:cNvPr id="5" name="TextBox 4">
            <a:extLst>
              <a:ext uri="{FF2B5EF4-FFF2-40B4-BE49-F238E27FC236}">
                <a16:creationId xmlns:a16="http://schemas.microsoft.com/office/drawing/2014/main" id="{DAE747A3-EC66-794A-EAC2-6CFA98E0E8F2}"/>
              </a:ext>
            </a:extLst>
          </p:cNvPr>
          <p:cNvSpPr txBox="1"/>
          <p:nvPr/>
        </p:nvSpPr>
        <p:spPr>
          <a:xfrm>
            <a:off x="340938" y="0"/>
            <a:ext cx="11851062" cy="523220"/>
          </a:xfrm>
          <a:prstGeom prst="rect">
            <a:avLst/>
          </a:prstGeom>
          <a:noFill/>
        </p:spPr>
        <p:txBody>
          <a:bodyPr wrap="square">
            <a:spAutoFit/>
          </a:bodyPr>
          <a:lstStyle/>
          <a:p>
            <a:pPr marL="0" marR="0"/>
            <a:r>
              <a:rPr lang="en-US" sz="2800" b="1" i="1" kern="100" dirty="0">
                <a:effectLst/>
                <a:latin typeface="Times New Roman" panose="02020603050405020304" pitchFamily="18" charset="0"/>
                <a:ea typeface="Calibri" panose="020F0502020204030204" pitchFamily="34" charset="0"/>
                <a:cs typeface="Times New Roman" panose="02020603050405020304" pitchFamily="18" charset="0"/>
              </a:rPr>
              <a:t>And called </a:t>
            </a:r>
            <a:r>
              <a:rPr lang="en-US" sz="2800" b="1" kern="100" dirty="0">
                <a:latin typeface="Times New Roman" panose="02020603050405020304" pitchFamily="18" charset="0"/>
                <a:ea typeface="Calibri" panose="020F0502020204030204" pitchFamily="34" charset="0"/>
                <a:cs typeface="Times New Roman" panose="02020603050405020304" pitchFamily="18" charset="0"/>
              </a:rPr>
              <a:t>9</a:t>
            </a:r>
            <a:r>
              <a:rPr lang="en-US" sz="2800" b="1" kern="100" dirty="0">
                <a:effectLst/>
                <a:latin typeface="Times New Roman" panose="02020603050405020304" pitchFamily="18" charset="0"/>
                <a:ea typeface="Calibri" panose="020F0502020204030204" pitchFamily="34" charset="0"/>
                <a:cs typeface="Times New Roman" panose="02020603050405020304" pitchFamily="18" charset="0"/>
              </a:rPr>
              <a:t>0 times in the Torah</a:t>
            </a: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Copyright: Repetition in the Bible</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9121569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974A5C-3973-A631-9739-0708067F266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8B491C1-9CED-C731-CDD4-5DD3F1006B2B}"/>
              </a:ext>
            </a:extLst>
          </p:cNvPr>
          <p:cNvSpPr txBox="1"/>
          <p:nvPr/>
        </p:nvSpPr>
        <p:spPr>
          <a:xfrm>
            <a:off x="641024" y="1056574"/>
            <a:ext cx="11331018" cy="5386090"/>
          </a:xfrm>
          <a:prstGeom prst="rect">
            <a:avLst/>
          </a:prstGeom>
          <a:noFill/>
        </p:spPr>
        <p:txBody>
          <a:bodyPr wrap="square">
            <a:spAutoFit/>
          </a:bodyPr>
          <a:lstStyle/>
          <a:p>
            <a:pPr marL="0" marR="0"/>
            <a:r>
              <a:rPr lang="en-US" sz="3600" b="1" i="1" dirty="0">
                <a:effectLst/>
                <a:latin typeface="Times New Roman" panose="02020603050405020304" pitchFamily="18" charset="0"/>
                <a:ea typeface="Times New Roman" panose="02020603050405020304" pitchFamily="18" charset="0"/>
              </a:rPr>
              <a:t>Producing seed, seed</a:t>
            </a:r>
            <a:r>
              <a:rPr lang="en-US" sz="3600" b="1" dirty="0">
                <a:effectLst/>
                <a:latin typeface="Times New Roman" panose="02020603050405020304" pitchFamily="18" charset="0"/>
                <a:ea typeface="Times New Roman" panose="02020603050405020304" pitchFamily="18" charset="0"/>
              </a:rPr>
              <a:t> 10 times in Genesis Chapter 1</a:t>
            </a:r>
            <a:endParaRPr lang="en-US" sz="3600" dirty="0">
              <a:effectLst/>
              <a:latin typeface="Times New Roman" panose="02020603050405020304" pitchFamily="18" charset="0"/>
              <a:ea typeface="Times New Roman" panose="02020603050405020304" pitchFamily="18" charset="0"/>
            </a:endParaRPr>
          </a:p>
          <a:p>
            <a:pPr marL="0" marR="0"/>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….......plants yielding </a:t>
            </a:r>
            <a:r>
              <a:rPr lang="en-US" sz="2800" b="1" dirty="0">
                <a:effectLst/>
                <a:latin typeface="Times New Roman" panose="02020603050405020304" pitchFamily="18" charset="0"/>
                <a:ea typeface="Times New Roman" panose="02020603050405020304" pitchFamily="18" charset="0"/>
                <a:cs typeface="Times New Roman" panose="02020603050405020304" pitchFamily="18" charset="0"/>
              </a:rPr>
              <a:t>seed</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עֵ֚שֶׂב מַזְרִ֣יעַ..</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.........(Gen 1:11)</a:t>
            </a:r>
          </a:p>
          <a:p>
            <a:pPr marL="0" marR="0"/>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a:effectLst/>
                <a:latin typeface="Times New Roman" panose="02020603050405020304" pitchFamily="18" charset="0"/>
                <a:ea typeface="Times New Roman" panose="02020603050405020304" pitchFamily="18" charset="0"/>
                <a:cs typeface="Times New Roman" panose="02020603050405020304" pitchFamily="18" charset="0"/>
              </a:rPr>
              <a:t>seed</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זֶרַע..</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...................(Gen 1:11)</a:t>
            </a:r>
          </a:p>
          <a:p>
            <a:pPr marL="0" marR="0"/>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with </a:t>
            </a:r>
            <a:r>
              <a:rPr lang="en-US" sz="2800" b="1" dirty="0">
                <a:effectLst/>
                <a:latin typeface="Times New Roman" panose="02020603050405020304" pitchFamily="18" charset="0"/>
                <a:ea typeface="Times New Roman" panose="02020603050405020304" pitchFamily="18" charset="0"/>
                <a:cs typeface="Times New Roman" panose="02020603050405020304" pitchFamily="18" charset="0"/>
              </a:rPr>
              <a:t>seed</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in them......</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זַרְעוֹ־ב֖וֹ..</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(Gen 1:11)</a:t>
            </a:r>
          </a:p>
          <a:p>
            <a:pPr marL="0" marR="0"/>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plants yielding </a:t>
            </a:r>
            <a:r>
              <a:rPr lang="en-US" sz="2800" b="1" dirty="0">
                <a:effectLst/>
                <a:latin typeface="Times New Roman" panose="02020603050405020304" pitchFamily="18" charset="0"/>
                <a:ea typeface="Times New Roman" panose="02020603050405020304" pitchFamily="18" charset="0"/>
                <a:cs typeface="Times New Roman" panose="02020603050405020304" pitchFamily="18" charset="0"/>
              </a:rPr>
              <a:t>seed</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עֵ֣שֶׂב מַזְרִ֤יעַ..</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(Gen 1:12)</a:t>
            </a:r>
          </a:p>
          <a:p>
            <a:pPr marL="0" marR="0"/>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a:effectLst/>
                <a:latin typeface="Times New Roman" panose="02020603050405020304" pitchFamily="18" charset="0"/>
                <a:ea typeface="Times New Roman" panose="02020603050405020304" pitchFamily="18" charset="0"/>
                <a:cs typeface="Times New Roman" panose="02020603050405020304" pitchFamily="18" charset="0"/>
              </a:rPr>
              <a:t>seed</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זֶ֙רַע..</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..................(Gen 1:12)</a:t>
            </a:r>
          </a:p>
          <a:p>
            <a:pPr marL="0" marR="0"/>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with </a:t>
            </a:r>
            <a:r>
              <a:rPr lang="en-US" sz="2800" b="1" dirty="0">
                <a:effectLst/>
                <a:latin typeface="Times New Roman" panose="02020603050405020304" pitchFamily="18" charset="0"/>
                <a:ea typeface="Times New Roman" panose="02020603050405020304" pitchFamily="18" charset="0"/>
                <a:cs typeface="Times New Roman" panose="02020603050405020304" pitchFamily="18" charset="0"/>
              </a:rPr>
              <a:t>seed</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in them…..</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זַרְעוֹ־ב֖וֹ..</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(Gen 1:12)</a:t>
            </a:r>
          </a:p>
          <a:p>
            <a:pPr marL="0" marR="0"/>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every plant yielding </a:t>
            </a:r>
            <a:r>
              <a:rPr lang="en-US" sz="2800" b="1" dirty="0">
                <a:effectLst/>
                <a:latin typeface="Times New Roman" panose="02020603050405020304" pitchFamily="18" charset="0"/>
                <a:ea typeface="Times New Roman" panose="02020603050405020304" pitchFamily="18" charset="0"/>
                <a:cs typeface="Times New Roman" panose="02020603050405020304" pitchFamily="18" charset="0"/>
              </a:rPr>
              <a:t>seed</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אֶת־כָּל־עֵ֣שֶׂב זֹרֵ֣עַ.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(Gen 1:29)</a:t>
            </a:r>
          </a:p>
          <a:p>
            <a:pPr marL="0" marR="0"/>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a:effectLst/>
                <a:latin typeface="Times New Roman" panose="02020603050405020304" pitchFamily="18" charset="0"/>
                <a:ea typeface="Times New Roman" panose="02020603050405020304" pitchFamily="18" charset="0"/>
                <a:cs typeface="Times New Roman" panose="02020603050405020304" pitchFamily="18" charset="0"/>
              </a:rPr>
              <a:t>seed</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זֶ֗רַע..</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(Gen 1:29)</a:t>
            </a:r>
          </a:p>
          <a:p>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fruit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trees. yielding </a:t>
            </a:r>
            <a:r>
              <a:rPr lang="en-US" sz="2800" b="1" dirty="0">
                <a:effectLst/>
                <a:latin typeface="Times New Roman" panose="02020603050405020304" pitchFamily="18" charset="0"/>
                <a:ea typeface="Times New Roman" panose="02020603050405020304" pitchFamily="18" charset="0"/>
                <a:cs typeface="Times New Roman" panose="02020603050405020304" pitchFamily="18" charset="0"/>
              </a:rPr>
              <a:t>seed</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פְרִי־עֵ֖ץ זֹרֵ֣עַ..</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........(Gen 1:29)</a:t>
            </a:r>
          </a:p>
          <a:p>
            <a:pPr marL="0" marR="0"/>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a:effectLst/>
                <a:latin typeface="Times New Roman" panose="02020603050405020304" pitchFamily="18" charset="0"/>
                <a:ea typeface="Times New Roman" panose="02020603050405020304" pitchFamily="18" charset="0"/>
                <a:cs typeface="Times New Roman" panose="02020603050405020304" pitchFamily="18" charset="0"/>
              </a:rPr>
              <a:t>seed</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זָ֑רַע..</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...................(Gen 1:29</a:t>
            </a: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a:t>
            </a:r>
          </a:p>
          <a:p>
            <a:pPr marL="0" marR="0"/>
            <a:r>
              <a:rPr lang="en-US" sz="800" dirty="0">
                <a:solidFill>
                  <a:prstClr val="black"/>
                </a:solidFill>
                <a:latin typeface="Times New Roman" pitchFamily="18" charset="0"/>
                <a:cs typeface="Times New Roman" pitchFamily="18" charset="0"/>
              </a:rPr>
              <a:t>                                                                                                                                                                                                                                                                                                                                        </a:t>
            </a: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Copyright: Repetition in the Bible</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1392465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8BEF9B4-B04F-2D90-BBA5-8B27299951FA}"/>
              </a:ext>
            </a:extLst>
          </p:cNvPr>
          <p:cNvSpPr txBox="1"/>
          <p:nvPr/>
        </p:nvSpPr>
        <p:spPr>
          <a:xfrm>
            <a:off x="463484" y="645482"/>
            <a:ext cx="11265031" cy="5632311"/>
          </a:xfrm>
          <a:prstGeom prst="rect">
            <a:avLst/>
          </a:prstGeom>
          <a:noFill/>
        </p:spPr>
        <p:txBody>
          <a:bodyPr wrap="square">
            <a:spAutoFit/>
          </a:bodyPr>
          <a:lstStyle/>
          <a:p>
            <a:pPr marL="0" marR="0"/>
            <a:r>
              <a:rPr lang="en-US" sz="4000" b="1" i="1" dirty="0">
                <a:effectLst/>
                <a:latin typeface="Times New Roman" panose="02020603050405020304" pitchFamily="18" charset="0"/>
                <a:ea typeface="Times New Roman" panose="02020603050405020304" pitchFamily="18" charset="0"/>
              </a:rPr>
              <a:t>After kind </a:t>
            </a:r>
            <a:r>
              <a:rPr lang="en-US" sz="4000" b="1" dirty="0">
                <a:effectLst/>
                <a:latin typeface="Times New Roman" panose="02020603050405020304" pitchFamily="18" charset="0"/>
                <a:ea typeface="Times New Roman" panose="02020603050405020304" pitchFamily="18" charset="0"/>
              </a:rPr>
              <a:t>10 times in  (Genesis Chapter 1)</a:t>
            </a:r>
            <a:endParaRPr lang="en-US" sz="4000" dirty="0">
              <a:effectLst/>
              <a:latin typeface="Times New Roman" panose="02020603050405020304" pitchFamily="18" charset="0"/>
              <a:ea typeface="Times New Roman" panose="02020603050405020304" pitchFamily="18" charset="0"/>
            </a:endParaRPr>
          </a:p>
          <a:p>
            <a:pPr marL="0" marR="0"/>
            <a:r>
              <a:rPr lang="en-US" sz="1800" dirty="0">
                <a:effectLst/>
                <a:latin typeface="Times New Roman" panose="02020603050405020304" pitchFamily="18" charset="0"/>
                <a:ea typeface="Times New Roman" panose="02020603050405020304" pitchFamily="18" charset="0"/>
              </a:rPr>
              <a:t>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After his kind        </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לְמִינ֔וֹ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(Gen 1:11)</a:t>
            </a:r>
          </a:p>
          <a:p>
            <a:pPr marL="0" marR="0"/>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After his kind      </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 לְמִינֵ֔הוּ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(Gen 1:12)</a:t>
            </a:r>
          </a:p>
          <a:p>
            <a:pPr marL="0" marR="0"/>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After his kind      </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 לְמִינֵ֑הוּ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(Gen 1:12)</a:t>
            </a:r>
          </a:p>
          <a:p>
            <a:pPr marL="0" marR="0"/>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After their kind     </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 לְמִֽינֵהֶ֗ם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(Gen 1:21)</a:t>
            </a:r>
          </a:p>
          <a:p>
            <a:pPr marL="0" marR="0"/>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After </a:t>
            </a:r>
            <a:r>
              <a:rPr lang="en-US" sz="3200" dirty="0">
                <a:latin typeface="Times New Roman" panose="02020603050405020304" pitchFamily="18" charset="0"/>
                <a:ea typeface="Times New Roman" panose="02020603050405020304" pitchFamily="18" charset="0"/>
                <a:cs typeface="Times New Roman" panose="02020603050405020304" pitchFamily="18" charset="0"/>
              </a:rPr>
              <a:t>his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kind      </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 לְמִינֵ֔הוּ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(Gen 1:21)</a:t>
            </a:r>
          </a:p>
          <a:p>
            <a:pPr marL="0" marR="0"/>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After her kind        </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 לְמִינָ֔הּ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(Gen 1:24)</a:t>
            </a:r>
          </a:p>
          <a:p>
            <a:pPr marL="0" marR="0"/>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After her kind        </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 לְמִינָ֑הּ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(Gen 1:24)</a:t>
            </a:r>
          </a:p>
          <a:p>
            <a:pPr marL="0" marR="0"/>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After her kind        </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 לְמִינָ֗הּ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(Gen 1:25)</a:t>
            </a:r>
          </a:p>
          <a:p>
            <a:pPr marL="0" marR="0"/>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After her kind        </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 לְמִינָ֔הּ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(Gen 1:25)</a:t>
            </a:r>
          </a:p>
          <a:p>
            <a:pPr marL="0" marR="0"/>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After his kind       </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 לְמִינֵ֑הוּ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(Gen 1:25) </a:t>
            </a: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Copyright: Repetition in the Bible</a:t>
            </a:r>
            <a:endParaRPr lang="en-US" dirty="0"/>
          </a:p>
        </p:txBody>
      </p:sp>
    </p:spTree>
    <p:extLst>
      <p:ext uri="{BB962C8B-B14F-4D97-AF65-F5344CB8AC3E}">
        <p14:creationId xmlns:p14="http://schemas.microsoft.com/office/powerpoint/2010/main" val="28524872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58137F-D469-8CAA-82D6-359ED1A6C16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C7C75D3-2B57-1F95-26F3-2BFE27610FA1}"/>
              </a:ext>
            </a:extLst>
          </p:cNvPr>
          <p:cNvSpPr txBox="1"/>
          <p:nvPr/>
        </p:nvSpPr>
        <p:spPr>
          <a:xfrm>
            <a:off x="443355" y="576856"/>
            <a:ext cx="8502977" cy="4924425"/>
          </a:xfrm>
          <a:prstGeom prst="rect">
            <a:avLst/>
          </a:prstGeom>
          <a:noFill/>
        </p:spPr>
        <p:txBody>
          <a:bodyPr wrap="square">
            <a:spAutoFit/>
          </a:bodyPr>
          <a:lstStyle/>
          <a:p>
            <a:pPr marL="0" marR="0"/>
            <a:r>
              <a:rPr lang="en-US" sz="2800" b="1" i="1" dirty="0">
                <a:solidFill>
                  <a:srgbClr val="FF0000"/>
                </a:solidFill>
                <a:effectLst/>
                <a:latin typeface="Times New Roman" panose="02020603050405020304" pitchFamily="18" charset="0"/>
                <a:ea typeface="Times New Roman" panose="02020603050405020304" pitchFamily="18" charset="0"/>
              </a:rPr>
              <a:t>In</a:t>
            </a:r>
            <a:r>
              <a:rPr lang="en-US" sz="2800" b="1" dirty="0">
                <a:solidFill>
                  <a:srgbClr val="FF0000"/>
                </a:solidFill>
                <a:effectLst/>
                <a:latin typeface="Times New Roman" panose="02020603050405020304" pitchFamily="18" charset="0"/>
                <a:ea typeface="Times New Roman" panose="02020603050405020304" pitchFamily="18" charset="0"/>
              </a:rPr>
              <a:t> </a:t>
            </a:r>
            <a:r>
              <a:rPr lang="en-US" sz="2800" b="1" dirty="0">
                <a:effectLst/>
                <a:latin typeface="Times New Roman" panose="02020603050405020304" pitchFamily="18" charset="0"/>
                <a:ea typeface="Times New Roman" panose="02020603050405020304" pitchFamily="18" charset="0"/>
              </a:rPr>
              <a:t>(preposition) 24 times (2 x 12) in Genesis Chapter 1</a:t>
            </a:r>
            <a:endParaRPr lang="en-US" sz="2800" dirty="0">
              <a:effectLst/>
              <a:latin typeface="Times New Roman" panose="02020603050405020304" pitchFamily="18" charset="0"/>
              <a:ea typeface="Times New Roman" panose="02020603050405020304" pitchFamily="18" charset="0"/>
            </a:endParaRPr>
          </a:p>
          <a:p>
            <a:pPr marL="0" marR="0"/>
            <a:r>
              <a:rPr lang="en-US" sz="2800" b="1" i="1" dirty="0">
                <a:solidFill>
                  <a:srgbClr val="0000FF"/>
                </a:solidFill>
                <a:effectLst/>
                <a:latin typeface="Times New Roman" panose="02020603050405020304" pitchFamily="18" charset="0"/>
                <a:ea typeface="Times New Roman" panose="02020603050405020304" pitchFamily="18" charset="0"/>
              </a:rPr>
              <a:t>And</a:t>
            </a:r>
            <a:r>
              <a:rPr lang="en-US" sz="2800" b="1" i="1" dirty="0">
                <a:effectLst/>
                <a:latin typeface="Times New Roman" panose="02020603050405020304" pitchFamily="18" charset="0"/>
                <a:ea typeface="Times New Roman" panose="02020603050405020304" pitchFamily="18" charset="0"/>
              </a:rPr>
              <a:t> </a:t>
            </a:r>
            <a:r>
              <a:rPr lang="en-US" sz="2800" b="1" i="1" dirty="0">
                <a:solidFill>
                  <a:srgbClr val="FF0000"/>
                </a:solidFill>
                <a:effectLst/>
                <a:latin typeface="Times New Roman" panose="02020603050405020304" pitchFamily="18" charset="0"/>
                <a:ea typeface="Times New Roman" panose="02020603050405020304" pitchFamily="18" charset="0"/>
              </a:rPr>
              <a:t>in</a:t>
            </a:r>
            <a:r>
              <a:rPr lang="en-US" sz="2800" b="1" dirty="0">
                <a:effectLst/>
                <a:latin typeface="Times New Roman" panose="02020603050405020304" pitchFamily="18" charset="0"/>
                <a:ea typeface="Times New Roman" panose="02020603050405020304" pitchFamily="18" charset="0"/>
              </a:rPr>
              <a:t> 7 times in Genesis Chapter 1</a:t>
            </a:r>
            <a:endParaRPr lang="en-US" sz="2800" dirty="0">
              <a:effectLst/>
              <a:latin typeface="Times New Roman" panose="02020603050405020304" pitchFamily="18" charset="0"/>
              <a:ea typeface="Times New Roman" panose="02020603050405020304" pitchFamily="18" charset="0"/>
            </a:endParaRPr>
          </a:p>
          <a:p>
            <a:pPr marL="0" marR="0"/>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0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In</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the beginning.....</a:t>
            </a:r>
            <a:r>
              <a:rPr lang="he-IL" sz="20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בְּ</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רֵאשִׁ֖ית..</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(Gen 1:1)</a:t>
            </a:r>
          </a:p>
          <a:p>
            <a:pPr marL="0" marR="0"/>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0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In</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the midst................ </a:t>
            </a:r>
            <a:r>
              <a:rPr lang="he-IL" sz="20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בְּ</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ת֣וֹךְ..</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(Gen 1:6 </a:t>
            </a:r>
          </a:p>
          <a:p>
            <a:pPr marL="0" marR="0"/>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Seed </a:t>
            </a:r>
            <a:r>
              <a:rPr lang="en-US" sz="20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in</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it..................................</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זַרְעוֹ־</a:t>
            </a:r>
            <a:r>
              <a:rPr lang="he-IL" sz="20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ב</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֖וֹ..</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(Gen 1:11)</a:t>
            </a:r>
          </a:p>
          <a:p>
            <a:pPr marL="0" marR="0"/>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Seed </a:t>
            </a:r>
            <a:r>
              <a:rPr lang="en-US" sz="20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in</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it .................................</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זַרְעוֹ־</a:t>
            </a:r>
            <a:r>
              <a:rPr lang="he-IL" sz="20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ב</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֖וֹ..</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(Gen 1:12)</a:t>
            </a:r>
          </a:p>
          <a:p>
            <a:pPr marL="0" marR="0"/>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0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In</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the firmament…...</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בִּ</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רְקִ֣יעַ..</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........(Gen 1:14)</a:t>
            </a:r>
          </a:p>
          <a:p>
            <a:pPr marL="0" marR="0"/>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0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In</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the firmament…...</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בִּ</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רְקִ֣יעַ..</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........(Gen 1:15 )</a:t>
            </a:r>
          </a:p>
          <a:p>
            <a:pPr marL="0" marR="0"/>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0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In</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the firmament.......</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ב</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ִּרְקִ֣יעַ..</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........(Gen 1:17 )</a:t>
            </a:r>
          </a:p>
          <a:p>
            <a:pPr marL="0" marR="0"/>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0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In</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the day....................</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בּ</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ַיּ֣וֹם..</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........(Gen 1:18 )</a:t>
            </a:r>
          </a:p>
          <a:p>
            <a:pPr marL="0" marR="0"/>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And</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in</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the night……….. </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וּ</a:t>
            </a:r>
            <a:r>
              <a:rPr lang="he-IL" sz="20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בַ</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לַּ֔יְלָה..</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.........(Gen 1:18 )</a:t>
            </a:r>
          </a:p>
          <a:p>
            <a:pPr marL="0" marR="0"/>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In</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the sea..................</a:t>
            </a:r>
            <a:r>
              <a:rPr lang="he-IL" sz="20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בַּ</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יַּמִּ֔ים..</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.........(Gen 1:22 )</a:t>
            </a:r>
          </a:p>
          <a:p>
            <a:pPr marL="0" marR="0"/>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In</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the earth………....</a:t>
            </a:r>
            <a:r>
              <a:rPr lang="he-IL" sz="20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בָּ</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אָֽרֶץ..</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........(Gen 1:22 )</a:t>
            </a:r>
          </a:p>
          <a:p>
            <a:pPr marL="0" marR="0"/>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In</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our image………</a:t>
            </a:r>
            <a:r>
              <a:rPr lang="he-IL" sz="20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בּ</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ְצַלְמֵ֖נוּ..</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.........(Gen 1:26 )</a:t>
            </a:r>
          </a:p>
          <a:p>
            <a:pPr marL="0" marR="0"/>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Copyright: Repetition in the Bible</a:t>
            </a:r>
            <a:endParaRPr lang="en-US" sz="1800" dirty="0">
              <a:effectLst/>
              <a:latin typeface="Times New Roman" panose="02020603050405020304" pitchFamily="18" charset="0"/>
              <a:ea typeface="Times New Roman" panose="02020603050405020304" pitchFamily="18" charset="0"/>
            </a:endParaRPr>
          </a:p>
        </p:txBody>
      </p:sp>
      <p:sp>
        <p:nvSpPr>
          <p:cNvPr id="5" name="TextBox 4">
            <a:extLst>
              <a:ext uri="{FF2B5EF4-FFF2-40B4-BE49-F238E27FC236}">
                <a16:creationId xmlns:a16="http://schemas.microsoft.com/office/drawing/2014/main" id="{06E2953D-28EA-8037-1B12-8463E0EEB6BE}"/>
              </a:ext>
            </a:extLst>
          </p:cNvPr>
          <p:cNvSpPr txBox="1"/>
          <p:nvPr/>
        </p:nvSpPr>
        <p:spPr>
          <a:xfrm>
            <a:off x="6353665" y="1340347"/>
            <a:ext cx="5665510" cy="3785652"/>
          </a:xfrm>
          <a:prstGeom prst="rect">
            <a:avLst/>
          </a:prstGeom>
          <a:noFill/>
        </p:spPr>
        <p:txBody>
          <a:bodyPr wrap="square">
            <a:spAutoFit/>
          </a:bodyPr>
          <a:lstStyle/>
          <a:p>
            <a:pPr marL="0" marR="0"/>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In</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the fish……….….</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ב</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ִדְגַ֙ת..</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(Gen 1:26 )</a:t>
            </a:r>
          </a:p>
          <a:p>
            <a:pPr marL="0" marR="0"/>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And</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in</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the birds………….</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וּ</a:t>
            </a:r>
            <a:r>
              <a:rPr lang="he-IL" sz="20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בְ</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ע֣וֹף..</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......(Gen 1:26 )</a:t>
            </a:r>
          </a:p>
          <a:p>
            <a:pPr marL="0" marR="0"/>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And</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in</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the cattle..............</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וּ</a:t>
            </a:r>
            <a:r>
              <a:rPr lang="he-IL" sz="20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ב</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ַבְּהֵמָה..</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.....(Gen 1:26 )</a:t>
            </a:r>
          </a:p>
          <a:p>
            <a:pPr marL="0" marR="0"/>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And</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in</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all…………………</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וּ</a:t>
            </a:r>
            <a:r>
              <a:rPr lang="he-IL" sz="20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בְ</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כָל..</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......(Gen 1:26 )</a:t>
            </a:r>
          </a:p>
          <a:p>
            <a:pPr marL="0" marR="0"/>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And</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in</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all………………....</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וּ</a:t>
            </a:r>
            <a:r>
              <a:rPr lang="he-IL" sz="20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ב</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ְכָל..</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......(Gen 1:26 )</a:t>
            </a:r>
          </a:p>
          <a:p>
            <a:pPr marL="0" marR="0"/>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In</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His image…….…</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בּ</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ְצַלְמ֔וֹ..</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(Gen 1:27 )</a:t>
            </a:r>
          </a:p>
          <a:p>
            <a:pPr marL="0" marR="0"/>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In</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the image…….…..</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בְּ</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צֶ֥לֶם..</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(Gen 1:27 )</a:t>
            </a:r>
          </a:p>
          <a:p>
            <a:pPr marL="0" marR="0"/>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In</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the fish...................</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בּ</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ִדְגַ֤ת..</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(Gen 1:28 )</a:t>
            </a:r>
          </a:p>
          <a:p>
            <a:pPr marL="0" marR="0"/>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And</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in</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the birds.................</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וּ</a:t>
            </a:r>
            <a:r>
              <a:rPr lang="he-IL" sz="20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ב</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ְע֣וֹף..</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......(Gen 1:28 )</a:t>
            </a:r>
          </a:p>
          <a:p>
            <a:pPr marL="0" marR="0"/>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And</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in</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all ...........................</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וּ</a:t>
            </a:r>
            <a:r>
              <a:rPr lang="he-IL" sz="20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ב</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ְכָל..</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......(Gen 1:28 )</a:t>
            </a:r>
          </a:p>
          <a:p>
            <a:pPr marL="0" marR="0"/>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Which is </a:t>
            </a:r>
            <a:r>
              <a:rPr lang="en-US" sz="20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in</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it……………………</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אֲשֶׁר־</a:t>
            </a:r>
            <a:r>
              <a:rPr lang="he-IL" sz="20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בּ</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֥וֹ..</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(Gen 1:29 )</a:t>
            </a:r>
          </a:p>
          <a:p>
            <a:pPr marL="0" marR="0"/>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Which is </a:t>
            </a:r>
            <a:r>
              <a:rPr lang="en-US" sz="20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in</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it…………………....</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אֲשֶׁר־</a:t>
            </a:r>
            <a:r>
              <a:rPr lang="he-IL" sz="20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ב</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ּוֹ..</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(Gen 1:30 )</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0918536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CC6D404-28D8-1A30-F3C4-AA1D7F914F34}"/>
              </a:ext>
            </a:extLst>
          </p:cNvPr>
          <p:cNvSpPr txBox="1"/>
          <p:nvPr/>
        </p:nvSpPr>
        <p:spPr>
          <a:xfrm>
            <a:off x="339267" y="0"/>
            <a:ext cx="11990895" cy="6924973"/>
          </a:xfrm>
          <a:prstGeom prst="rect">
            <a:avLst/>
          </a:prstGeom>
          <a:noFill/>
        </p:spPr>
        <p:txBody>
          <a:bodyPr wrap="square">
            <a:spAutoFit/>
          </a:bodyPr>
          <a:lstStyle/>
          <a:p>
            <a:pPr marL="0" marR="0"/>
            <a:r>
              <a:rPr lang="en-US" sz="2400" b="1" i="1" kern="0" dirty="0">
                <a:effectLst/>
                <a:latin typeface="Times New Roman" panose="02020603050405020304" pitchFamily="18" charset="0"/>
                <a:ea typeface="Calibri" panose="020F0502020204030204" pitchFamily="34" charset="0"/>
                <a:cs typeface="Times New Roman" panose="02020603050405020304" pitchFamily="18" charset="0"/>
              </a:rPr>
              <a:t>Find favor </a:t>
            </a:r>
            <a:r>
              <a:rPr lang="en-US" sz="2400" b="1" i="1" kern="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in</a:t>
            </a:r>
            <a:r>
              <a:rPr lang="en-US" sz="2400" b="1" kern="0" dirty="0">
                <a:effectLst/>
                <a:latin typeface="Times New Roman" panose="02020603050405020304" pitchFamily="18" charset="0"/>
                <a:ea typeface="Calibri" panose="020F0502020204030204" pitchFamily="34" charset="0"/>
                <a:cs typeface="Times New Roman" panose="02020603050405020304" pitchFamily="18" charset="0"/>
              </a:rPr>
              <a:t> eyes 40 times in the Tanakh  </a:t>
            </a:r>
            <a:r>
              <a:rPr lang="en-US" sz="1800" kern="0" dirty="0">
                <a:effectLst/>
                <a:latin typeface="Times New Roman" panose="02020603050405020304" pitchFamily="18" charset="0"/>
                <a:ea typeface="Calibri" panose="020F0502020204030204" pitchFamily="34" charset="0"/>
                <a:cs typeface="Times New Roman" panose="02020603050405020304" pitchFamily="18" charset="0"/>
              </a:rPr>
              <a:t>Search string in sequence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t>
            </a:r>
            <a:r>
              <a:rPr lang="he-IL" sz="1800" dirty="0">
                <a:effectLst/>
                <a:latin typeface="Times New Roman" panose="02020603050405020304" pitchFamily="18" charset="0"/>
                <a:ea typeface="Calibri" panose="020F0502020204030204" pitchFamily="34" charset="0"/>
                <a:cs typeface="Times New Roman" panose="02020603050405020304" pitchFamily="18" charset="0"/>
              </a:rPr>
              <a:t>בְּעֵינֵ֥ חֵ֖ן</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1800" dirty="0">
                <a:effectLst/>
                <a:latin typeface="Times New Roman" panose="02020603050405020304" pitchFamily="18" charset="0"/>
                <a:ea typeface="Calibri" panose="020F0502020204030204" pitchFamily="34" charset="0"/>
                <a:cs typeface="Times New Roman" panose="02020603050405020304" pitchFamily="18" charset="0"/>
              </a:rPr>
              <a:t>מָ֥צָ</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Copyright: Repetition in the Bible</a:t>
            </a:r>
            <a:endParaRPr lang="en-US" sz="2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400" b="1" i="1" kern="100" dirty="0">
                <a:effectLst/>
                <a:latin typeface="Times New Roman" panose="02020603050405020304" pitchFamily="18" charset="0"/>
                <a:ea typeface="Times New Roman" panose="02020603050405020304" pitchFamily="18" charset="0"/>
                <a:cs typeface="Times New Roman" panose="02020603050405020304" pitchFamily="18" charset="0"/>
              </a:rPr>
              <a:t>Find favor </a:t>
            </a:r>
            <a:r>
              <a:rPr lang="en-US" sz="2400" b="1" i="1" kern="1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in</a:t>
            </a:r>
            <a:r>
              <a:rPr lang="en-US" sz="2400" b="1" i="1" kern="100" dirty="0">
                <a:effectLst/>
                <a:latin typeface="Times New Roman" panose="02020603050405020304" pitchFamily="18" charset="0"/>
                <a:ea typeface="Times New Roman" panose="02020603050405020304" pitchFamily="18" charset="0"/>
                <a:cs typeface="Times New Roman" panose="02020603050405020304" pitchFamily="18" charset="0"/>
              </a:rPr>
              <a:t> your eyes</a:t>
            </a:r>
            <a:r>
              <a:rPr lang="en-US" sz="2400" b="1" kern="100" dirty="0">
                <a:effectLst/>
                <a:latin typeface="Times New Roman" panose="02020603050405020304" pitchFamily="18" charset="0"/>
                <a:ea typeface="Times New Roman" panose="02020603050405020304" pitchFamily="18" charset="0"/>
                <a:cs typeface="Times New Roman" panose="02020603050405020304" pitchFamily="18" charset="0"/>
              </a:rPr>
              <a:t> 24 times,  </a:t>
            </a:r>
            <a:r>
              <a:rPr lang="en-US" sz="2400" b="1" i="1" kern="0" dirty="0">
                <a:effectLst/>
                <a:latin typeface="Times New Roman" panose="02020603050405020304" pitchFamily="18" charset="0"/>
                <a:ea typeface="Calibri" panose="020F0502020204030204" pitchFamily="34" charset="0"/>
                <a:cs typeface="Times New Roman" panose="02020603050405020304" pitchFamily="18" charset="0"/>
              </a:rPr>
              <a:t>Find favor </a:t>
            </a:r>
            <a:r>
              <a:rPr lang="en-US" sz="2400" b="1" i="1" kern="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in</a:t>
            </a:r>
            <a:r>
              <a:rPr lang="en-US" sz="2400" b="1" kern="0" dirty="0">
                <a:effectLst/>
                <a:latin typeface="Times New Roman" panose="02020603050405020304" pitchFamily="18" charset="0"/>
                <a:ea typeface="Calibri" panose="020F0502020204030204" pitchFamily="34" charset="0"/>
                <a:cs typeface="Times New Roman" panose="02020603050405020304" pitchFamily="18" charset="0"/>
              </a:rPr>
              <a:t> eyes </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(construct)</a:t>
            </a:r>
            <a:r>
              <a:rPr lang="en-US" sz="2400" b="1" kern="0" dirty="0">
                <a:effectLst/>
                <a:latin typeface="Times New Roman" panose="02020603050405020304" pitchFamily="18" charset="0"/>
                <a:ea typeface="Calibri" panose="020F0502020204030204" pitchFamily="34" charset="0"/>
                <a:cs typeface="Times New Roman" panose="02020603050405020304" pitchFamily="18" charset="0"/>
              </a:rPr>
              <a:t> 12 times in the Tanakh</a:t>
            </a:r>
            <a:endParaRPr lang="en-US" sz="2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                                           But Noah </a:t>
            </a:r>
            <a:r>
              <a:rPr lang="en-US" sz="2000" kern="1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found </a:t>
            </a:r>
            <a:r>
              <a:rPr lang="en-US" sz="2000" kern="10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favor</a:t>
            </a: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kern="1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in</a:t>
            </a:r>
            <a:r>
              <a:rPr lang="en-US" sz="2000" b="1" kern="100" dirty="0">
                <a:effectLst/>
                <a:latin typeface="Times New Roman" panose="02020603050405020304" pitchFamily="18" charset="0"/>
                <a:ea typeface="Times New Roman" panose="02020603050405020304" pitchFamily="18" charset="0"/>
                <a:cs typeface="Times New Roman" panose="02020603050405020304" pitchFamily="18" charset="0"/>
              </a:rPr>
              <a:t> the eyes</a:t>
            </a: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 of the LORD      (Gen 6:8)</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     And said, My Lord, if now I have </a:t>
            </a:r>
            <a:r>
              <a:rPr lang="en-US" sz="2000" kern="1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found </a:t>
            </a:r>
            <a:r>
              <a:rPr lang="en-US" sz="2000" kern="10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favor </a:t>
            </a:r>
            <a:r>
              <a:rPr lang="en-US" sz="2000" b="1" kern="1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in</a:t>
            </a:r>
            <a:r>
              <a:rPr lang="en-US" sz="2000" b="1" kern="100" dirty="0">
                <a:effectLst/>
                <a:latin typeface="Times New Roman" panose="02020603050405020304" pitchFamily="18" charset="0"/>
                <a:ea typeface="Times New Roman" panose="02020603050405020304" pitchFamily="18" charset="0"/>
                <a:cs typeface="Times New Roman" panose="02020603050405020304" pitchFamily="18" charset="0"/>
              </a:rPr>
              <a:t> your eyes</a:t>
            </a: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                         (Gen 18:3 )</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            Behold now, thy servant hath </a:t>
            </a:r>
            <a:r>
              <a:rPr lang="en-US" sz="2000" kern="1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found </a:t>
            </a:r>
            <a:r>
              <a:rPr lang="en-US" sz="2000" kern="10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favor </a:t>
            </a:r>
            <a:r>
              <a:rPr lang="en-US" sz="2000" b="1" kern="1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in</a:t>
            </a:r>
            <a:r>
              <a:rPr lang="en-US" sz="2000" b="1" kern="100" dirty="0">
                <a:effectLst/>
                <a:latin typeface="Times New Roman" panose="02020603050405020304" pitchFamily="18" charset="0"/>
                <a:ea typeface="Times New Roman" panose="02020603050405020304" pitchFamily="18" charset="0"/>
                <a:cs typeface="Times New Roman" panose="02020603050405020304" pitchFamily="18" charset="0"/>
              </a:rPr>
              <a:t> your eyes</a:t>
            </a: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                         (Gen 19:19 )</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                          I pray thee, if I have </a:t>
            </a:r>
            <a:r>
              <a:rPr lang="en-US" sz="2000" kern="1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found </a:t>
            </a:r>
            <a:r>
              <a:rPr lang="en-US" sz="2000" kern="10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favor </a:t>
            </a:r>
            <a:r>
              <a:rPr lang="en-US" sz="2000" b="1" kern="1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in</a:t>
            </a:r>
            <a:r>
              <a:rPr lang="en-US" sz="2000" b="1" kern="100" dirty="0">
                <a:effectLst/>
                <a:latin typeface="Times New Roman" panose="02020603050405020304" pitchFamily="18" charset="0"/>
                <a:ea typeface="Times New Roman" panose="02020603050405020304" pitchFamily="18" charset="0"/>
                <a:cs typeface="Times New Roman" panose="02020603050405020304" pitchFamily="18" charset="0"/>
              </a:rPr>
              <a:t> your eyes</a:t>
            </a: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                          (Gen 30:27 )</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                                              that I may </a:t>
            </a:r>
            <a:r>
              <a:rPr lang="en-US" sz="2000" kern="1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find </a:t>
            </a:r>
            <a:r>
              <a:rPr lang="en-US" sz="2000" kern="10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favor </a:t>
            </a:r>
            <a:r>
              <a:rPr lang="en-US" sz="2000" b="1" kern="1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in</a:t>
            </a:r>
            <a:r>
              <a:rPr lang="en-US" sz="2000" b="1" kern="100" dirty="0">
                <a:effectLst/>
                <a:latin typeface="Times New Roman" panose="02020603050405020304" pitchFamily="18" charset="0"/>
                <a:ea typeface="Times New Roman" panose="02020603050405020304" pitchFamily="18" charset="0"/>
                <a:cs typeface="Times New Roman" panose="02020603050405020304" pitchFamily="18" charset="0"/>
              </a:rPr>
              <a:t> your eyes</a:t>
            </a: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                          (Gen 32:5 )</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                                                          To </a:t>
            </a:r>
            <a:r>
              <a:rPr lang="en-US" sz="2000" kern="1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find </a:t>
            </a:r>
            <a:r>
              <a:rPr lang="en-US" sz="2000" kern="10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favor </a:t>
            </a:r>
            <a:r>
              <a:rPr lang="en-US" sz="2000" b="1" kern="1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in</a:t>
            </a: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kern="100" dirty="0">
                <a:effectLst/>
                <a:latin typeface="Times New Roman" panose="02020603050405020304" pitchFamily="18" charset="0"/>
                <a:ea typeface="Times New Roman" panose="02020603050405020304" pitchFamily="18" charset="0"/>
                <a:cs typeface="Times New Roman" panose="02020603050405020304" pitchFamily="18" charset="0"/>
              </a:rPr>
              <a:t>the eyes</a:t>
            </a: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 of my lord           (Gen 33:8)</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                   I pray thee, if now I have </a:t>
            </a:r>
            <a:r>
              <a:rPr lang="en-US" sz="2000" kern="1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found </a:t>
            </a:r>
            <a:r>
              <a:rPr lang="en-US" sz="2000" kern="10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favor </a:t>
            </a:r>
            <a:r>
              <a:rPr lang="en-US" sz="2000" b="1" kern="1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in</a:t>
            </a:r>
            <a:r>
              <a:rPr lang="en-US" sz="2000" b="1" kern="100" dirty="0">
                <a:effectLst/>
                <a:latin typeface="Times New Roman" panose="02020603050405020304" pitchFamily="18" charset="0"/>
                <a:ea typeface="Times New Roman" panose="02020603050405020304" pitchFamily="18" charset="0"/>
                <a:cs typeface="Times New Roman" panose="02020603050405020304" pitchFamily="18" charset="0"/>
              </a:rPr>
              <a:t> your eyes</a:t>
            </a: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                          (Gen 33:10 )</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                                                   Let me </a:t>
            </a:r>
            <a:r>
              <a:rPr lang="en-US" sz="2000" kern="1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find </a:t>
            </a:r>
            <a:r>
              <a:rPr lang="en-US" sz="2000" kern="10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favor </a:t>
            </a:r>
            <a:r>
              <a:rPr lang="en-US" sz="2000" b="1" kern="1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in</a:t>
            </a: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kern="100" dirty="0">
                <a:effectLst/>
                <a:latin typeface="Times New Roman" panose="02020603050405020304" pitchFamily="18" charset="0"/>
                <a:ea typeface="Times New Roman" panose="02020603050405020304" pitchFamily="18" charset="0"/>
                <a:cs typeface="Times New Roman" panose="02020603050405020304" pitchFamily="18" charset="0"/>
              </a:rPr>
              <a:t>the eyes</a:t>
            </a: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 of my lord           (Gen 33:15)</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                                                         If I </a:t>
            </a:r>
            <a:r>
              <a:rPr lang="en-US" sz="2000" kern="1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find </a:t>
            </a:r>
            <a:r>
              <a:rPr lang="en-US" sz="2000" kern="10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favor </a:t>
            </a:r>
            <a:r>
              <a:rPr lang="en-US" sz="2000" b="1" kern="1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in</a:t>
            </a:r>
            <a:r>
              <a:rPr lang="en-US" sz="2000" b="1" kern="100" dirty="0">
                <a:effectLst/>
                <a:latin typeface="Times New Roman" panose="02020603050405020304" pitchFamily="18" charset="0"/>
                <a:ea typeface="Times New Roman" panose="02020603050405020304" pitchFamily="18" charset="0"/>
                <a:cs typeface="Times New Roman" panose="02020603050405020304" pitchFamily="18" charset="0"/>
              </a:rPr>
              <a:t> your eyes</a:t>
            </a: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                          (Gen 34:11)</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                                           So Joseph </a:t>
            </a:r>
            <a:r>
              <a:rPr lang="en-US" sz="2000" kern="1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found </a:t>
            </a:r>
            <a:r>
              <a:rPr lang="en-US" sz="2000" kern="10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favor </a:t>
            </a:r>
            <a:r>
              <a:rPr lang="en-US" sz="2000" b="1" kern="1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in</a:t>
            </a: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kern="100" dirty="0">
                <a:effectLst/>
                <a:latin typeface="Times New Roman" panose="02020603050405020304" pitchFamily="18" charset="0"/>
                <a:ea typeface="Times New Roman" panose="02020603050405020304" pitchFamily="18" charset="0"/>
                <a:cs typeface="Times New Roman" panose="02020603050405020304" pitchFamily="18" charset="0"/>
              </a:rPr>
              <a:t>his eyes</a:t>
            </a: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                             (Gen 39:4)</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                                                    Let us </a:t>
            </a:r>
            <a:r>
              <a:rPr lang="en-US" sz="2000" kern="1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find </a:t>
            </a:r>
            <a:r>
              <a:rPr lang="en-US" sz="2000" kern="10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favor </a:t>
            </a:r>
            <a:r>
              <a:rPr lang="en-US" sz="2000" b="1" kern="1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in</a:t>
            </a: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kern="100" dirty="0">
                <a:effectLst/>
                <a:latin typeface="Times New Roman" panose="02020603050405020304" pitchFamily="18" charset="0"/>
                <a:ea typeface="Times New Roman" panose="02020603050405020304" pitchFamily="18" charset="0"/>
                <a:cs typeface="Times New Roman" panose="02020603050405020304" pitchFamily="18" charset="0"/>
              </a:rPr>
              <a:t>the</a:t>
            </a: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kern="100" dirty="0">
                <a:effectLst/>
                <a:latin typeface="Times New Roman" panose="02020603050405020304" pitchFamily="18" charset="0"/>
                <a:ea typeface="Times New Roman" panose="02020603050405020304" pitchFamily="18" charset="0"/>
                <a:cs typeface="Times New Roman" panose="02020603050405020304" pitchFamily="18" charset="0"/>
              </a:rPr>
              <a:t>eyes</a:t>
            </a: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 of my lord,          (Gen 47:25)</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                                      if now I have </a:t>
            </a:r>
            <a:r>
              <a:rPr lang="en-US" sz="2000" kern="1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found </a:t>
            </a:r>
            <a:r>
              <a:rPr lang="en-US" sz="2000" kern="10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favor </a:t>
            </a:r>
            <a:r>
              <a:rPr lang="en-US" sz="2000" b="1" kern="1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in</a:t>
            </a: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kern="100" dirty="0">
                <a:effectLst/>
                <a:latin typeface="Times New Roman" panose="02020603050405020304" pitchFamily="18" charset="0"/>
                <a:ea typeface="Times New Roman" panose="02020603050405020304" pitchFamily="18" charset="0"/>
                <a:cs typeface="Times New Roman" panose="02020603050405020304" pitchFamily="18" charset="0"/>
              </a:rPr>
              <a:t>your eyes</a:t>
            </a: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                         (Gen 47:29)</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                                      If now I have </a:t>
            </a:r>
            <a:r>
              <a:rPr lang="en-US" sz="2000" kern="1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found </a:t>
            </a:r>
            <a:r>
              <a:rPr lang="en-US" sz="2000" kern="10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favor </a:t>
            </a:r>
            <a:r>
              <a:rPr lang="en-US" sz="2000" b="1" kern="1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in</a:t>
            </a: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kern="100" dirty="0">
                <a:effectLst/>
                <a:latin typeface="Times New Roman" panose="02020603050405020304" pitchFamily="18" charset="0"/>
                <a:ea typeface="Times New Roman" panose="02020603050405020304" pitchFamily="18" charset="0"/>
                <a:cs typeface="Times New Roman" panose="02020603050405020304" pitchFamily="18" charset="0"/>
              </a:rPr>
              <a:t>your eyes</a:t>
            </a: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                          (Gen 50:4)</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                               and you have also </a:t>
            </a:r>
            <a:r>
              <a:rPr lang="en-US" sz="2000" kern="1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found </a:t>
            </a:r>
            <a:r>
              <a:rPr lang="en-US" sz="2000" kern="10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favor </a:t>
            </a:r>
            <a:r>
              <a:rPr lang="en-US" sz="2000" b="1" kern="1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in</a:t>
            </a:r>
            <a:r>
              <a:rPr lang="en-US" sz="2000" b="1" kern="100" dirty="0">
                <a:effectLst/>
                <a:latin typeface="Times New Roman" panose="02020603050405020304" pitchFamily="18" charset="0"/>
                <a:ea typeface="Times New Roman" panose="02020603050405020304" pitchFamily="18" charset="0"/>
                <a:cs typeface="Times New Roman" panose="02020603050405020304" pitchFamily="18" charset="0"/>
              </a:rPr>
              <a:t> My eyes</a:t>
            </a: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                            (Exo 33:12)</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  Now therefore, I pray thee, if I have </a:t>
            </a:r>
            <a:r>
              <a:rPr lang="en-US" sz="2000" kern="1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found </a:t>
            </a:r>
            <a:r>
              <a:rPr lang="en-US" sz="2000" kern="10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favor</a:t>
            </a:r>
            <a:r>
              <a:rPr lang="en-US" sz="2000" b="1" kern="10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kern="1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in</a:t>
            </a:r>
            <a:r>
              <a:rPr lang="en-US" sz="2000" b="1" kern="100" dirty="0">
                <a:effectLst/>
                <a:latin typeface="Times New Roman" panose="02020603050405020304" pitchFamily="18" charset="0"/>
                <a:ea typeface="Times New Roman" panose="02020603050405020304" pitchFamily="18" charset="0"/>
                <a:cs typeface="Times New Roman" panose="02020603050405020304" pitchFamily="18" charset="0"/>
              </a:rPr>
              <a:t> your eyes</a:t>
            </a: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                           (Exo 33:13 )</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                                               that I may </a:t>
            </a:r>
            <a:r>
              <a:rPr lang="en-US" sz="2000" kern="1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find </a:t>
            </a:r>
            <a:r>
              <a:rPr lang="en-US" sz="2000" kern="10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favor</a:t>
            </a:r>
            <a:r>
              <a:rPr lang="en-US" sz="2000" b="1" kern="10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kern="1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in</a:t>
            </a:r>
            <a:r>
              <a:rPr lang="en-US" sz="2000" b="1" kern="100" dirty="0">
                <a:effectLst/>
                <a:latin typeface="Times New Roman" panose="02020603050405020304" pitchFamily="18" charset="0"/>
                <a:ea typeface="Times New Roman" panose="02020603050405020304" pitchFamily="18" charset="0"/>
                <a:cs typeface="Times New Roman" panose="02020603050405020304" pitchFamily="18" charset="0"/>
              </a:rPr>
              <a:t> your eyes</a:t>
            </a: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                          (Exo 33:13 )</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                                           that I have </a:t>
            </a:r>
            <a:r>
              <a:rPr lang="en-US" sz="2000" kern="1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found </a:t>
            </a:r>
            <a:r>
              <a:rPr lang="en-US" sz="2000" kern="10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favor </a:t>
            </a:r>
            <a:r>
              <a:rPr lang="en-US" sz="2000" b="1" kern="1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in</a:t>
            </a: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kern="100" dirty="0">
                <a:effectLst/>
                <a:latin typeface="Times New Roman" panose="02020603050405020304" pitchFamily="18" charset="0"/>
                <a:ea typeface="Times New Roman" panose="02020603050405020304" pitchFamily="18" charset="0"/>
                <a:cs typeface="Times New Roman" panose="02020603050405020304" pitchFamily="18" charset="0"/>
              </a:rPr>
              <a:t>Your eyes</a:t>
            </a: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                          (Exo 33:16 )</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                                        for you have </a:t>
            </a:r>
            <a:r>
              <a:rPr lang="en-US" sz="2000" kern="1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found </a:t>
            </a:r>
            <a:r>
              <a:rPr lang="en-US" sz="2000" kern="10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favor </a:t>
            </a:r>
            <a:r>
              <a:rPr lang="en-US" sz="2000" b="1" kern="1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in</a:t>
            </a: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kern="100" dirty="0">
                <a:effectLst/>
                <a:latin typeface="Times New Roman" panose="02020603050405020304" pitchFamily="18" charset="0"/>
                <a:ea typeface="Times New Roman" panose="02020603050405020304" pitchFamily="18" charset="0"/>
                <a:cs typeface="Times New Roman" panose="02020603050405020304" pitchFamily="18" charset="0"/>
              </a:rPr>
              <a:t>My eyes</a:t>
            </a: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                            (Exo 33:17)</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                And he said, "If now I have </a:t>
            </a:r>
            <a:r>
              <a:rPr lang="en-US" sz="2000" kern="1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found </a:t>
            </a:r>
            <a:r>
              <a:rPr lang="en-US" sz="2000" kern="10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favor </a:t>
            </a:r>
            <a:r>
              <a:rPr lang="en-US" sz="2000" b="1" kern="1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in</a:t>
            </a: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kern="100" dirty="0">
                <a:effectLst/>
                <a:latin typeface="Times New Roman" panose="02020603050405020304" pitchFamily="18" charset="0"/>
                <a:ea typeface="Times New Roman" panose="02020603050405020304" pitchFamily="18" charset="0"/>
                <a:cs typeface="Times New Roman" panose="02020603050405020304" pitchFamily="18" charset="0"/>
              </a:rPr>
              <a:t>Your eyes</a:t>
            </a: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                          (Exo 34:9 )</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                             And why have I not </a:t>
            </a:r>
            <a:r>
              <a:rPr lang="en-US" sz="2000" kern="1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found </a:t>
            </a:r>
            <a:r>
              <a:rPr lang="en-US" sz="2000" kern="10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favor </a:t>
            </a:r>
            <a:r>
              <a:rPr lang="en-US" sz="2000" b="1" kern="1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in</a:t>
            </a: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kern="100" dirty="0">
                <a:effectLst/>
                <a:latin typeface="Times New Roman" panose="02020603050405020304" pitchFamily="18" charset="0"/>
                <a:ea typeface="Times New Roman" panose="02020603050405020304" pitchFamily="18" charset="0"/>
                <a:cs typeface="Times New Roman" panose="02020603050405020304" pitchFamily="18" charset="0"/>
              </a:rPr>
              <a:t>Your</a:t>
            </a: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kern="100" dirty="0">
                <a:effectLst/>
                <a:latin typeface="Times New Roman" panose="02020603050405020304" pitchFamily="18" charset="0"/>
                <a:ea typeface="Times New Roman" panose="02020603050405020304" pitchFamily="18" charset="0"/>
                <a:cs typeface="Times New Roman" panose="02020603050405020304" pitchFamily="18" charset="0"/>
              </a:rPr>
              <a:t>eyes</a:t>
            </a: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                         (Num 11:11 )</a:t>
            </a:r>
            <a:endParaRPr lang="en-US" sz="28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4157341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70EAF2-793A-86AE-0FC5-CC67EEDAF704}"/>
              </a:ext>
            </a:extLst>
          </p:cNvPr>
          <p:cNvSpPr txBox="1"/>
          <p:nvPr/>
        </p:nvSpPr>
        <p:spPr>
          <a:xfrm>
            <a:off x="471340" y="301659"/>
            <a:ext cx="11453567" cy="6217087"/>
          </a:xfrm>
          <a:prstGeom prst="rect">
            <a:avLst/>
          </a:prstGeom>
          <a:noFill/>
        </p:spPr>
        <p:txBody>
          <a:bodyPr wrap="square">
            <a:spAutoFit/>
          </a:bodyPr>
          <a:lstStyle/>
          <a:p>
            <a:pPr marL="0" marR="0"/>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                                                if I have </a:t>
            </a:r>
            <a:r>
              <a:rPr lang="en-US" sz="2000" kern="1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found </a:t>
            </a:r>
            <a:r>
              <a:rPr lang="en-US" sz="2000" kern="10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favor </a:t>
            </a:r>
            <a:r>
              <a:rPr lang="en-US" sz="2000" b="1" kern="1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in</a:t>
            </a: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kern="100" dirty="0">
                <a:effectLst/>
                <a:latin typeface="Times New Roman" panose="02020603050405020304" pitchFamily="18" charset="0"/>
                <a:ea typeface="Times New Roman" panose="02020603050405020304" pitchFamily="18" charset="0"/>
                <a:cs typeface="Times New Roman" panose="02020603050405020304" pitchFamily="18" charset="0"/>
              </a:rPr>
              <a:t>Your</a:t>
            </a: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kern="100" dirty="0">
                <a:effectLst/>
                <a:latin typeface="Times New Roman" panose="02020603050405020304" pitchFamily="18" charset="0"/>
                <a:ea typeface="Times New Roman" panose="02020603050405020304" pitchFamily="18" charset="0"/>
                <a:cs typeface="Times New Roman" panose="02020603050405020304" pitchFamily="18" charset="0"/>
              </a:rPr>
              <a:t>eyes</a:t>
            </a: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                        (Num 11:15 )</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                   And they said, "If we have </a:t>
            </a:r>
            <a:r>
              <a:rPr lang="en-US" sz="2000" kern="1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found </a:t>
            </a:r>
            <a:r>
              <a:rPr lang="en-US" sz="2000" kern="10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favor</a:t>
            </a:r>
            <a:r>
              <a:rPr lang="en-US" sz="2000" b="1" kern="10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kern="1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in</a:t>
            </a:r>
            <a:r>
              <a:rPr lang="en-US" sz="2000" b="1" kern="100" dirty="0">
                <a:effectLst/>
                <a:latin typeface="Times New Roman" panose="02020603050405020304" pitchFamily="18" charset="0"/>
                <a:ea typeface="Times New Roman" panose="02020603050405020304" pitchFamily="18" charset="0"/>
                <a:cs typeface="Times New Roman" panose="02020603050405020304" pitchFamily="18" charset="0"/>
              </a:rPr>
              <a:t> your eyes</a:t>
            </a: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                         (Num 32:5 )</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                                                    she </a:t>
            </a:r>
            <a:r>
              <a:rPr lang="en-US" sz="2000" kern="1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finds </a:t>
            </a: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no </a:t>
            </a:r>
            <a:r>
              <a:rPr lang="en-US" sz="2000" kern="10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favor </a:t>
            </a:r>
            <a:r>
              <a:rPr lang="en-US" sz="2000" b="1" kern="1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in</a:t>
            </a:r>
            <a:r>
              <a:rPr lang="en-US" sz="2000" b="1" kern="100" dirty="0">
                <a:effectLst/>
                <a:latin typeface="Times New Roman" panose="02020603050405020304" pitchFamily="18" charset="0"/>
                <a:ea typeface="Times New Roman" panose="02020603050405020304" pitchFamily="18" charset="0"/>
                <a:cs typeface="Times New Roman" panose="02020603050405020304" pitchFamily="18" charset="0"/>
              </a:rPr>
              <a:t> his eyes</a:t>
            </a: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                            (Deu 24:1)</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If now I have </a:t>
            </a:r>
            <a:r>
              <a:rPr lang="en-US"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found </a:t>
            </a:r>
            <a:r>
              <a:rPr lang="en-US" sz="2000" kern="0"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favor </a:t>
            </a:r>
            <a:r>
              <a:rPr lang="en-US" sz="2000" b="1" kern="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in</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b="1" kern="0" dirty="0">
                <a:effectLst/>
                <a:latin typeface="Times New Roman" panose="02020603050405020304" pitchFamily="18" charset="0"/>
                <a:ea typeface="Calibri" panose="020F0502020204030204" pitchFamily="34" charset="0"/>
                <a:cs typeface="Times New Roman" panose="02020603050405020304" pitchFamily="18" charset="0"/>
              </a:rPr>
              <a:t>your eyes</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err="1">
                <a:effectLst/>
                <a:latin typeface="Times New Roman" panose="02020603050405020304" pitchFamily="18" charset="0"/>
                <a:ea typeface="Calibri" panose="020F0502020204030204" pitchFamily="34" charset="0"/>
                <a:cs typeface="Times New Roman" panose="02020603050405020304" pitchFamily="18" charset="0"/>
              </a:rPr>
              <a:t>Jdg</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6:17)</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after one I may </a:t>
            </a:r>
            <a:r>
              <a:rPr lang="en-US"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find </a:t>
            </a:r>
            <a:r>
              <a:rPr lang="en-US" sz="2000" kern="0"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favor </a:t>
            </a:r>
            <a:r>
              <a:rPr lang="en-US" sz="2000" b="1" kern="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in</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b="1" kern="0" dirty="0">
                <a:effectLst/>
                <a:latin typeface="Times New Roman" panose="02020603050405020304" pitchFamily="18" charset="0"/>
                <a:ea typeface="Calibri" panose="020F0502020204030204" pitchFamily="34" charset="0"/>
                <a:cs typeface="Times New Roman" panose="02020603050405020304" pitchFamily="18" charset="0"/>
              </a:rPr>
              <a:t>your eyes</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(Rut 2:2)</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Why have I </a:t>
            </a:r>
            <a:r>
              <a:rPr lang="en-US"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found </a:t>
            </a:r>
            <a:r>
              <a:rPr lang="en-US" sz="2000" kern="0"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favor </a:t>
            </a:r>
            <a:r>
              <a:rPr lang="en-US" sz="2000" b="1" kern="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in</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b="1" kern="0" dirty="0">
                <a:effectLst/>
                <a:latin typeface="Times New Roman" panose="02020603050405020304" pitchFamily="18" charset="0"/>
                <a:ea typeface="Calibri" panose="020F0502020204030204" pitchFamily="34" charset="0"/>
                <a:cs typeface="Times New Roman" panose="02020603050405020304" pitchFamily="18" charset="0"/>
              </a:rPr>
              <a:t>your eyes</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(Rut 2:10)</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"I have </a:t>
            </a:r>
            <a:r>
              <a:rPr lang="en-US"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found </a:t>
            </a:r>
            <a:r>
              <a:rPr lang="en-US" sz="2000" kern="0"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favor </a:t>
            </a:r>
            <a:r>
              <a:rPr lang="en-US" sz="2000" b="1" kern="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in</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b="1" kern="0" dirty="0">
                <a:effectLst/>
                <a:latin typeface="Times New Roman" panose="02020603050405020304" pitchFamily="18" charset="0"/>
                <a:ea typeface="Calibri" panose="020F0502020204030204" pitchFamily="34" charset="0"/>
                <a:cs typeface="Times New Roman" panose="02020603050405020304" pitchFamily="18" charset="0"/>
              </a:rPr>
              <a:t>your eyes</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(Rut 2:13)</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"Let your maidservant </a:t>
            </a:r>
            <a:r>
              <a:rPr lang="en-US"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find </a:t>
            </a:r>
            <a:r>
              <a:rPr lang="en-US" sz="2000" kern="0"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favor </a:t>
            </a:r>
            <a:r>
              <a:rPr lang="en-US" sz="2000" b="1" kern="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in</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b="1" kern="0" dirty="0">
                <a:effectLst/>
                <a:latin typeface="Times New Roman" panose="02020603050405020304" pitchFamily="18" charset="0"/>
                <a:ea typeface="Calibri" panose="020F0502020204030204" pitchFamily="34" charset="0"/>
                <a:cs typeface="Times New Roman" panose="02020603050405020304" pitchFamily="18" charset="0"/>
              </a:rPr>
              <a:t>your eyes</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(1Sa 1:18)</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for he has </a:t>
            </a:r>
            <a:r>
              <a:rPr lang="en-US"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found </a:t>
            </a:r>
            <a:r>
              <a:rPr lang="en-US" sz="2000" kern="0"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favor </a:t>
            </a:r>
            <a:r>
              <a:rPr lang="en-US" sz="2000" b="1" kern="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in</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b="1" kern="0" dirty="0">
                <a:effectLst/>
                <a:latin typeface="Times New Roman" panose="02020603050405020304" pitchFamily="18" charset="0"/>
                <a:ea typeface="Calibri" panose="020F0502020204030204" pitchFamily="34" charset="0"/>
                <a:cs typeface="Times New Roman" panose="02020603050405020304" pitchFamily="18" charset="0"/>
              </a:rPr>
              <a:t>my eyes</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(1Sa 16:22)</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that I have </a:t>
            </a:r>
            <a:r>
              <a:rPr lang="en-US"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found </a:t>
            </a:r>
            <a:r>
              <a:rPr lang="en-US" sz="2000" kern="0"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favor </a:t>
            </a:r>
            <a:r>
              <a:rPr lang="en-US" sz="2000" b="1" kern="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in</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b="1" kern="0" dirty="0">
                <a:effectLst/>
                <a:latin typeface="Times New Roman" panose="02020603050405020304" pitchFamily="18" charset="0"/>
                <a:ea typeface="Calibri" panose="020F0502020204030204" pitchFamily="34" charset="0"/>
                <a:cs typeface="Times New Roman" panose="02020603050405020304" pitchFamily="18" charset="0"/>
              </a:rPr>
              <a:t>your eyes</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(1Sa 20:3)</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if I have </a:t>
            </a:r>
            <a:r>
              <a:rPr lang="en-US"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found </a:t>
            </a:r>
            <a:r>
              <a:rPr lang="en-US" sz="2000" kern="0"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favor </a:t>
            </a:r>
            <a:r>
              <a:rPr lang="en-US" sz="2000" b="1" kern="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in</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b="1" kern="0" dirty="0">
                <a:effectLst/>
                <a:latin typeface="Times New Roman" panose="02020603050405020304" pitchFamily="18" charset="0"/>
                <a:ea typeface="Calibri" panose="020F0502020204030204" pitchFamily="34" charset="0"/>
                <a:cs typeface="Times New Roman" panose="02020603050405020304" pitchFamily="18" charset="0"/>
              </a:rPr>
              <a:t>your eyes</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(1Sa 20:29)</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let </a:t>
            </a:r>
            <a:r>
              <a:rPr lang="en-US" sz="2000" i="1" kern="0" dirty="0">
                <a:effectLst/>
                <a:latin typeface="Times New Roman" panose="02020603050405020304" pitchFamily="18" charset="0"/>
                <a:ea typeface="Calibri" panose="020F0502020204030204" pitchFamily="34" charset="0"/>
                <a:cs typeface="Times New Roman" panose="02020603050405020304" pitchFamily="18" charset="0"/>
              </a:rPr>
              <a:t>my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young men </a:t>
            </a:r>
            <a:r>
              <a:rPr lang="en-US"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find </a:t>
            </a:r>
            <a:r>
              <a:rPr lang="en-US" sz="2000" kern="0"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favor </a:t>
            </a:r>
            <a:r>
              <a:rPr lang="en-US" sz="2000" b="1" kern="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in</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b="1" kern="0" dirty="0">
                <a:effectLst/>
                <a:latin typeface="Times New Roman" panose="02020603050405020304" pitchFamily="18" charset="0"/>
                <a:ea typeface="Calibri" panose="020F0502020204030204" pitchFamily="34" charset="0"/>
                <a:cs typeface="Times New Roman" panose="02020603050405020304" pitchFamily="18" charset="0"/>
              </a:rPr>
              <a:t>your eyes</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(1Sa 25:8)</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If now I have </a:t>
            </a:r>
            <a:r>
              <a:rPr lang="en-US"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found </a:t>
            </a:r>
            <a:r>
              <a:rPr lang="en-US" sz="2000" kern="0"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favor </a:t>
            </a:r>
            <a:r>
              <a:rPr lang="en-US" sz="2000" b="1" kern="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in</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b="1" kern="0" dirty="0">
                <a:effectLst/>
                <a:latin typeface="Times New Roman" panose="02020603050405020304" pitchFamily="18" charset="0"/>
                <a:ea typeface="Calibri" panose="020F0502020204030204" pitchFamily="34" charset="0"/>
                <a:cs typeface="Times New Roman" panose="02020603050405020304" pitchFamily="18" charset="0"/>
              </a:rPr>
              <a:t>your eyes</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(1Sa 27:5)</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that I have found </a:t>
            </a:r>
            <a:r>
              <a:rPr lang="en-US" sz="2000" kern="0"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favor </a:t>
            </a:r>
            <a:r>
              <a:rPr lang="en-US" sz="2000" b="1" kern="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in</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b="1" kern="0" dirty="0">
                <a:effectLst/>
                <a:latin typeface="Times New Roman" panose="02020603050405020304" pitchFamily="18" charset="0"/>
                <a:ea typeface="Calibri" panose="020F0502020204030204" pitchFamily="34" charset="0"/>
                <a:cs typeface="Times New Roman" panose="02020603050405020304" pitchFamily="18" charset="0"/>
              </a:rPr>
              <a:t>your eyes</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(2Sa 14:22)</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If I </a:t>
            </a:r>
            <a:r>
              <a:rPr lang="en-US"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find </a:t>
            </a:r>
            <a:r>
              <a:rPr lang="en-US" sz="2000" kern="0"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favor </a:t>
            </a:r>
            <a:r>
              <a:rPr lang="en-US" sz="2000" b="1" kern="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in</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b="1" kern="0" dirty="0">
                <a:effectLst/>
                <a:latin typeface="Times New Roman" panose="02020603050405020304" pitchFamily="18" charset="0"/>
                <a:ea typeface="Calibri" panose="020F0502020204030204" pitchFamily="34" charset="0"/>
                <a:cs typeface="Times New Roman" panose="02020603050405020304" pitchFamily="18" charset="0"/>
              </a:rPr>
              <a:t>the eyes</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of the LORD     (2Sa 15:25)</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let me </a:t>
            </a:r>
            <a:r>
              <a:rPr lang="en-US"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find </a:t>
            </a:r>
            <a:r>
              <a:rPr lang="en-US" sz="2000" kern="0"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favor </a:t>
            </a:r>
            <a:r>
              <a:rPr lang="en-US" sz="2000" b="1" kern="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in</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b="1" kern="0" dirty="0">
                <a:effectLst/>
                <a:latin typeface="Times New Roman" panose="02020603050405020304" pitchFamily="18" charset="0"/>
                <a:ea typeface="Calibri" panose="020F0502020204030204" pitchFamily="34" charset="0"/>
                <a:cs typeface="Times New Roman" panose="02020603050405020304" pitchFamily="18" charset="0"/>
              </a:rPr>
              <a:t>your eyes</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(2Sa 16:4)</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And Hadad </a:t>
            </a:r>
            <a:r>
              <a:rPr lang="en-US"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found</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great </a:t>
            </a:r>
            <a:r>
              <a:rPr lang="en-US" sz="2000" kern="0"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favor </a:t>
            </a:r>
            <a:r>
              <a:rPr lang="en-US" sz="2000" b="1" kern="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in</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b="1" kern="0" dirty="0">
                <a:effectLst/>
                <a:latin typeface="Times New Roman" panose="02020603050405020304" pitchFamily="18" charset="0"/>
                <a:ea typeface="Calibri" panose="020F0502020204030204" pitchFamily="34" charset="0"/>
                <a:cs typeface="Times New Roman" panose="02020603050405020304" pitchFamily="18" charset="0"/>
              </a:rPr>
              <a:t>the eyes</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of Pharaoh         (1Ki 11:19)</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if I have </a:t>
            </a:r>
            <a:r>
              <a:rPr lang="en-US"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found </a:t>
            </a:r>
            <a:r>
              <a:rPr lang="en-US" sz="2000" kern="0"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favor </a:t>
            </a:r>
            <a:r>
              <a:rPr lang="en-US" sz="2000" b="1" kern="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in</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b="1" kern="0" dirty="0">
                <a:effectLst/>
                <a:latin typeface="Times New Roman" panose="02020603050405020304" pitchFamily="18" charset="0"/>
                <a:ea typeface="Calibri" panose="020F0502020204030204" pitchFamily="34" charset="0"/>
                <a:cs typeface="Times New Roman" panose="02020603050405020304" pitchFamily="18" charset="0"/>
              </a:rPr>
              <a:t>the eyes</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of the king          (Est 5:8)</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"If I have </a:t>
            </a:r>
            <a:r>
              <a:rPr lang="en-US"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found </a:t>
            </a:r>
            <a:r>
              <a:rPr lang="en-US" sz="2000" kern="0"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favor </a:t>
            </a:r>
            <a:r>
              <a:rPr lang="en-US" sz="2000" b="1" kern="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in</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b="1" kern="0" dirty="0">
                <a:effectLst/>
                <a:latin typeface="Times New Roman" panose="02020603050405020304" pitchFamily="18" charset="0"/>
                <a:ea typeface="Calibri" panose="020F0502020204030204" pitchFamily="34" charset="0"/>
                <a:cs typeface="Times New Roman" panose="02020603050405020304" pitchFamily="18" charset="0"/>
              </a:rPr>
              <a:t>your eyes,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O king            (Est 7:3)</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So you will </a:t>
            </a:r>
            <a:r>
              <a:rPr lang="en-US"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find </a:t>
            </a:r>
            <a:r>
              <a:rPr lang="en-US" sz="2000" kern="0"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favor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and good repute </a:t>
            </a:r>
            <a:r>
              <a:rPr lang="en-US" sz="2000" b="1" kern="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in</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b="1" kern="0" dirty="0">
                <a:effectLst/>
                <a:latin typeface="Times New Roman" panose="02020603050405020304" pitchFamily="18" charset="0"/>
                <a:ea typeface="Calibri" panose="020F0502020204030204" pitchFamily="34" charset="0"/>
                <a:cs typeface="Times New Roman" panose="02020603050405020304" pitchFamily="18" charset="0"/>
              </a:rPr>
              <a:t>the eyes</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(Pro 3:4)</a:t>
            </a: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Copyright: Repetition in the Bible</a:t>
            </a:r>
            <a:endParaRPr lang="en-US" sz="4400" dirty="0"/>
          </a:p>
        </p:txBody>
      </p:sp>
    </p:spTree>
    <p:extLst>
      <p:ext uri="{BB962C8B-B14F-4D97-AF65-F5344CB8AC3E}">
        <p14:creationId xmlns:p14="http://schemas.microsoft.com/office/powerpoint/2010/main" val="38094331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14165C04-3E58-D24B-4011-490DAD4D6D21}"/>
              </a:ext>
            </a:extLst>
          </p:cNvPr>
          <p:cNvSpPr txBox="1"/>
          <p:nvPr/>
        </p:nvSpPr>
        <p:spPr>
          <a:xfrm>
            <a:off x="-192464" y="6360174"/>
            <a:ext cx="12689264" cy="369332"/>
          </a:xfrm>
          <a:prstGeom prst="rect">
            <a:avLst/>
          </a:prstGeom>
          <a:noFill/>
        </p:spPr>
        <p:txBody>
          <a:bodyPr wrap="square">
            <a:spAutoFit/>
          </a:bodyPr>
          <a:lstStyle/>
          <a:p>
            <a:pPr marL="0" marR="0"/>
            <a:r>
              <a:rPr lang="en-US" sz="1000" kern="0" dirty="0">
                <a:effectLst/>
                <a:latin typeface="Times New Roman" panose="02020603050405020304" pitchFamily="18" charset="0"/>
                <a:ea typeface="Calibri" panose="020F0502020204030204" pitchFamily="34" charset="0"/>
                <a:cs typeface="Times New Roman" panose="02020603050405020304" pitchFamily="18" charset="0"/>
              </a:rPr>
              <a:t>Esther 5:8 refers to favor in the sight of the matter, not a person.   And Esther obtained favor in the eyes of all who saw her (Est 2:15)    she obtained favor in his eyes (Est 5:2)   </a:t>
            </a:r>
            <a:r>
              <a:rPr lang="he-IL" sz="1000" kern="0" dirty="0">
                <a:effectLst/>
                <a:latin typeface="Times New Roman" panose="02020603050405020304" pitchFamily="18" charset="0"/>
                <a:ea typeface="Calibri" panose="020F0502020204030204" pitchFamily="34" charset="0"/>
                <a:cs typeface="Times New Roman" panose="02020603050405020304" pitchFamily="18" charset="0"/>
              </a:rPr>
              <a:t> וַתְּהִ֤י אֶסְתֵּר֙ </a:t>
            </a:r>
            <a:r>
              <a:rPr lang="he-IL" sz="1000" kern="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נֹשֵׂ֣את </a:t>
            </a:r>
            <a:r>
              <a:rPr lang="he-IL" sz="1000" kern="0" dirty="0">
                <a:effectLst/>
                <a:latin typeface="Times New Roman" panose="02020603050405020304" pitchFamily="18" charset="0"/>
                <a:ea typeface="Calibri" panose="020F0502020204030204" pitchFamily="34" charset="0"/>
                <a:cs typeface="Times New Roman" panose="02020603050405020304" pitchFamily="18" charset="0"/>
              </a:rPr>
              <a:t>חֵ֔ן בְּעֵינֵ֖י כָּל־רֹאֶֽיהָ </a:t>
            </a:r>
            <a:r>
              <a:rPr lang="en-US" sz="1000" kern="0" dirty="0">
                <a:effectLst/>
                <a:latin typeface="Times New Roman" panose="02020603050405020304" pitchFamily="18" charset="0"/>
                <a:ea typeface="Calibri" panose="020F0502020204030204" pitchFamily="34" charset="0"/>
                <a:cs typeface="Times New Roman" panose="02020603050405020304" pitchFamily="18" charset="0"/>
              </a:rPr>
              <a:t>  (Est 2:15)  </a:t>
            </a:r>
            <a:r>
              <a:rPr lang="he-IL" sz="1000" kern="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נָשְׂאָ֥ה </a:t>
            </a:r>
            <a:r>
              <a:rPr lang="he-IL" sz="1000" kern="0" dirty="0">
                <a:effectLst/>
                <a:latin typeface="Times New Roman" panose="02020603050405020304" pitchFamily="18" charset="0"/>
                <a:ea typeface="Calibri" panose="020F0502020204030204" pitchFamily="34" charset="0"/>
                <a:cs typeface="Times New Roman" panose="02020603050405020304" pitchFamily="18" charset="0"/>
              </a:rPr>
              <a:t>חֵ֖ן בְּעֵינָ֑יו </a:t>
            </a:r>
            <a:r>
              <a:rPr lang="en-US" sz="1000" kern="0" dirty="0">
                <a:effectLst/>
                <a:latin typeface="Times New Roman" panose="02020603050405020304" pitchFamily="18" charset="0"/>
                <a:ea typeface="Calibri" panose="020F0502020204030204" pitchFamily="34" charset="0"/>
                <a:cs typeface="Times New Roman" panose="02020603050405020304" pitchFamily="18" charset="0"/>
              </a:rPr>
              <a:t>  (Est 5:2)</a:t>
            </a:r>
          </a:p>
          <a:p>
            <a:pPr marL="0" marR="0"/>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Copyright: Repetition in the Bible</a:t>
            </a:r>
            <a:endParaRPr lang="en-US" sz="12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11" name="TextBox 10">
            <a:extLst>
              <a:ext uri="{FF2B5EF4-FFF2-40B4-BE49-F238E27FC236}">
                <a16:creationId xmlns:a16="http://schemas.microsoft.com/office/drawing/2014/main" id="{4001A007-0C48-BB0E-98F0-7EAC3094D58E}"/>
              </a:ext>
            </a:extLst>
          </p:cNvPr>
          <p:cNvSpPr txBox="1"/>
          <p:nvPr/>
        </p:nvSpPr>
        <p:spPr>
          <a:xfrm>
            <a:off x="0" y="109056"/>
            <a:ext cx="6287678" cy="6355586"/>
          </a:xfrm>
          <a:prstGeom prst="rect">
            <a:avLst/>
          </a:prstGeom>
          <a:noFill/>
        </p:spPr>
        <p:txBody>
          <a:bodyPr wrap="square">
            <a:spAutoFit/>
          </a:bodyPr>
          <a:lstStyle/>
          <a:p>
            <a:pPr marL="0" marR="0"/>
            <a:r>
              <a:rPr lang="he-IL"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he-IL" sz="20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וְנֹ֕חַ </a:t>
            </a:r>
            <a:r>
              <a:rPr kumimoji="0" lang="he-IL" sz="2000" b="0" i="0" u="none" strike="noStrike" kern="1200" cap="none" spc="0" normalizeH="0" baseline="0" noProof="0" dirty="0">
                <a:ln>
                  <a:noFill/>
                </a:ln>
                <a:solidFill>
                  <a:srgbClr val="0000FF"/>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מָ֥צָא</a:t>
            </a:r>
            <a:r>
              <a:rPr kumimoji="0" lang="he-IL" sz="20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he-IL" sz="2000" b="1" i="0" u="none" strike="noStrike" kern="1200" cap="none" spc="0" normalizeH="0" baseline="0" noProof="0" dirty="0">
                <a:ln>
                  <a:noFill/>
                </a:ln>
                <a:solidFill>
                  <a:srgbClr val="008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חֵ֖ן</a:t>
            </a:r>
            <a:r>
              <a:rPr kumimoji="0" lang="he-IL" sz="2000" b="0" i="0" u="none" strike="noStrike" kern="1200" cap="none" spc="0" normalizeH="0" baseline="0" noProof="0" dirty="0">
                <a:ln>
                  <a:noFill/>
                </a:ln>
                <a:solidFill>
                  <a:srgbClr val="008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he-IL" sz="2000" b="0" i="0" u="none" strike="noStrike" kern="120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בְּ</a:t>
            </a:r>
            <a:r>
              <a:rPr kumimoji="0" lang="he-IL" sz="20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עֵינֵ֥י יְהוָֽה</a:t>
            </a: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(Gen 6:8)</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אִם־נָ֙א </a:t>
            </a:r>
            <a:r>
              <a:rPr lang="he-IL" sz="20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מָצָ֤אתִי </a:t>
            </a:r>
            <a:r>
              <a:rPr lang="he-IL" sz="2000" b="1"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חֵן֙</a:t>
            </a:r>
            <a:r>
              <a:rPr lang="he-IL" sz="2000"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בְּ</a:t>
            </a:r>
            <a:r>
              <a:rPr lang="he-IL" sz="2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עֵינֶ֔יךָ</a:t>
            </a:r>
            <a:r>
              <a:rPr lang="he-IL"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18:3 )</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הִנֵּה־נָ֠א מָצָ֙א </a:t>
            </a:r>
            <a:r>
              <a:rPr lang="he-IL" sz="20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עַבְדְּךָ֣ </a:t>
            </a:r>
            <a:r>
              <a:rPr lang="he-IL" sz="2000" b="1"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חֵן֘</a:t>
            </a:r>
            <a:r>
              <a:rPr lang="he-IL" sz="200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בְּ</a:t>
            </a:r>
            <a:r>
              <a:rPr lang="he-IL" sz="2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עֵינֶיךָ֒</a:t>
            </a:r>
            <a:r>
              <a:rPr lang="he-IL"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(Gen 19:19 )</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אִם־נָ֛א </a:t>
            </a:r>
            <a:r>
              <a:rPr lang="he-IL" sz="20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מָצָ֥אתִי </a:t>
            </a:r>
            <a:r>
              <a:rPr lang="he-IL" sz="2000" b="1"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חֵ֖ן</a:t>
            </a:r>
            <a:r>
              <a:rPr lang="he-IL" sz="200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בְּ</a:t>
            </a:r>
            <a:r>
              <a:rPr lang="he-IL" sz="2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עֵינֶ֑יךָ</a:t>
            </a:r>
            <a:r>
              <a:rPr lang="he-IL"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(Gen 30:27 )</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לִמְצֹא</a:t>
            </a:r>
            <a:r>
              <a:rPr lang="he-IL" sz="200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2000" b="1"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חֵ֖ן</a:t>
            </a:r>
            <a:r>
              <a:rPr lang="he-IL" sz="200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בְּ</a:t>
            </a:r>
            <a:r>
              <a:rPr lang="he-IL" sz="2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עֵינֶֽיךָ</a:t>
            </a:r>
            <a:r>
              <a:rPr lang="he-IL"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(Gen 32:6 )</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לִמְצֹא</a:t>
            </a:r>
            <a:r>
              <a:rPr lang="he-IL"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2000" b="1"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חֵ֖ן</a:t>
            </a:r>
            <a:r>
              <a:rPr lang="he-IL"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בְּ</a:t>
            </a:r>
            <a:r>
              <a:rPr lang="he-IL"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עֵינֵ֥י אֲדֹנִֽי </a:t>
            </a: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(Gen 33:8)</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אַל־נָא֙ אִם־נָ֙א </a:t>
            </a:r>
            <a:r>
              <a:rPr lang="he-IL" sz="20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מָצָ֤אתִי</a:t>
            </a:r>
            <a:r>
              <a:rPr lang="he-IL"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b="1"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חֵן֙</a:t>
            </a:r>
            <a:r>
              <a:rPr lang="he-IL" sz="200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בְּ</a:t>
            </a:r>
            <a:r>
              <a:rPr lang="he-IL" sz="2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עֵינֶ֔יךָ</a:t>
            </a:r>
            <a:r>
              <a:rPr lang="he-IL"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(Gen 33:10 )</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אֶמְצָא</a:t>
            </a:r>
            <a:r>
              <a:rPr lang="he-IL"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2000" b="1"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חֵ֖ן</a:t>
            </a:r>
            <a:r>
              <a:rPr lang="he-IL"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בְּ</a:t>
            </a:r>
            <a:r>
              <a:rPr lang="he-IL"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עֵינֵ֥י אֲדֹנִֽי </a:t>
            </a: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(Gen 33:15)</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אֶמְצָא</a:t>
            </a:r>
            <a:r>
              <a:rPr lang="he-IL"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2000" b="1"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חֵ֖ן</a:t>
            </a:r>
            <a:r>
              <a:rPr lang="he-IL"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בְּ</a:t>
            </a:r>
            <a:r>
              <a:rPr lang="he-IL"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עֵינֵיכֶ֑ם </a:t>
            </a: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(Gen 34:11)</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וַיִּמְצָ֙א </a:t>
            </a:r>
            <a:r>
              <a:rPr lang="he-IL"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יוֹסֵ֥ף </a:t>
            </a:r>
            <a:r>
              <a:rPr lang="he-IL" sz="2000" b="1"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חֵ֛ן</a:t>
            </a:r>
            <a:r>
              <a:rPr lang="he-IL" sz="200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בְּ</a:t>
            </a:r>
            <a:r>
              <a:rPr lang="he-IL"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עֵינָ֖יו  </a:t>
            </a: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(Gen 39:4)</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0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נִמְצָא</a:t>
            </a:r>
            <a:r>
              <a:rPr lang="he-IL"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2000" b="1"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חֵן</a:t>
            </a:r>
            <a:r>
              <a:rPr lang="he-IL" sz="2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בְּ</a:t>
            </a:r>
            <a:r>
              <a:rPr lang="he-IL"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עֵינֵ֣י אֲדֹנִ֔י </a:t>
            </a: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(Gen 47:25)</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אִם־נָ֙א </a:t>
            </a:r>
            <a:r>
              <a:rPr lang="he-IL" sz="20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מָצָ֤אתִי </a:t>
            </a:r>
            <a:r>
              <a:rPr lang="he-IL" sz="2000" b="1"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חֵן֙</a:t>
            </a:r>
            <a:r>
              <a:rPr lang="he-IL" sz="200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בְּ</a:t>
            </a:r>
            <a:r>
              <a:rPr lang="he-IL" sz="2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עֵינֶ֔יךָ</a:t>
            </a:r>
            <a:r>
              <a:rPr lang="he-IL"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(Gen 47:29)</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אִם־נָ֙א </a:t>
            </a:r>
            <a:r>
              <a:rPr lang="he-IL" sz="20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מָצָ֤אתִי </a:t>
            </a:r>
            <a:r>
              <a:rPr lang="he-IL" sz="2000" b="1"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חֵן֙</a:t>
            </a:r>
            <a:r>
              <a:rPr lang="he-IL" sz="200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בְּ</a:t>
            </a:r>
            <a:r>
              <a:rPr lang="he-IL"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עֵ֣ינֵיכֶ֔ם </a:t>
            </a: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(Gen 50:4)</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וְגַם־מָצָ֥אתָ </a:t>
            </a:r>
            <a:r>
              <a:rPr lang="he-IL" sz="2000" b="1"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חֵ֖ן</a:t>
            </a:r>
            <a:r>
              <a:rPr lang="he-IL" sz="200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בְּ</a:t>
            </a:r>
            <a:r>
              <a:rPr lang="he-IL"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עֵינָֽי </a:t>
            </a: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(Exo 33:12)</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וְעַתָּ֡ה אִם־נָא֩ </a:t>
            </a:r>
            <a:r>
              <a:rPr lang="he-IL" sz="20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מָצָ֙אתִי </a:t>
            </a:r>
            <a:r>
              <a:rPr lang="he-IL" sz="2000" b="1"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חֵ֜ן</a:t>
            </a:r>
            <a:r>
              <a:rPr lang="he-IL" sz="200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בְּ</a:t>
            </a:r>
            <a:r>
              <a:rPr lang="he-IL" sz="2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עֵינֶ֗יךָ</a:t>
            </a:r>
            <a:r>
              <a:rPr lang="he-IL"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(Exo 33:13 )</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לְמַ֥עַן </a:t>
            </a:r>
            <a:r>
              <a:rPr lang="he-IL" sz="20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אֶמְצָא</a:t>
            </a:r>
            <a:r>
              <a:rPr lang="he-IL"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2000" b="1"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חֵ֖ן</a:t>
            </a:r>
            <a:r>
              <a:rPr lang="he-IL"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בְּ</a:t>
            </a:r>
            <a:r>
              <a:rPr lang="he-IL" sz="2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עֵינֶ֑יךָ</a:t>
            </a:r>
            <a:r>
              <a:rPr lang="he-IL"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(Exo 33:13 )</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כִּֽי־</a:t>
            </a:r>
            <a:r>
              <a:rPr lang="he-IL" sz="20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מָצָ֙אתִי</a:t>
            </a:r>
            <a:r>
              <a:rPr lang="he-IL"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b="1"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חֵ֤ן</a:t>
            </a:r>
            <a:r>
              <a:rPr lang="he-IL" sz="200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בְּעֵינֶ֙יךָ</a:t>
            </a:r>
            <a:r>
              <a:rPr lang="he-IL"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(Exo 33:16 )</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כִּֽי־</a:t>
            </a:r>
            <a:r>
              <a:rPr lang="he-IL" sz="20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מָצָ֤אתָ</a:t>
            </a:r>
            <a:r>
              <a:rPr lang="he-IL"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b="1"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חֵן֙</a:t>
            </a:r>
            <a:r>
              <a:rPr lang="he-IL" sz="200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בְּ</a:t>
            </a:r>
            <a:r>
              <a:rPr lang="he-IL"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עֵינַ֔י וָאֵדָעֲךָ֖ </a:t>
            </a: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(Exo 33:17)</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אִם־נָא֩ </a:t>
            </a:r>
            <a:r>
              <a:rPr lang="he-IL" sz="20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מָצָ֙אתִי </a:t>
            </a:r>
            <a:r>
              <a:rPr lang="he-IL" sz="2000" b="1"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חֵ֤ן</a:t>
            </a:r>
            <a:r>
              <a:rPr lang="he-IL" sz="200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בְּ</a:t>
            </a:r>
            <a:r>
              <a:rPr lang="he-IL" sz="2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עֵינֶ֙יךָ</a:t>
            </a:r>
            <a:r>
              <a:rPr lang="he-IL"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(Exo 34:9 )</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וְלָ֛מָּה לֹא־</a:t>
            </a:r>
            <a:r>
              <a:rPr lang="he-IL" sz="20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מָצָ֥תִי</a:t>
            </a:r>
            <a:r>
              <a:rPr lang="he-IL"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b="1"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חֵ֖ן</a:t>
            </a:r>
            <a:r>
              <a:rPr lang="he-IL" sz="200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בְּ</a:t>
            </a:r>
            <a:r>
              <a:rPr lang="he-IL" sz="2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עֵינֶ֑יךָ</a:t>
            </a:r>
            <a:r>
              <a:rPr lang="he-IL"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(Num 11:11)</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indent="457200"/>
            <a:r>
              <a:rPr lang="en-US" sz="1100" kern="1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dirty="0"/>
          </a:p>
        </p:txBody>
      </p:sp>
      <p:sp>
        <p:nvSpPr>
          <p:cNvPr id="13" name="TextBox 12">
            <a:extLst>
              <a:ext uri="{FF2B5EF4-FFF2-40B4-BE49-F238E27FC236}">
                <a16:creationId xmlns:a16="http://schemas.microsoft.com/office/drawing/2014/main" id="{C58E7F93-001B-0DF6-F7A5-265E07A9C94A}"/>
              </a:ext>
            </a:extLst>
          </p:cNvPr>
          <p:cNvSpPr txBox="1"/>
          <p:nvPr/>
        </p:nvSpPr>
        <p:spPr>
          <a:xfrm>
            <a:off x="6096786" y="109056"/>
            <a:ext cx="6287678" cy="6247864"/>
          </a:xfrm>
          <a:prstGeom prst="rect">
            <a:avLst/>
          </a:prstGeom>
          <a:noFill/>
        </p:spPr>
        <p:txBody>
          <a:bodyPr wrap="square">
            <a:spAutoFit/>
          </a:bodyPr>
          <a:lstStyle/>
          <a:p>
            <a:pPr marL="0" marR="0"/>
            <a:r>
              <a:rPr lang="en-US" sz="1800" dirty="0">
                <a:solidFill>
                  <a:srgbClr val="000000"/>
                </a:solidFill>
                <a:effectLst/>
                <a:latin typeface="Times New Roman" panose="02020603050405020304" pitchFamily="18" charset="0"/>
                <a:ea typeface="Times New Roman" panose="02020603050405020304" pitchFamily="18" charset="0"/>
              </a:rPr>
              <a:t> </a:t>
            </a: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אִם־</a:t>
            </a:r>
            <a:r>
              <a:rPr lang="he-IL" sz="20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מָצָ֥אתִי</a:t>
            </a:r>
            <a:r>
              <a:rPr lang="he-IL"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b="1"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חֵ֖ן</a:t>
            </a:r>
            <a:r>
              <a:rPr lang="he-IL" sz="200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בְּ</a:t>
            </a:r>
            <a:r>
              <a:rPr lang="he-IL" sz="2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עֵינֶ֑יךָ</a:t>
            </a:r>
            <a:r>
              <a:rPr lang="he-IL"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(Num 11:15 )</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אִם־</a:t>
            </a:r>
            <a:r>
              <a:rPr lang="he-IL" sz="20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מָצָ֤אנוּ</a:t>
            </a:r>
            <a:r>
              <a:rPr lang="he-IL"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b="1"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חֵן֙</a:t>
            </a:r>
            <a:r>
              <a:rPr lang="he-IL" sz="200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בְּ</a:t>
            </a:r>
            <a:r>
              <a:rPr lang="he-IL" sz="2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עֵינֶ֔יךָ</a:t>
            </a:r>
            <a:r>
              <a:rPr lang="he-IL"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(Num 32:5 )</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והָיָ֞ה אִם־לֹ֧א </a:t>
            </a:r>
            <a:r>
              <a:rPr lang="he-IL" sz="20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תִמְצָא</a:t>
            </a:r>
            <a:r>
              <a:rPr lang="he-IL"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2000" b="1"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חֵ֣ן</a:t>
            </a:r>
            <a:r>
              <a:rPr lang="he-IL"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בְּ</a:t>
            </a:r>
            <a:r>
              <a:rPr lang="he-IL"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עֵינָ֗יו </a:t>
            </a: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(Deu 24:1)</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אִם־נָ֛א </a:t>
            </a:r>
            <a:r>
              <a:rPr lang="he-IL" sz="20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מָצָ֥אתִי </a:t>
            </a:r>
            <a:r>
              <a:rPr lang="he-IL" sz="2000" b="1"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חֵ֖ן</a:t>
            </a:r>
            <a:r>
              <a:rPr lang="he-IL"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בְּ</a:t>
            </a:r>
            <a:r>
              <a:rPr lang="he-IL" sz="2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עֵינֶ֑יךָ</a:t>
            </a:r>
            <a:r>
              <a:rPr lang="he-IL"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Jdg</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6:17)</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אַחַ֕ר אֲשֶׁ֥ר </a:t>
            </a:r>
            <a:r>
              <a:rPr lang="he-IL" sz="20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אֶמְצָא</a:t>
            </a:r>
            <a:r>
              <a:rPr lang="he-IL"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he-IL" sz="2000" b="1"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חֵ֖ן</a:t>
            </a:r>
            <a:r>
              <a:rPr lang="he-IL"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בְּ</a:t>
            </a:r>
            <a:r>
              <a:rPr lang="he-IL"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עֵינָ֑יו </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(Rut 2:2)</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מַדּוּעַ֩ </a:t>
            </a:r>
            <a:r>
              <a:rPr lang="he-IL" sz="20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מָצָ֙אתִי </a:t>
            </a:r>
            <a:r>
              <a:rPr lang="he-IL" sz="2000" b="1"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חֵ֤ן</a:t>
            </a:r>
            <a:r>
              <a:rPr lang="he-IL"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בְּ</a:t>
            </a:r>
            <a:r>
              <a:rPr lang="he-IL" sz="2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עֵינֶ֙יךָ</a:t>
            </a:r>
            <a:r>
              <a:rPr lang="he-IL"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(Rut 2:10)</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וַ֠תֹּאמֶר </a:t>
            </a:r>
            <a:r>
              <a:rPr lang="he-IL" sz="20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אֶמְצָא</a:t>
            </a:r>
            <a:r>
              <a:rPr lang="he-IL"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he-IL" sz="2000" b="1"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חֵ֙ן</a:t>
            </a:r>
            <a:r>
              <a:rPr lang="he-IL"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בְּ</a:t>
            </a:r>
            <a:r>
              <a:rPr lang="he-IL" sz="2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עֵינֶ֤יךָ</a:t>
            </a:r>
            <a:r>
              <a:rPr lang="he-IL"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אֲדֹנִי֙ </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(Rut 2:13)</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תִּמְצָ֧א</a:t>
            </a:r>
            <a:r>
              <a:rPr lang="he-IL"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שִׁפְחָתְךָ֛ </a:t>
            </a:r>
            <a:r>
              <a:rPr lang="he-IL" sz="2000" b="1"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חֵ֖ן</a:t>
            </a:r>
            <a:r>
              <a:rPr lang="he-IL"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בְּ</a:t>
            </a:r>
            <a:r>
              <a:rPr lang="he-IL" sz="2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עֵינֶ֑יךָ</a:t>
            </a:r>
            <a:r>
              <a:rPr lang="he-IL"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(1Sa 1:18)</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לְפָנַ֔י כִּֽי־</a:t>
            </a:r>
            <a:r>
              <a:rPr lang="he-IL" sz="20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מָ֥צָא</a:t>
            </a:r>
            <a:r>
              <a:rPr lang="he-IL"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b="1"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חֵ֖ן</a:t>
            </a:r>
            <a:r>
              <a:rPr lang="he-IL"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בְּ</a:t>
            </a:r>
            <a:r>
              <a:rPr lang="he-IL"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עֵינָֽי </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(1Sa 16:22)</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כִּֽי־</a:t>
            </a:r>
            <a:r>
              <a:rPr lang="he-IL" sz="20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מָצָ֤אתִי</a:t>
            </a:r>
            <a:r>
              <a:rPr lang="he-IL"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b="1"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חֵן֙</a:t>
            </a:r>
            <a:r>
              <a:rPr lang="he-IL"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בְּ</a:t>
            </a:r>
            <a:r>
              <a:rPr lang="he-IL" sz="2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עֵינֶ֔יךָ</a:t>
            </a:r>
            <a:r>
              <a:rPr lang="he-IL"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(1Sa 20:3)</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אִם־</a:t>
            </a:r>
            <a:r>
              <a:rPr lang="he-IL" sz="20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מָצָ֤אתִי</a:t>
            </a:r>
            <a:r>
              <a:rPr lang="he-IL"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b="1"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חֵן</a:t>
            </a:r>
            <a:r>
              <a:rPr lang="he-IL" sz="2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he-IL"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בְּ</a:t>
            </a:r>
            <a:r>
              <a:rPr lang="he-IL" sz="2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עֵינֶ֔יךָ</a:t>
            </a:r>
            <a:r>
              <a:rPr lang="he-IL"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(1Sa 20:29)</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וְיִמְצְא֙וּ </a:t>
            </a:r>
            <a:r>
              <a:rPr lang="he-IL"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הַנְּעָרִ֥ים </a:t>
            </a:r>
            <a:r>
              <a:rPr lang="he-IL" sz="2000" b="1"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חֵן</a:t>
            </a:r>
            <a:r>
              <a:rPr lang="he-IL" sz="2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he-IL"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בְּ</a:t>
            </a:r>
            <a:r>
              <a:rPr lang="he-IL" sz="2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עֵינֶ֔יךָ</a:t>
            </a:r>
            <a:r>
              <a:rPr lang="he-IL"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(1Sa 25:8)</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אִם־נָא֩ </a:t>
            </a:r>
            <a:r>
              <a:rPr lang="he-IL" sz="20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מָצָ֙אתִי </a:t>
            </a:r>
            <a:r>
              <a:rPr lang="he-IL" sz="2000" b="1"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חֵ֤ן</a:t>
            </a:r>
            <a:r>
              <a:rPr lang="he-IL"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בְּ</a:t>
            </a:r>
            <a:r>
              <a:rPr lang="he-IL" sz="2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עֵינֶ֙יךָ</a:t>
            </a:r>
            <a:r>
              <a:rPr lang="he-IL"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(1Sa 27:5)</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כִּי־</a:t>
            </a:r>
            <a:r>
              <a:rPr lang="he-IL" sz="20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מָצָ֙אתִי</a:t>
            </a:r>
            <a:r>
              <a:rPr lang="he-IL"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b="1"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חֵ֤ן</a:t>
            </a:r>
            <a:r>
              <a:rPr lang="he-IL"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בְּ</a:t>
            </a:r>
            <a:r>
              <a:rPr lang="he-IL" sz="2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עֵינֶ֙יךָ</a:t>
            </a:r>
            <a:r>
              <a:rPr lang="he-IL"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(2Sa 14:22)</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אִם־</a:t>
            </a:r>
            <a:r>
              <a:rPr lang="he-IL" sz="20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אֶמְצָ֥א</a:t>
            </a:r>
            <a:r>
              <a:rPr lang="he-IL"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b="1"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חֵן</a:t>
            </a:r>
            <a:r>
              <a:rPr lang="he-IL" sz="2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he-IL"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בְּ</a:t>
            </a:r>
            <a:r>
              <a:rPr lang="he-IL"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עֵינֵ֣י יְהוָ֔ה </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(2Sa 15:25)</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אֶמְצָא</a:t>
            </a:r>
            <a:r>
              <a:rPr lang="he-IL"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he-IL" sz="2000" b="1"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חֵ֥ן</a:t>
            </a:r>
            <a:r>
              <a:rPr lang="he-IL"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בְּ</a:t>
            </a:r>
            <a:r>
              <a:rPr lang="he-IL" sz="2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עֵינֶ֖יךָ</a:t>
            </a:r>
            <a:r>
              <a:rPr lang="he-IL"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(2Sa 16:4)</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וַיִּמְצָא֙ </a:t>
            </a:r>
            <a:r>
              <a:rPr lang="he-IL"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הֲדַ֥ד </a:t>
            </a:r>
            <a:r>
              <a:rPr lang="he-IL" sz="2000" b="1"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חֵ֛ן</a:t>
            </a:r>
            <a:r>
              <a:rPr lang="he-IL"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בְּ</a:t>
            </a:r>
            <a:r>
              <a:rPr lang="he-IL"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עֵינֵ֥י פַרְעֹ֖ה </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(1Ki 11:19)</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אִם־</a:t>
            </a:r>
            <a:r>
              <a:rPr lang="he-IL" sz="20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מָצָ֙אתִי</a:t>
            </a:r>
            <a:r>
              <a:rPr lang="he-IL"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b="1"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חֵ֜ן</a:t>
            </a:r>
            <a:r>
              <a:rPr lang="he-IL"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בְּ</a:t>
            </a:r>
            <a:r>
              <a:rPr lang="he-IL"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עֵינֵ֣י הַמֶּ֗לֶךְ </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(Est 5:8)</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אִם־</a:t>
            </a:r>
            <a:r>
              <a:rPr lang="he-IL" sz="20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מָצָ֙אתִי</a:t>
            </a:r>
            <a:r>
              <a:rPr lang="he-IL"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b="1"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חֵ֤ן</a:t>
            </a:r>
            <a:r>
              <a:rPr lang="he-IL"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בְּ</a:t>
            </a:r>
            <a:r>
              <a:rPr lang="he-IL" sz="2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עֵינֶ֙יךָ֙</a:t>
            </a:r>
            <a:r>
              <a:rPr lang="he-IL"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הַמֶּ֔לֶךְ </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(Est 7:3)</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וּמְצָא</a:t>
            </a:r>
            <a:r>
              <a:rPr lang="he-IL"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he-IL" sz="2000" b="1"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חֵ֖ן</a:t>
            </a:r>
            <a:r>
              <a:rPr lang="he-IL"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וְשֵֽׂכֶל־ט֑וֹב </a:t>
            </a:r>
            <a:r>
              <a:rPr lang="he-IL" sz="2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בְּ</a:t>
            </a:r>
            <a:r>
              <a:rPr lang="he-IL"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עֵינֵ֖י אֱלֹהִ֣ים וְאָדָֽם </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(Pro 3:4)</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7984459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001496C-00FE-77CE-2E6F-F02DBC7E2B4B}"/>
              </a:ext>
            </a:extLst>
          </p:cNvPr>
          <p:cNvSpPr txBox="1"/>
          <p:nvPr/>
        </p:nvSpPr>
        <p:spPr>
          <a:xfrm>
            <a:off x="444631" y="197063"/>
            <a:ext cx="11302738" cy="6494085"/>
          </a:xfrm>
          <a:prstGeom prst="rect">
            <a:avLst/>
          </a:prstGeom>
          <a:noFill/>
        </p:spPr>
        <p:txBody>
          <a:bodyPr wrap="square">
            <a:spAutoFit/>
          </a:bodyPr>
          <a:lstStyle/>
          <a:p>
            <a:pPr algn="ctr"/>
            <a:r>
              <a:rPr lang="en-US" sz="4000" b="1" i="1" dirty="0">
                <a:latin typeface="Times New Roman" panose="02020603050405020304" pitchFamily="18" charset="0"/>
                <a:ea typeface="Calibri" panose="020F0502020204030204" pitchFamily="34" charset="0"/>
                <a:cs typeface="Times New Roman" panose="02020603050405020304" pitchFamily="18" charset="0"/>
              </a:rPr>
              <a:t>And said God </a:t>
            </a:r>
            <a:r>
              <a:rPr lang="en-US" sz="4000" b="1" dirty="0">
                <a:latin typeface="Times New Roman" panose="02020603050405020304" pitchFamily="18" charset="0"/>
                <a:ea typeface="Calibri" panose="020F0502020204030204" pitchFamily="34" charset="0"/>
                <a:cs typeface="Times New Roman" panose="02020603050405020304" pitchFamily="18" charset="0"/>
              </a:rPr>
              <a:t>10 times in Genesis Chapter 1*</a:t>
            </a:r>
            <a:endParaRPr lang="en-US" sz="4000" dirty="0">
              <a:latin typeface="Times New Roman" panose="02020603050405020304" pitchFamily="18" charset="0"/>
              <a:ea typeface="Calibri" panose="020F0502020204030204" pitchFamily="34" charset="0"/>
              <a:cs typeface="Times New Roman" panose="02020603050405020304" pitchFamily="18" charset="0"/>
            </a:endParaRPr>
          </a:p>
          <a:p>
            <a:r>
              <a:rPr lang="en-US" sz="3600" dirty="0">
                <a:latin typeface="Times New Roman" panose="02020603050405020304" pitchFamily="18" charset="0"/>
                <a:ea typeface="Calibri" panose="020F0502020204030204" pitchFamily="34" charset="0"/>
                <a:cs typeface="Times New Roman" panose="02020603050405020304" pitchFamily="18" charset="0"/>
              </a:rPr>
              <a:t>And said God.........................</a:t>
            </a:r>
            <a:r>
              <a:rPr lang="he-IL" sz="3600" dirty="0">
                <a:latin typeface="Times New Roman" panose="02020603050405020304" pitchFamily="18" charset="0"/>
                <a:ea typeface="Calibri" panose="020F0502020204030204" pitchFamily="34" charset="0"/>
                <a:cs typeface="Times New Roman" panose="02020603050405020304" pitchFamily="18" charset="0"/>
              </a:rPr>
              <a:t> וַיֹּ֥אמֶר אֱלֹהִ֖ים </a:t>
            </a:r>
            <a:r>
              <a:rPr lang="en-US" sz="3600" dirty="0">
                <a:latin typeface="Times New Roman" panose="02020603050405020304" pitchFamily="18" charset="0"/>
                <a:ea typeface="Calibri" panose="020F0502020204030204" pitchFamily="34" charset="0"/>
                <a:cs typeface="Times New Roman" panose="02020603050405020304" pitchFamily="18" charset="0"/>
              </a:rPr>
              <a:t> (1:3)</a:t>
            </a:r>
          </a:p>
          <a:p>
            <a:r>
              <a:rPr lang="en-US" sz="3600" dirty="0">
                <a:latin typeface="Times New Roman" panose="02020603050405020304" pitchFamily="18" charset="0"/>
                <a:ea typeface="Calibri" panose="020F0502020204030204" pitchFamily="34" charset="0"/>
                <a:cs typeface="Times New Roman" panose="02020603050405020304" pitchFamily="18" charset="0"/>
              </a:rPr>
              <a:t>And said God.........................</a:t>
            </a:r>
            <a:r>
              <a:rPr lang="he-IL" sz="3600" dirty="0">
                <a:latin typeface="Times New Roman" panose="02020603050405020304" pitchFamily="18" charset="0"/>
                <a:ea typeface="Calibri" panose="020F0502020204030204" pitchFamily="34" charset="0"/>
                <a:cs typeface="Times New Roman" panose="02020603050405020304" pitchFamily="18" charset="0"/>
              </a:rPr>
              <a:t> וַיֹּ֣אמֶר אֱלֹהִ֔ים </a:t>
            </a:r>
            <a:r>
              <a:rPr lang="en-US" sz="3600" dirty="0">
                <a:latin typeface="Times New Roman" panose="02020603050405020304" pitchFamily="18" charset="0"/>
                <a:ea typeface="Calibri" panose="020F0502020204030204" pitchFamily="34" charset="0"/>
                <a:cs typeface="Times New Roman" panose="02020603050405020304" pitchFamily="18" charset="0"/>
              </a:rPr>
              <a:t> (1:6)</a:t>
            </a:r>
          </a:p>
          <a:p>
            <a:r>
              <a:rPr lang="en-US" sz="3600" dirty="0">
                <a:latin typeface="Times New Roman" panose="02020603050405020304" pitchFamily="18" charset="0"/>
                <a:ea typeface="Calibri" panose="020F0502020204030204" pitchFamily="34" charset="0"/>
                <a:cs typeface="Times New Roman" panose="02020603050405020304" pitchFamily="18" charset="0"/>
              </a:rPr>
              <a:t>And said God.........................</a:t>
            </a:r>
            <a:r>
              <a:rPr lang="he-IL" sz="3600" dirty="0">
                <a:latin typeface="Times New Roman" panose="02020603050405020304" pitchFamily="18" charset="0"/>
                <a:ea typeface="Calibri" panose="020F0502020204030204" pitchFamily="34" charset="0"/>
                <a:cs typeface="Times New Roman" panose="02020603050405020304" pitchFamily="18" charset="0"/>
              </a:rPr>
              <a:t> וַיֹּ֣אמֶר אֱלֹהִ֗ים </a:t>
            </a:r>
            <a:r>
              <a:rPr lang="en-US" sz="3600" dirty="0">
                <a:latin typeface="Times New Roman" panose="02020603050405020304" pitchFamily="18" charset="0"/>
                <a:ea typeface="Calibri" panose="020F0502020204030204" pitchFamily="34" charset="0"/>
                <a:cs typeface="Times New Roman" panose="02020603050405020304" pitchFamily="18" charset="0"/>
              </a:rPr>
              <a:t> (1:9)</a:t>
            </a:r>
          </a:p>
          <a:p>
            <a:r>
              <a:rPr lang="en-US" sz="3600" dirty="0">
                <a:latin typeface="Times New Roman" panose="02020603050405020304" pitchFamily="18" charset="0"/>
                <a:ea typeface="Calibri" panose="020F0502020204030204" pitchFamily="34" charset="0"/>
                <a:cs typeface="Times New Roman" panose="02020603050405020304" pitchFamily="18" charset="0"/>
              </a:rPr>
              <a:t>And said God.........................</a:t>
            </a:r>
            <a:r>
              <a:rPr lang="he-IL" sz="3600" dirty="0">
                <a:latin typeface="Times New Roman" panose="02020603050405020304" pitchFamily="18" charset="0"/>
                <a:ea typeface="Calibri" panose="020F0502020204030204" pitchFamily="34" charset="0"/>
                <a:cs typeface="Times New Roman" panose="02020603050405020304" pitchFamily="18" charset="0"/>
              </a:rPr>
              <a:t> וַיֹּ֣אמֶר אֱלֹהִ֗ים </a:t>
            </a:r>
            <a:r>
              <a:rPr lang="en-US" sz="3600" dirty="0">
                <a:latin typeface="Times New Roman" panose="02020603050405020304" pitchFamily="18" charset="0"/>
                <a:ea typeface="Calibri" panose="020F0502020204030204" pitchFamily="34" charset="0"/>
                <a:cs typeface="Times New Roman" panose="02020603050405020304" pitchFamily="18" charset="0"/>
              </a:rPr>
              <a:t> (1:11)</a:t>
            </a:r>
          </a:p>
          <a:p>
            <a:r>
              <a:rPr lang="en-US" sz="3600" dirty="0">
                <a:latin typeface="Times New Roman" panose="02020603050405020304" pitchFamily="18" charset="0"/>
                <a:ea typeface="Calibri" panose="020F0502020204030204" pitchFamily="34" charset="0"/>
                <a:cs typeface="Times New Roman" panose="02020603050405020304" pitchFamily="18" charset="0"/>
              </a:rPr>
              <a:t>And said God.........................</a:t>
            </a:r>
            <a:r>
              <a:rPr lang="he-IL" sz="3600" dirty="0">
                <a:latin typeface="Times New Roman" panose="02020603050405020304" pitchFamily="18" charset="0"/>
                <a:ea typeface="Calibri" panose="020F0502020204030204" pitchFamily="34" charset="0"/>
                <a:cs typeface="Times New Roman" panose="02020603050405020304" pitchFamily="18" charset="0"/>
              </a:rPr>
              <a:t> וַיֹּ֣אמֶר אֱלֹהִ֗ים </a:t>
            </a:r>
            <a:r>
              <a:rPr lang="en-US" sz="3600" dirty="0">
                <a:latin typeface="Times New Roman" panose="02020603050405020304" pitchFamily="18" charset="0"/>
                <a:ea typeface="Calibri" panose="020F0502020204030204" pitchFamily="34" charset="0"/>
                <a:cs typeface="Times New Roman" panose="02020603050405020304" pitchFamily="18" charset="0"/>
              </a:rPr>
              <a:t> (1:14)</a:t>
            </a:r>
          </a:p>
          <a:p>
            <a:r>
              <a:rPr lang="en-US" sz="3600" dirty="0">
                <a:latin typeface="Times New Roman" panose="02020603050405020304" pitchFamily="18" charset="0"/>
                <a:ea typeface="Calibri" panose="020F0502020204030204" pitchFamily="34" charset="0"/>
                <a:cs typeface="Times New Roman" panose="02020603050405020304" pitchFamily="18" charset="0"/>
              </a:rPr>
              <a:t>And said God.........................</a:t>
            </a:r>
            <a:r>
              <a:rPr lang="he-IL" sz="3600" dirty="0">
                <a:latin typeface="Times New Roman" panose="02020603050405020304" pitchFamily="18" charset="0"/>
                <a:ea typeface="Calibri" panose="020F0502020204030204" pitchFamily="34" charset="0"/>
                <a:cs typeface="Times New Roman" panose="02020603050405020304" pitchFamily="18" charset="0"/>
              </a:rPr>
              <a:t> וַיֹּ֣אמֶר אֱלֹהִ֔ים </a:t>
            </a:r>
            <a:r>
              <a:rPr lang="en-US" sz="3600" dirty="0">
                <a:latin typeface="Times New Roman" panose="02020603050405020304" pitchFamily="18" charset="0"/>
                <a:ea typeface="Calibri" panose="020F0502020204030204" pitchFamily="34" charset="0"/>
                <a:cs typeface="Times New Roman" panose="02020603050405020304" pitchFamily="18" charset="0"/>
              </a:rPr>
              <a:t> (1:20)</a:t>
            </a:r>
          </a:p>
          <a:p>
            <a:r>
              <a:rPr lang="en-US" sz="3600" dirty="0">
                <a:latin typeface="Times New Roman" panose="02020603050405020304" pitchFamily="18" charset="0"/>
                <a:ea typeface="Calibri" panose="020F0502020204030204" pitchFamily="34" charset="0"/>
                <a:cs typeface="Times New Roman" panose="02020603050405020304" pitchFamily="18" charset="0"/>
              </a:rPr>
              <a:t>And said God.......................</a:t>
            </a:r>
            <a:r>
              <a:rPr lang="he-IL" sz="3600" dirty="0">
                <a:latin typeface="Times New Roman" panose="02020603050405020304" pitchFamily="18" charset="0"/>
                <a:ea typeface="Calibri" panose="020F0502020204030204" pitchFamily="34" charset="0"/>
                <a:cs typeface="Times New Roman" panose="02020603050405020304" pitchFamily="18" charset="0"/>
              </a:rPr>
              <a:t>וַיֹּ֣אמֶר אֱלֹהִ֗ים ..</a:t>
            </a:r>
            <a:r>
              <a:rPr lang="en-US" sz="3600" dirty="0">
                <a:latin typeface="Times New Roman" panose="02020603050405020304" pitchFamily="18" charset="0"/>
                <a:ea typeface="Calibri" panose="020F0502020204030204" pitchFamily="34" charset="0"/>
                <a:cs typeface="Times New Roman" panose="02020603050405020304" pitchFamily="18" charset="0"/>
              </a:rPr>
              <a:t>  (1:24)</a:t>
            </a:r>
          </a:p>
          <a:p>
            <a:r>
              <a:rPr lang="en-US" sz="3600" dirty="0">
                <a:latin typeface="Times New Roman" panose="02020603050405020304" pitchFamily="18" charset="0"/>
                <a:ea typeface="Calibri" panose="020F0502020204030204" pitchFamily="34" charset="0"/>
                <a:cs typeface="Times New Roman" panose="02020603050405020304" pitchFamily="18" charset="0"/>
              </a:rPr>
              <a:t>And said God........................</a:t>
            </a:r>
            <a:r>
              <a:rPr lang="he-IL" sz="3600" dirty="0">
                <a:latin typeface="Times New Roman" panose="02020603050405020304" pitchFamily="18" charset="0"/>
                <a:ea typeface="Calibri" panose="020F0502020204030204" pitchFamily="34" charset="0"/>
                <a:cs typeface="Times New Roman" panose="02020603050405020304" pitchFamily="18" charset="0"/>
              </a:rPr>
              <a:t>וַיֹּ֣אמֶר אֱלֹהִ֔ים .</a:t>
            </a:r>
            <a:r>
              <a:rPr lang="en-US" sz="3600" dirty="0">
                <a:latin typeface="Times New Roman" panose="02020603050405020304" pitchFamily="18" charset="0"/>
                <a:ea typeface="Calibri" panose="020F0502020204030204" pitchFamily="34" charset="0"/>
                <a:cs typeface="Times New Roman" panose="02020603050405020304" pitchFamily="18" charset="0"/>
              </a:rPr>
              <a:t>  (1:26)</a:t>
            </a:r>
          </a:p>
          <a:p>
            <a:r>
              <a:rPr lang="en-US" sz="3600" dirty="0">
                <a:latin typeface="Times New Roman" panose="02020603050405020304" pitchFamily="18" charset="0"/>
                <a:ea typeface="Calibri" panose="020F0502020204030204" pitchFamily="34" charset="0"/>
                <a:cs typeface="Times New Roman" panose="02020603050405020304" pitchFamily="18" charset="0"/>
              </a:rPr>
              <a:t>And said God to them….</a:t>
            </a:r>
            <a:r>
              <a:rPr lang="he-IL" sz="3600" dirty="0">
                <a:latin typeface="Times New Roman" panose="02020603050405020304" pitchFamily="18" charset="0"/>
                <a:cs typeface="Times New Roman" panose="02020603050405020304" pitchFamily="18" charset="0"/>
              </a:rPr>
              <a:t> וַיֹּ֙אמֶר לָהֶ֜ם אֱלֹהִ֗ים </a:t>
            </a:r>
            <a:r>
              <a:rPr lang="en-US" sz="3600" dirty="0">
                <a:latin typeface="Times New Roman" panose="02020603050405020304" pitchFamily="18" charset="0"/>
                <a:ea typeface="Calibri" panose="020F0502020204030204" pitchFamily="34" charset="0"/>
                <a:cs typeface="Times New Roman" panose="02020603050405020304" pitchFamily="18" charset="0"/>
              </a:rPr>
              <a:t> (1:28)*</a:t>
            </a:r>
          </a:p>
          <a:p>
            <a:r>
              <a:rPr lang="en-US" sz="3600" dirty="0">
                <a:latin typeface="Times New Roman" panose="02020603050405020304" pitchFamily="18" charset="0"/>
                <a:ea typeface="Calibri" panose="020F0502020204030204" pitchFamily="34" charset="0"/>
                <a:cs typeface="Times New Roman" panose="02020603050405020304" pitchFamily="18" charset="0"/>
              </a:rPr>
              <a:t>And said God.........................</a:t>
            </a:r>
            <a:r>
              <a:rPr lang="he-IL" sz="3600" dirty="0">
                <a:latin typeface="Times New Roman" panose="02020603050405020304" pitchFamily="18" charset="0"/>
                <a:ea typeface="Calibri" panose="020F0502020204030204" pitchFamily="34" charset="0"/>
                <a:cs typeface="Times New Roman" panose="02020603050405020304" pitchFamily="18" charset="0"/>
              </a:rPr>
              <a:t> וַיֹּ֣אמֶר אֱלֹהִ֗ים </a:t>
            </a:r>
            <a:r>
              <a:rPr lang="en-US" sz="3600" dirty="0">
                <a:latin typeface="Times New Roman" panose="02020603050405020304" pitchFamily="18" charset="0"/>
                <a:ea typeface="Calibri" panose="020F0502020204030204" pitchFamily="34" charset="0"/>
                <a:cs typeface="Times New Roman" panose="02020603050405020304" pitchFamily="18" charset="0"/>
              </a:rPr>
              <a:t> (1:29)</a:t>
            </a: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Copyright: Repetition in the Bible</a:t>
            </a:r>
          </a:p>
          <a:p>
            <a:r>
              <a:rPr lang="en-US" sz="1600" dirty="0">
                <a:latin typeface="Times New Roman" panose="02020603050405020304" pitchFamily="18" charset="0"/>
                <a:ea typeface="Calibri" panose="020F0502020204030204" pitchFamily="34" charset="0"/>
                <a:cs typeface="Times New Roman" panose="02020603050405020304" pitchFamily="18" charset="0"/>
              </a:rPr>
              <a:t>*(“To them” included in list of ten in Genesis Chapter 1)</a:t>
            </a:r>
          </a:p>
        </p:txBody>
      </p:sp>
    </p:spTree>
    <p:extLst>
      <p:ext uri="{BB962C8B-B14F-4D97-AF65-F5344CB8AC3E}">
        <p14:creationId xmlns:p14="http://schemas.microsoft.com/office/powerpoint/2010/main" val="223544746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7EB7F88-74BA-2471-C96D-B9CCEAC96BCB}"/>
              </a:ext>
            </a:extLst>
          </p:cNvPr>
          <p:cNvSpPr txBox="1"/>
          <p:nvPr/>
        </p:nvSpPr>
        <p:spPr>
          <a:xfrm>
            <a:off x="0" y="276225"/>
            <a:ext cx="12066309" cy="4616648"/>
          </a:xfrm>
          <a:prstGeom prst="rect">
            <a:avLst/>
          </a:prstGeom>
          <a:noFill/>
        </p:spPr>
        <p:txBody>
          <a:bodyPr wrap="square">
            <a:spAutoFit/>
          </a:bodyPr>
          <a:lstStyle/>
          <a:p>
            <a:pPr marL="0" marR="0"/>
            <a:r>
              <a:rPr lang="en-US" sz="3600" b="1" i="1" dirty="0">
                <a:effectLst/>
                <a:latin typeface="Times New Roman" panose="02020603050405020304" pitchFamily="18" charset="0"/>
                <a:ea typeface="Times New Roman" panose="02020603050405020304" pitchFamily="18" charset="0"/>
              </a:rPr>
              <a:t>And there was</a:t>
            </a:r>
            <a:r>
              <a:rPr lang="en-US" sz="3600" b="1" dirty="0">
                <a:effectLst/>
                <a:latin typeface="Times New Roman" panose="02020603050405020304" pitchFamily="18" charset="0"/>
                <a:ea typeface="Times New Roman" panose="02020603050405020304" pitchFamily="18" charset="0"/>
              </a:rPr>
              <a:t> 20 times </a:t>
            </a:r>
            <a:r>
              <a:rPr lang="en-US" sz="3600" dirty="0">
                <a:effectLst/>
                <a:latin typeface="Times New Roman" panose="02020603050405020304" pitchFamily="18" charset="0"/>
                <a:ea typeface="Times New Roman" panose="02020603050405020304" pitchFamily="18" charset="0"/>
              </a:rPr>
              <a:t>(2 x 10) </a:t>
            </a:r>
            <a:r>
              <a:rPr lang="en-US" sz="3600" b="1" dirty="0">
                <a:effectLst/>
                <a:latin typeface="Times New Roman" panose="02020603050405020304" pitchFamily="18" charset="0"/>
                <a:ea typeface="Times New Roman" panose="02020603050405020304" pitchFamily="18" charset="0"/>
              </a:rPr>
              <a:t>in the Genesis Chapter 1</a:t>
            </a:r>
            <a:endParaRPr lang="en-US" sz="3600" dirty="0">
              <a:effectLst/>
              <a:latin typeface="Times New Roman" panose="02020603050405020304" pitchFamily="18" charset="0"/>
              <a:ea typeface="Times New Roman" panose="02020603050405020304" pitchFamily="18" charset="0"/>
            </a:endParaRPr>
          </a:p>
          <a:p>
            <a:pPr marL="0" marR="0"/>
            <a:r>
              <a:rPr lang="en-US" sz="24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And there was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light..........</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וַֽיְהִי־אֽוֹר..</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(Gen 1:3)</a:t>
            </a:r>
          </a:p>
          <a:p>
            <a:pPr marL="0" marR="0"/>
            <a:r>
              <a:rPr lang="en-US" sz="24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And there was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evening….</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וַֽיְהִי־עֶ֥רֶב..</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..(Gen 1:5)</a:t>
            </a:r>
          </a:p>
          <a:p>
            <a:pPr marL="0" marR="0"/>
            <a:r>
              <a:rPr lang="en-US" sz="24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And there was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morning....</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וַֽיְהִי־בֹ֖קֶר..</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..(Gen 1:5)</a:t>
            </a:r>
          </a:p>
          <a:p>
            <a:pPr marL="0" marR="0"/>
            <a:r>
              <a:rPr lang="en-US" sz="24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And there was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dividing....</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יהִ֣י מַבְדִּ֔יל..</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..(Gen 1:6)</a:t>
            </a:r>
          </a:p>
          <a:p>
            <a:pPr marL="0" marR="0"/>
            <a:r>
              <a:rPr lang="en-US" sz="24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And there was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thus.............</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 וַֽיְהִי־כֵֽן..</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..(Gen 1:7)</a:t>
            </a:r>
          </a:p>
          <a:p>
            <a:pPr marL="0" marR="0"/>
            <a:r>
              <a:rPr lang="en-US" sz="24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And there was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evening.....</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וַֽיְהִי־עֶ֥רֶב..</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..(Gen 1:8)</a:t>
            </a:r>
          </a:p>
          <a:p>
            <a:pPr marL="0" marR="0"/>
            <a:r>
              <a:rPr lang="en-US" sz="24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And there was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morning....</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וַֽיְהִי־בֹ֖קֶר..</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..(Gen 1:8)</a:t>
            </a:r>
          </a:p>
          <a:p>
            <a:pPr marL="0" marR="0"/>
            <a:r>
              <a:rPr lang="en-US" sz="24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And there was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thus.............</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 וַֽיְהִי־כֵֽן..</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..(Gen 1:9)</a:t>
            </a:r>
          </a:p>
          <a:p>
            <a:pPr marL="0" marR="0"/>
            <a:r>
              <a:rPr lang="en-US" sz="24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And there was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thus.............</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 וַֽיְהִי־כֵֽן..</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..(Gen 1:11)</a:t>
            </a:r>
          </a:p>
          <a:p>
            <a:pPr marL="0" marR="0"/>
            <a:r>
              <a:rPr lang="en-US" sz="24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And there was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evening….</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וַֽיְהִי־עֶ֥רֶב..</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..(Gen 1:13)</a:t>
            </a:r>
          </a:p>
          <a:p>
            <a:pPr marL="0" marR="0"/>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6B9093CA-CA5A-FC23-56A9-AB56CC91B2DE}"/>
              </a:ext>
            </a:extLst>
          </p:cNvPr>
          <p:cNvSpPr txBox="1"/>
          <p:nvPr/>
        </p:nvSpPr>
        <p:spPr>
          <a:xfrm>
            <a:off x="5891851" y="826995"/>
            <a:ext cx="6174458" cy="4062651"/>
          </a:xfrm>
          <a:prstGeom prst="rect">
            <a:avLst/>
          </a:prstGeom>
          <a:noFill/>
        </p:spPr>
        <p:txBody>
          <a:bodyPr wrap="square" rtlCol="0">
            <a:spAutoFit/>
          </a:bodyPr>
          <a:lstStyle/>
          <a:p>
            <a:pPr marL="0" marR="0"/>
            <a:r>
              <a:rPr lang="en-US" sz="24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And there was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morning.....</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וַֽיְהִי־בֹ֖קֶר..</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..(Gen 1:13)</a:t>
            </a:r>
          </a:p>
          <a:p>
            <a:pPr marL="0" marR="0"/>
            <a:r>
              <a:rPr lang="en-US" sz="24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And there was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thus...............</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 וַֽיְהִי־כֵֽן..</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..(Gen 1:15)</a:t>
            </a:r>
          </a:p>
          <a:p>
            <a:pPr marL="0" marR="0"/>
            <a:r>
              <a:rPr lang="en-US" sz="24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And there was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evening......</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 וַֽיְהִי־עֶ֥רֶב..</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...(Gen 1:19)</a:t>
            </a:r>
          </a:p>
          <a:p>
            <a:pPr marL="0" marR="0"/>
            <a:r>
              <a:rPr lang="en-US" sz="24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And there was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morning.....</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 וַֽיְהִי־בֹ֖קֶר..</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..(Gen 1:19)</a:t>
            </a:r>
          </a:p>
          <a:p>
            <a:pPr marL="0" marR="0"/>
            <a:r>
              <a:rPr lang="en-US" sz="24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And there was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evening......</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 וַֽיְהִי־עֶ֥רֶב..</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..(Gen 1:23)</a:t>
            </a:r>
          </a:p>
          <a:p>
            <a:pPr marL="0" marR="0"/>
            <a:r>
              <a:rPr lang="en-US" sz="24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And there was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morning.....</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 וַֽיְהִי־בֹ֖קֶר..</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..(Gen 1:23)</a:t>
            </a:r>
          </a:p>
          <a:p>
            <a:pPr marL="0" marR="0"/>
            <a:r>
              <a:rPr lang="en-US" sz="24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And there was</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thus...............</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 וַֽיְהִי־כֵֽן..</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..(Gen 1:24)</a:t>
            </a:r>
          </a:p>
          <a:p>
            <a:pPr marL="0" marR="0"/>
            <a:r>
              <a:rPr lang="en-US" sz="24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And there was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thus.................</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 וַֽיְהִי־כֵֽן</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..(Gen 1:30)</a:t>
            </a:r>
          </a:p>
          <a:p>
            <a:pPr marL="0" marR="0"/>
            <a:r>
              <a:rPr lang="en-US" sz="24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And there was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evening.......</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 וַֽיְהִי־עֶ֥רֶב.</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..(Gen 1:31)</a:t>
            </a:r>
          </a:p>
          <a:p>
            <a:pPr marL="0" marR="0"/>
            <a:r>
              <a:rPr lang="en-US" sz="24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And there was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morning.....</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 וַֽיְהִי־בֹ֖קֶר..</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..(Gen 1:31)</a:t>
            </a:r>
          </a:p>
          <a:p>
            <a:pPr marL="0" marR="0"/>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Copyright: Repetition in the Bible</a:t>
            </a:r>
            <a:endParaRPr lang="en-US" dirty="0"/>
          </a:p>
        </p:txBody>
      </p:sp>
    </p:spTree>
    <p:extLst>
      <p:ext uri="{BB962C8B-B14F-4D97-AF65-F5344CB8AC3E}">
        <p14:creationId xmlns:p14="http://schemas.microsoft.com/office/powerpoint/2010/main" val="220844334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B3F86C8-0C1E-1C9C-89E5-14695169565E}"/>
              </a:ext>
            </a:extLst>
          </p:cNvPr>
          <p:cNvSpPr txBox="1"/>
          <p:nvPr/>
        </p:nvSpPr>
        <p:spPr>
          <a:xfrm>
            <a:off x="358218" y="66337"/>
            <a:ext cx="12009749" cy="686341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sz="3200" b="1" i="1"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Creeping things </a:t>
            </a:r>
            <a:r>
              <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r>
              <a:rPr kumimoji="0" lang="en-US" sz="3200" b="0" i="0" u="none" strike="noStrike" kern="1200" cap="none" spc="0" normalizeH="0" baseline="0" noProof="0" dirty="0">
                <a:ln>
                  <a:noFill/>
                </a:ln>
                <a:solidFill>
                  <a:srgbClr val="008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noun</a:t>
            </a:r>
            <a:r>
              <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or </a:t>
            </a:r>
            <a:r>
              <a:rPr kumimoji="0" lang="en-US" sz="3200" b="1" i="1"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Creep </a:t>
            </a:r>
            <a:r>
              <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r>
              <a:rPr kumimoji="0" lang="en-US" sz="3200" b="0" i="0" u="none" strike="noStrike" kern="1200" cap="none" spc="0" normalizeH="0" baseline="0" noProof="0" dirty="0">
                <a:ln>
                  <a:noFill/>
                </a:ln>
                <a:solidFill>
                  <a:srgbClr val="0000FF"/>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verb</a:t>
            </a:r>
            <a:r>
              <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en-US" sz="32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7 times in Genesis Chapter 1</a:t>
            </a:r>
            <a:endPar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8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Living thing that </a:t>
            </a:r>
            <a:r>
              <a:rPr lang="en-US" sz="2800" b="1" kern="12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creeps</a:t>
            </a:r>
            <a:r>
              <a:rPr lang="en-US" sz="28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.....................................(Gen 1:21)</a:t>
            </a:r>
            <a:endParaRPr lang="en-US" sz="4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8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 </a:t>
            </a:r>
            <a:r>
              <a:rPr lang="en-US" sz="2800" b="1" kern="120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creeping</a:t>
            </a:r>
            <a:r>
              <a:rPr lang="en-US" sz="28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things of the earth...(Gen 1:24)</a:t>
            </a:r>
            <a:endParaRPr lang="en-US" sz="4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8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 And every and </a:t>
            </a:r>
            <a:r>
              <a:rPr lang="en-US" sz="2800" b="1" kern="120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creeping</a:t>
            </a:r>
            <a:r>
              <a:rPr lang="en-US" sz="28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thing of the land......(Gen 1:25)</a:t>
            </a:r>
            <a:endParaRPr lang="en-US" sz="4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8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...And Upon every </a:t>
            </a:r>
            <a:r>
              <a:rPr lang="en-US" sz="2800" b="1" kern="120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creeping</a:t>
            </a:r>
            <a:r>
              <a:rPr lang="en-US" sz="28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thing.......................(Gen 1:26)</a:t>
            </a:r>
            <a:endParaRPr lang="en-US" sz="4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8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......................That </a:t>
            </a:r>
            <a:r>
              <a:rPr lang="en-US" sz="2800" b="1" kern="12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creeps</a:t>
            </a:r>
            <a:r>
              <a:rPr lang="en-US" sz="28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on the earth................</a:t>
            </a:r>
            <a:r>
              <a:rPr lang="he-IL" sz="28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8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(Gen 1:26)</a:t>
            </a:r>
            <a:endParaRPr lang="en-US" sz="4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8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......................That </a:t>
            </a:r>
            <a:r>
              <a:rPr lang="en-US" sz="2800" b="1" kern="12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creeps</a:t>
            </a:r>
            <a:r>
              <a:rPr lang="en-US" sz="28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on the earth.................(Gen 1:28)</a:t>
            </a:r>
            <a:endParaRPr lang="en-US" sz="4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8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......................That </a:t>
            </a:r>
            <a:r>
              <a:rPr lang="en-US" sz="2800" b="1" kern="12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creeps</a:t>
            </a:r>
            <a:r>
              <a:rPr lang="en-US" sz="28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on the earth……........</a:t>
            </a:r>
            <a:r>
              <a:rPr lang="he-IL" sz="28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8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(Gen 1:30)</a:t>
            </a:r>
          </a:p>
          <a:p>
            <a:pPr marL="0" marR="0"/>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8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8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28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הַֽחַיָּ֣ה </a:t>
            </a:r>
            <a:r>
              <a:rPr lang="he-IL" sz="2800" b="1" kern="12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הָֽרֹמֶ֡שֶׂת</a:t>
            </a:r>
            <a:r>
              <a:rPr lang="he-IL" sz="28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8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.....(Gen 1:21)</a:t>
            </a:r>
            <a:endParaRPr lang="en-US" sz="4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8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800" b="1" kern="120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וָרֶ֛מֶשׂ</a:t>
            </a:r>
            <a:r>
              <a:rPr lang="he-IL" sz="28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וְחַֽיְתוֹ־אֶ֖רֶץ..</a:t>
            </a:r>
            <a:r>
              <a:rPr lang="en-US" sz="28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.............(Gen 1:24)</a:t>
            </a:r>
            <a:endParaRPr lang="en-US" sz="4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8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8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וְאֵ֛ת כָּל־</a:t>
            </a:r>
            <a:r>
              <a:rPr lang="he-IL" sz="2800" b="1" kern="120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רֶ֥מֶשׂ</a:t>
            </a:r>
            <a:r>
              <a:rPr lang="he-IL" sz="28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הָֽאֲדָמָ֖ה..</a:t>
            </a:r>
            <a:r>
              <a:rPr lang="en-US" sz="28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...(Gen 1:25)</a:t>
            </a:r>
            <a:endParaRPr lang="en-US" sz="4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8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8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וּבְכָל</a:t>
            </a:r>
            <a:r>
              <a:rPr lang="he-IL" sz="2800" b="1"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2800" b="1" kern="120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הָרֶ֖מֶשׂ</a:t>
            </a:r>
            <a:r>
              <a:rPr lang="he-IL" sz="28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8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....(Gen 1:26)</a:t>
            </a:r>
            <a:endParaRPr lang="en-US" sz="4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8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8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8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2800" b="1" kern="12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הָֽרֹמֵ֥שׂ</a:t>
            </a:r>
            <a:r>
              <a:rPr lang="he-IL" sz="28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עַל־הָאָֽרֶץ..</a:t>
            </a:r>
            <a:r>
              <a:rPr lang="en-US" sz="28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............(Gen 1:26)</a:t>
            </a:r>
            <a:endParaRPr lang="en-US" sz="4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8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800" b="1" kern="12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הָֽרֹמֶ֥שֶׂת</a:t>
            </a:r>
            <a:r>
              <a:rPr lang="he-IL" sz="28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עַל־הָאָֽרֶץ..</a:t>
            </a:r>
            <a:r>
              <a:rPr lang="en-US" sz="28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............(Gen 1:28)</a:t>
            </a:r>
            <a:endParaRPr lang="en-US" sz="4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8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800" b="1" kern="12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רוֹמֵ֣שׂ</a:t>
            </a:r>
            <a:r>
              <a:rPr lang="he-IL" sz="28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עַל־הָאָ֗רֶץ..</a:t>
            </a:r>
            <a:r>
              <a:rPr lang="en-US" sz="28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.............(Gen 1:30)</a:t>
            </a: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Copyright: Repetition in the Bible</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7119376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9255D50-7E45-4747-6F3E-223755DFC994}"/>
              </a:ext>
            </a:extLst>
          </p:cNvPr>
          <p:cNvSpPr txBox="1"/>
          <p:nvPr/>
        </p:nvSpPr>
        <p:spPr>
          <a:xfrm>
            <a:off x="454058" y="707599"/>
            <a:ext cx="11283883" cy="4708981"/>
          </a:xfrm>
          <a:prstGeom prst="rect">
            <a:avLst/>
          </a:prstGeom>
          <a:noFill/>
        </p:spPr>
        <p:txBody>
          <a:bodyPr wrap="square">
            <a:spAutoFit/>
          </a:bodyPr>
          <a:lstStyle/>
          <a:p>
            <a:pPr marL="0" marR="0"/>
            <a:r>
              <a:rPr lang="en-US" sz="4000" b="1" i="1" dirty="0">
                <a:effectLst/>
                <a:latin typeface="Times New Roman" panose="02020603050405020304" pitchFamily="18" charset="0"/>
                <a:ea typeface="Times New Roman" panose="02020603050405020304" pitchFamily="18" charset="0"/>
              </a:rPr>
              <a:t>That creeps (verb) on the earth </a:t>
            </a:r>
            <a:r>
              <a:rPr lang="en-US" sz="4000" b="1" dirty="0">
                <a:effectLst/>
                <a:latin typeface="Times New Roman" panose="02020603050405020304" pitchFamily="18" charset="0"/>
                <a:ea typeface="Times New Roman" panose="02020603050405020304" pitchFamily="18" charset="0"/>
              </a:rPr>
              <a:t>7 times in Genesis</a:t>
            </a:r>
            <a:endParaRPr lang="en-US" sz="4000" dirty="0">
              <a:effectLst/>
              <a:latin typeface="Times New Roman" panose="02020603050405020304" pitchFamily="18" charset="0"/>
              <a:ea typeface="Times New Roman" panose="02020603050405020304" pitchFamily="18" charset="0"/>
            </a:endParaRPr>
          </a:p>
          <a:p>
            <a:pPr marL="0" marR="0"/>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That creeps on the earth……….</a:t>
            </a:r>
            <a:r>
              <a:rPr lang="he-IL" sz="3600" dirty="0">
                <a:effectLst/>
                <a:latin typeface="Times New Roman" panose="02020603050405020304" pitchFamily="18" charset="0"/>
                <a:ea typeface="Times New Roman" panose="02020603050405020304" pitchFamily="18" charset="0"/>
                <a:cs typeface="Times New Roman" panose="02020603050405020304" pitchFamily="18" charset="0"/>
              </a:rPr>
              <a:t> הָֽרֹמֵ֥שׂ עַל־הָאָֽרֶץ </a:t>
            </a:r>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    (1:26)</a:t>
            </a:r>
          </a:p>
          <a:p>
            <a:pPr marL="0" marR="0"/>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That creeps on the earth……….</a:t>
            </a:r>
            <a:r>
              <a:rPr lang="he-IL" sz="3600" dirty="0">
                <a:effectLst/>
                <a:latin typeface="Times New Roman" panose="02020603050405020304" pitchFamily="18" charset="0"/>
                <a:ea typeface="Times New Roman" panose="02020603050405020304" pitchFamily="18" charset="0"/>
                <a:cs typeface="Times New Roman" panose="02020603050405020304" pitchFamily="18" charset="0"/>
              </a:rPr>
              <a:t> הָֽרֹמֶ֥שֶׂת עַל־הָאָֽרֶץ </a:t>
            </a:r>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  (1:28)</a:t>
            </a:r>
          </a:p>
          <a:p>
            <a:pPr marL="0" marR="0"/>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That creeps on the earth……….</a:t>
            </a:r>
            <a:r>
              <a:rPr lang="he-IL" sz="3600" dirty="0">
                <a:effectLst/>
                <a:latin typeface="Times New Roman" panose="02020603050405020304" pitchFamily="18" charset="0"/>
                <a:ea typeface="Times New Roman" panose="02020603050405020304" pitchFamily="18" charset="0"/>
                <a:cs typeface="Times New Roman" panose="02020603050405020304" pitchFamily="18" charset="0"/>
              </a:rPr>
              <a:t> רוֹמֵ֣שׂ עַל־הָאָ֗רֶץ </a:t>
            </a:r>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     (1:30)</a:t>
            </a:r>
          </a:p>
          <a:p>
            <a:pPr marL="0" marR="0"/>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That creeps on the earth……….</a:t>
            </a:r>
            <a:r>
              <a:rPr lang="he-IL" sz="3600" dirty="0">
                <a:effectLst/>
                <a:latin typeface="Times New Roman" panose="02020603050405020304" pitchFamily="18" charset="0"/>
                <a:ea typeface="Times New Roman" panose="02020603050405020304" pitchFamily="18" charset="0"/>
                <a:cs typeface="Times New Roman" panose="02020603050405020304" pitchFamily="18" charset="0"/>
              </a:rPr>
              <a:t> הָרֹמֵ֥שׂ עַל־הָאָ֖רֶץ </a:t>
            </a:r>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     (7:14)</a:t>
            </a:r>
          </a:p>
          <a:p>
            <a:pPr marL="0" marR="0"/>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That creeps on the earth……….</a:t>
            </a:r>
            <a:r>
              <a:rPr lang="he-IL" sz="3600" dirty="0">
                <a:effectLst/>
                <a:latin typeface="Times New Roman" panose="02020603050405020304" pitchFamily="18" charset="0"/>
                <a:ea typeface="Times New Roman" panose="02020603050405020304" pitchFamily="18" charset="0"/>
                <a:cs typeface="Times New Roman" panose="02020603050405020304" pitchFamily="18" charset="0"/>
              </a:rPr>
              <a:t> הָרֹמֵ֣שׂ עַל־הָאָ֗רֶץ </a:t>
            </a:r>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     (7:21)</a:t>
            </a:r>
          </a:p>
          <a:p>
            <a:pPr marL="0" marR="0"/>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That creeps on the earth……….</a:t>
            </a:r>
            <a:r>
              <a:rPr lang="he-IL" sz="3600" dirty="0">
                <a:effectLst/>
                <a:latin typeface="Times New Roman" panose="02020603050405020304" pitchFamily="18" charset="0"/>
                <a:ea typeface="Times New Roman" panose="02020603050405020304" pitchFamily="18" charset="0"/>
                <a:cs typeface="Times New Roman" panose="02020603050405020304" pitchFamily="18" charset="0"/>
              </a:rPr>
              <a:t> הָרֹמֵ֥שׂ עַל־הָאָ֖רֶץ </a:t>
            </a:r>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     (8:17)</a:t>
            </a:r>
          </a:p>
          <a:p>
            <a:pPr marL="0" marR="0"/>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That creeps on the earth……….</a:t>
            </a:r>
            <a:r>
              <a:rPr lang="he-IL" sz="3600" dirty="0">
                <a:effectLst/>
                <a:latin typeface="Times New Roman" panose="02020603050405020304" pitchFamily="18" charset="0"/>
                <a:ea typeface="Times New Roman" panose="02020603050405020304" pitchFamily="18" charset="0"/>
                <a:cs typeface="Times New Roman" panose="02020603050405020304" pitchFamily="18" charset="0"/>
              </a:rPr>
              <a:t> רוֹמֵ֣שׂ עַל־הָאָ֑רֶץ </a:t>
            </a:r>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      (8:19)</a:t>
            </a:r>
          </a:p>
          <a:p>
            <a:pPr marL="0" marR="0"/>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Copyright: Repetition in the Bible</a:t>
            </a:r>
            <a:endParaRPr lang="en-US" sz="2000" dirty="0"/>
          </a:p>
        </p:txBody>
      </p:sp>
    </p:spTree>
    <p:extLst>
      <p:ext uri="{BB962C8B-B14F-4D97-AF65-F5344CB8AC3E}">
        <p14:creationId xmlns:p14="http://schemas.microsoft.com/office/powerpoint/2010/main" val="48759140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646119-FD08-59E3-D38D-7A4AEAAD59B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3BC9313-C6FE-6F37-FD14-71443DED9C23}"/>
              </a:ext>
            </a:extLst>
          </p:cNvPr>
          <p:cNvSpPr txBox="1"/>
          <p:nvPr/>
        </p:nvSpPr>
        <p:spPr>
          <a:xfrm>
            <a:off x="65989" y="105013"/>
            <a:ext cx="11887200" cy="8463855"/>
          </a:xfrm>
          <a:prstGeom prst="rect">
            <a:avLst/>
          </a:prstGeom>
          <a:noFill/>
        </p:spPr>
        <p:txBody>
          <a:bodyPr wrap="square">
            <a:spAutoFit/>
          </a:bodyPr>
          <a:lstStyle/>
          <a:p>
            <a:pPr marL="0" marR="0"/>
            <a:endParaRPr lang="en-US" sz="4400" b="1" i="1" dirty="0">
              <a:effectLst/>
              <a:latin typeface="Times New Roman" panose="02020603050405020304" pitchFamily="18" charset="0"/>
              <a:ea typeface="Times New Roman" panose="02020603050405020304" pitchFamily="18" charset="0"/>
            </a:endParaRPr>
          </a:p>
          <a:p>
            <a:pPr marL="0" marR="0"/>
            <a:r>
              <a:rPr lang="en-US" sz="4400" b="1" i="1" dirty="0">
                <a:effectLst/>
                <a:latin typeface="Times New Roman" panose="02020603050405020304" pitchFamily="18" charset="0"/>
                <a:ea typeface="Times New Roman" panose="02020603050405020304" pitchFamily="18" charset="0"/>
              </a:rPr>
              <a:t>Every creeping thing</a:t>
            </a:r>
            <a:r>
              <a:rPr lang="en-US" sz="4400" b="1" dirty="0">
                <a:effectLst/>
                <a:latin typeface="Times New Roman" panose="02020603050405020304" pitchFamily="18" charset="0"/>
                <a:ea typeface="Times New Roman" panose="02020603050405020304" pitchFamily="18" charset="0"/>
              </a:rPr>
              <a:t> </a:t>
            </a:r>
            <a:r>
              <a:rPr lang="en-US" sz="4400" dirty="0">
                <a:effectLst/>
                <a:latin typeface="Times New Roman" panose="02020603050405020304" pitchFamily="18" charset="0"/>
                <a:ea typeface="Times New Roman" panose="02020603050405020304" pitchFamily="18" charset="0"/>
              </a:rPr>
              <a:t>(noun) </a:t>
            </a:r>
            <a:r>
              <a:rPr lang="en-US" sz="4400" b="1" dirty="0">
                <a:effectLst/>
                <a:latin typeface="Times New Roman" panose="02020603050405020304" pitchFamily="18" charset="0"/>
                <a:ea typeface="Times New Roman" panose="02020603050405020304" pitchFamily="18" charset="0"/>
              </a:rPr>
              <a:t>7 times in Genesis</a:t>
            </a:r>
            <a:endParaRPr lang="en-US" sz="4800" dirty="0">
              <a:effectLst/>
              <a:latin typeface="Times New Roman" panose="02020603050405020304" pitchFamily="18" charset="0"/>
              <a:ea typeface="Times New Roman" panose="02020603050405020304" pitchFamily="18" charset="0"/>
            </a:endParaRPr>
          </a:p>
          <a:p>
            <a:pPr marL="0" marR="0"/>
            <a:r>
              <a:rPr lang="en-US" sz="4000" kern="100" dirty="0">
                <a:effectLst/>
                <a:latin typeface="Times New Roman" panose="02020603050405020304" pitchFamily="18" charset="0"/>
                <a:ea typeface="Calibri" panose="020F0502020204030204" pitchFamily="34" charset="0"/>
                <a:cs typeface="Times New Roman" panose="02020603050405020304" pitchFamily="18" charset="0"/>
              </a:rPr>
              <a:t>            every creeping thing.......</a:t>
            </a:r>
            <a:r>
              <a:rPr lang="he-IL" sz="4000" kern="100" dirty="0">
                <a:effectLst/>
                <a:latin typeface="Times New Roman" panose="02020603050405020304" pitchFamily="18" charset="0"/>
                <a:ea typeface="Calibri" panose="020F0502020204030204" pitchFamily="34" charset="0"/>
                <a:cs typeface="Times New Roman" panose="02020603050405020304" pitchFamily="18" charset="0"/>
              </a:rPr>
              <a:t>כָּל־רֶ֥מֶשׂ </a:t>
            </a:r>
            <a:r>
              <a:rPr lang="en-US" sz="4000" kern="100" dirty="0">
                <a:effectLst/>
                <a:latin typeface="Times New Roman" panose="02020603050405020304" pitchFamily="18" charset="0"/>
                <a:ea typeface="Calibri" panose="020F0502020204030204" pitchFamily="34" charset="0"/>
                <a:cs typeface="Times New Roman" panose="02020603050405020304" pitchFamily="18" charset="0"/>
              </a:rPr>
              <a:t>      (Gen 1:25)</a:t>
            </a:r>
          </a:p>
          <a:p>
            <a:pPr marL="0" marR="0"/>
            <a:r>
              <a:rPr lang="en-US" sz="4000" kern="100" dirty="0">
                <a:effectLst/>
                <a:latin typeface="Times New Roman" panose="02020603050405020304" pitchFamily="18" charset="0"/>
                <a:ea typeface="Calibri" panose="020F0502020204030204" pitchFamily="34" charset="0"/>
                <a:cs typeface="Times New Roman" panose="02020603050405020304" pitchFamily="18" charset="0"/>
              </a:rPr>
              <a:t> and in every creeping thing.......</a:t>
            </a:r>
            <a:r>
              <a:rPr lang="he-IL" sz="4000" kern="100" dirty="0">
                <a:effectLst/>
                <a:latin typeface="Times New Roman" panose="02020603050405020304" pitchFamily="18" charset="0"/>
                <a:ea typeface="Calibri" panose="020F0502020204030204" pitchFamily="34" charset="0"/>
                <a:cs typeface="Times New Roman" panose="02020603050405020304" pitchFamily="18" charset="0"/>
              </a:rPr>
              <a:t>וּבְכָל־הָרֶ֖מֶשׂ </a:t>
            </a:r>
            <a:r>
              <a:rPr lang="en-US" sz="4000" kern="100" dirty="0">
                <a:effectLst/>
                <a:latin typeface="Times New Roman" panose="02020603050405020304" pitchFamily="18" charset="0"/>
                <a:ea typeface="Calibri" panose="020F0502020204030204" pitchFamily="34" charset="0"/>
                <a:cs typeface="Times New Roman" panose="02020603050405020304" pitchFamily="18" charset="0"/>
              </a:rPr>
              <a:t>  (Gen 1:26)</a:t>
            </a:r>
          </a:p>
          <a:p>
            <a:pPr marL="0" marR="0"/>
            <a:r>
              <a:rPr lang="en-US" sz="4000" kern="100" dirty="0">
                <a:effectLst/>
                <a:latin typeface="Times New Roman" panose="02020603050405020304" pitchFamily="18" charset="0"/>
                <a:ea typeface="Calibri" panose="020F0502020204030204" pitchFamily="34" charset="0"/>
                <a:cs typeface="Times New Roman" panose="02020603050405020304" pitchFamily="18" charset="0"/>
              </a:rPr>
              <a:t>   from every creeping thing.......</a:t>
            </a:r>
            <a:r>
              <a:rPr lang="he-IL" sz="4000" kern="100" dirty="0">
                <a:effectLst/>
                <a:latin typeface="Times New Roman" panose="02020603050405020304" pitchFamily="18" charset="0"/>
                <a:ea typeface="Calibri" panose="020F0502020204030204" pitchFamily="34" charset="0"/>
                <a:cs typeface="Times New Roman" panose="02020603050405020304" pitchFamily="18" charset="0"/>
              </a:rPr>
              <a:t>מִכֹּ֛ל רֶ֥מֶשׂ </a:t>
            </a:r>
            <a:r>
              <a:rPr lang="en-US" sz="4000" kern="100" dirty="0">
                <a:effectLst/>
                <a:latin typeface="Times New Roman" panose="02020603050405020304" pitchFamily="18" charset="0"/>
                <a:ea typeface="Calibri" panose="020F0502020204030204" pitchFamily="34" charset="0"/>
                <a:cs typeface="Times New Roman" panose="02020603050405020304" pitchFamily="18" charset="0"/>
              </a:rPr>
              <a:t>     (Gen 6:20)</a:t>
            </a:r>
          </a:p>
          <a:p>
            <a:pPr marL="0" marR="0"/>
            <a:r>
              <a:rPr lang="en-US" sz="4000" kern="100" dirty="0">
                <a:effectLst/>
                <a:latin typeface="Times New Roman" panose="02020603050405020304" pitchFamily="18" charset="0"/>
                <a:ea typeface="Calibri" panose="020F0502020204030204" pitchFamily="34" charset="0"/>
                <a:cs typeface="Times New Roman" panose="02020603050405020304" pitchFamily="18" charset="0"/>
              </a:rPr>
              <a:t>     and every creeping thing.......</a:t>
            </a:r>
            <a:r>
              <a:rPr lang="he-IL" sz="4000" kern="100" dirty="0">
                <a:effectLst/>
                <a:latin typeface="Times New Roman" panose="02020603050405020304" pitchFamily="18" charset="0"/>
                <a:ea typeface="Calibri" panose="020F0502020204030204" pitchFamily="34" charset="0"/>
                <a:cs typeface="Times New Roman" panose="02020603050405020304" pitchFamily="18" charset="0"/>
              </a:rPr>
              <a:t>וְכָל־הָרֶ֛מֶשׂ </a:t>
            </a:r>
            <a:r>
              <a:rPr lang="en-US" sz="4000" kern="100" dirty="0">
                <a:effectLst/>
                <a:latin typeface="Times New Roman" panose="02020603050405020304" pitchFamily="18" charset="0"/>
                <a:ea typeface="Calibri" panose="020F0502020204030204" pitchFamily="34" charset="0"/>
                <a:cs typeface="Times New Roman" panose="02020603050405020304" pitchFamily="18" charset="0"/>
              </a:rPr>
              <a:t>   (Gen 7:14)</a:t>
            </a:r>
          </a:p>
          <a:p>
            <a:pPr marL="0" marR="0"/>
            <a:r>
              <a:rPr lang="en-US" sz="4000" kern="100" dirty="0">
                <a:effectLst/>
                <a:latin typeface="Times New Roman" panose="02020603050405020304" pitchFamily="18" charset="0"/>
                <a:ea typeface="Calibri" panose="020F0502020204030204" pitchFamily="34" charset="0"/>
                <a:cs typeface="Times New Roman" panose="02020603050405020304" pitchFamily="18" charset="0"/>
              </a:rPr>
              <a:t> and in every creeping thing.......</a:t>
            </a:r>
            <a:r>
              <a:rPr lang="he-IL" sz="4000" kern="100" dirty="0">
                <a:effectLst/>
                <a:latin typeface="Times New Roman" panose="02020603050405020304" pitchFamily="18" charset="0"/>
                <a:ea typeface="Calibri" panose="020F0502020204030204" pitchFamily="34" charset="0"/>
                <a:cs typeface="Times New Roman" panose="02020603050405020304" pitchFamily="18" charset="0"/>
              </a:rPr>
              <a:t>וּבְכָל־הָרֶ֛מֶשׂ </a:t>
            </a:r>
            <a:r>
              <a:rPr lang="en-US" sz="4000" kern="100" dirty="0">
                <a:effectLst/>
                <a:latin typeface="Times New Roman" panose="02020603050405020304" pitchFamily="18" charset="0"/>
                <a:ea typeface="Calibri" panose="020F0502020204030204" pitchFamily="34" charset="0"/>
                <a:cs typeface="Times New Roman" panose="02020603050405020304" pitchFamily="18" charset="0"/>
              </a:rPr>
              <a:t> (Gen 8:17)</a:t>
            </a:r>
          </a:p>
          <a:p>
            <a:pPr marL="0" marR="0"/>
            <a:r>
              <a:rPr lang="en-US" sz="4000" kern="100" dirty="0">
                <a:effectLst/>
                <a:latin typeface="Times New Roman" panose="02020603050405020304" pitchFamily="18" charset="0"/>
                <a:ea typeface="Calibri" panose="020F0502020204030204" pitchFamily="34" charset="0"/>
                <a:cs typeface="Times New Roman" panose="02020603050405020304" pitchFamily="18" charset="0"/>
              </a:rPr>
              <a:t>            every creeping thing…... </a:t>
            </a:r>
            <a:r>
              <a:rPr lang="he-IL" sz="4000" kern="100" dirty="0">
                <a:effectLst/>
                <a:latin typeface="Times New Roman" panose="02020603050405020304" pitchFamily="18" charset="0"/>
                <a:ea typeface="Calibri" panose="020F0502020204030204" pitchFamily="34" charset="0"/>
                <a:cs typeface="Times New Roman" panose="02020603050405020304" pitchFamily="18" charset="0"/>
              </a:rPr>
              <a:t>כָּל־הָרֶ֙מֶשׂ֙</a:t>
            </a:r>
            <a:r>
              <a:rPr lang="en-US" sz="4000" kern="100" dirty="0">
                <a:effectLst/>
                <a:latin typeface="Times New Roman" panose="02020603050405020304" pitchFamily="18" charset="0"/>
                <a:ea typeface="Calibri" panose="020F0502020204030204" pitchFamily="34" charset="0"/>
                <a:cs typeface="Times New Roman" panose="02020603050405020304" pitchFamily="18" charset="0"/>
              </a:rPr>
              <a:t>    (Gen 8:19)</a:t>
            </a:r>
          </a:p>
          <a:p>
            <a:pPr marL="0" marR="0"/>
            <a:r>
              <a:rPr lang="en-US" sz="4000" kern="100" dirty="0">
                <a:effectLst/>
                <a:latin typeface="Times New Roman" panose="02020603050405020304" pitchFamily="18" charset="0"/>
                <a:ea typeface="Calibri" panose="020F0502020204030204" pitchFamily="34" charset="0"/>
                <a:cs typeface="Times New Roman" panose="02020603050405020304" pitchFamily="18" charset="0"/>
              </a:rPr>
              <a:t>            every creeping thing.......</a:t>
            </a:r>
            <a:r>
              <a:rPr lang="he-IL" sz="4000" kern="100" dirty="0">
                <a:effectLst/>
                <a:latin typeface="Times New Roman" panose="02020603050405020304" pitchFamily="18" charset="0"/>
                <a:ea typeface="Calibri" panose="020F0502020204030204" pitchFamily="34" charset="0"/>
                <a:cs typeface="Times New Roman" panose="02020603050405020304" pitchFamily="18" charset="0"/>
              </a:rPr>
              <a:t>כָּל־רֶ֙מֶשׂ֙ </a:t>
            </a:r>
            <a:r>
              <a:rPr lang="en-US" sz="4000" kern="100" dirty="0">
                <a:effectLst/>
                <a:latin typeface="Times New Roman" panose="02020603050405020304" pitchFamily="18" charset="0"/>
                <a:ea typeface="Calibri" panose="020F0502020204030204" pitchFamily="34" charset="0"/>
                <a:cs typeface="Times New Roman" panose="02020603050405020304" pitchFamily="18" charset="0"/>
              </a:rPr>
              <a:t>      (Gen 9:3)</a:t>
            </a:r>
          </a:p>
          <a:p>
            <a:pPr marL="0" marR="0"/>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Copyright: Repetition in the Bible</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endParaRPr lang="en-US" sz="2400" dirty="0">
              <a:latin typeface="Times New Roman" panose="02020603050405020304" pitchFamily="18" charset="0"/>
              <a:ea typeface="Times New Roman" panose="02020603050405020304" pitchFamily="18" charset="0"/>
              <a:cs typeface="Times New Roman" panose="02020603050405020304" pitchFamily="18" charset="0"/>
            </a:endParaRPr>
          </a:p>
          <a:p>
            <a:pPr marL="0" marR="0"/>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endParaRPr lang="en-US" sz="2400" dirty="0">
              <a:latin typeface="Times New Roman" panose="02020603050405020304" pitchFamily="18" charset="0"/>
              <a:ea typeface="Times New Roman" panose="02020603050405020304" pitchFamily="18" charset="0"/>
              <a:cs typeface="Times New Roman" panose="02020603050405020304" pitchFamily="18" charset="0"/>
            </a:endParaRPr>
          </a:p>
          <a:p>
            <a:pPr marL="0" marR="0"/>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endParaRPr lang="en-US" sz="2400" dirty="0">
              <a:latin typeface="Times New Roman" panose="02020603050405020304" pitchFamily="18" charset="0"/>
              <a:ea typeface="Times New Roman" panose="02020603050405020304" pitchFamily="18" charset="0"/>
              <a:cs typeface="Times New Roman" panose="02020603050405020304" pitchFamily="18" charset="0"/>
            </a:endParaRPr>
          </a:p>
          <a:p>
            <a:pPr marL="0" marR="0"/>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337249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0FFC87D-A7B0-4C30-382F-45CBEB62FF91}"/>
              </a:ext>
            </a:extLst>
          </p:cNvPr>
          <p:cNvSpPr txBox="1"/>
          <p:nvPr/>
        </p:nvSpPr>
        <p:spPr>
          <a:xfrm>
            <a:off x="241955" y="773496"/>
            <a:ext cx="11708090" cy="4401205"/>
          </a:xfrm>
          <a:prstGeom prst="rect">
            <a:avLst/>
          </a:prstGeom>
          <a:noFill/>
        </p:spPr>
        <p:txBody>
          <a:bodyPr wrap="square">
            <a:spAutoFit/>
          </a:bodyPr>
          <a:lstStyle/>
          <a:p>
            <a:pPr marL="0" marR="0"/>
            <a:r>
              <a:rPr lang="en-US" sz="3200" b="1" i="1"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Every </a:t>
            </a:r>
            <a:r>
              <a:rPr lang="en-US" sz="3200" b="1" i="1" kern="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creeping </a:t>
            </a:r>
            <a:r>
              <a:rPr lang="en-US" sz="3200" b="1" i="1"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thing</a:t>
            </a:r>
            <a:r>
              <a:rPr lang="en-US" sz="3200" b="1"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(noun) </a:t>
            </a:r>
            <a:r>
              <a:rPr lang="en-US" sz="3200" b="1"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that </a:t>
            </a:r>
            <a:r>
              <a:rPr lang="en-US" sz="3200" b="1" i="1" kern="12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creeps</a:t>
            </a:r>
            <a:r>
              <a:rPr lang="en-US" sz="3200" b="1" kern="12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12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(verb) </a:t>
            </a:r>
            <a:r>
              <a:rPr lang="en-US" sz="3200" b="1" kern="12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10</a:t>
            </a:r>
            <a:r>
              <a:rPr lang="en-US" sz="3200" b="1"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times in Genesis</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4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every creeping thing </a:t>
            </a:r>
            <a:r>
              <a:rPr lang="en-US" sz="24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on the </a:t>
            </a:r>
            <a:r>
              <a:rPr lang="en-US" sz="2400" kern="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ground</a:t>
            </a:r>
            <a:r>
              <a:rPr lang="en-US" sz="24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2400" kern="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כָּל־רֶ֥מֶשׂ הָֽאֲדָמָ֖ה</a:t>
            </a:r>
            <a:r>
              <a:rPr lang="he-IL" sz="24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(Gen 1:25)</a:t>
            </a:r>
            <a:endParaRPr lang="en-US" sz="3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4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and in </a:t>
            </a:r>
            <a:r>
              <a:rPr lang="en-US" sz="2400" kern="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every creeping thing </a:t>
            </a:r>
            <a:r>
              <a:rPr lang="en-US" sz="2400" kern="12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that</a:t>
            </a:r>
            <a:r>
              <a:rPr lang="en-US" sz="2400" kern="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12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creeps </a:t>
            </a:r>
            <a:r>
              <a:rPr lang="en-US" sz="2400" b="1"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on the earth</a:t>
            </a:r>
            <a:r>
              <a:rPr lang="en-US" sz="24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2400" kern="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וּבְכָל־הָרֶ֖מֶשׂ </a:t>
            </a:r>
            <a:r>
              <a:rPr lang="he-IL" sz="2400" kern="12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הָֽרֹמֵ֥שׂ </a:t>
            </a:r>
            <a:r>
              <a:rPr lang="he-IL" sz="24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עַל־הָאָֽרֶץ </a:t>
            </a:r>
            <a:r>
              <a:rPr lang="en-US" sz="24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(Gen 1:26)</a:t>
            </a:r>
            <a:endParaRPr lang="en-US" sz="3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4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12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that</a:t>
            </a:r>
            <a:r>
              <a:rPr lang="en-US" sz="24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12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creeps </a:t>
            </a:r>
            <a:r>
              <a:rPr lang="en-US" sz="2400" b="1" kern="1200" dirty="0">
                <a:effectLst/>
                <a:latin typeface="Times New Roman" panose="02020603050405020304" pitchFamily="18" charset="0"/>
                <a:ea typeface="Times New Roman" panose="02020603050405020304" pitchFamily="18" charset="0"/>
                <a:cs typeface="Times New Roman" panose="02020603050405020304" pitchFamily="18" charset="0"/>
              </a:rPr>
              <a:t>on the earth</a:t>
            </a:r>
            <a:r>
              <a:rPr lang="en-US" sz="24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24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400" kern="12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הָֽרֹמֶ֥שֶׂת</a:t>
            </a:r>
            <a:r>
              <a:rPr lang="he-IL" sz="24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עַל־הָאָֽרֶץ </a:t>
            </a:r>
            <a:r>
              <a:rPr lang="en-US" sz="24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(Gen 1:28)</a:t>
            </a:r>
            <a:endParaRPr lang="en-US" sz="3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4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12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that</a:t>
            </a:r>
            <a:r>
              <a:rPr lang="en-US" sz="24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12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creeps </a:t>
            </a:r>
            <a:r>
              <a:rPr lang="en-US" sz="2400" b="1"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on the earth</a:t>
            </a:r>
            <a:r>
              <a:rPr lang="en-US" sz="24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24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400" kern="12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רוֹמֵ֣שׂ</a:t>
            </a:r>
            <a:r>
              <a:rPr lang="he-IL" sz="24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עַל־הָאָ֗רֶץ </a:t>
            </a:r>
            <a:r>
              <a:rPr lang="en-US" sz="24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(Gen 1:30)</a:t>
            </a:r>
            <a:endParaRPr lang="en-US" sz="3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4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from </a:t>
            </a:r>
            <a:r>
              <a:rPr lang="en-US" sz="2400" kern="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every creeping thing </a:t>
            </a:r>
            <a:r>
              <a:rPr lang="en-US" sz="24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on the </a:t>
            </a:r>
            <a:r>
              <a:rPr lang="en-US" sz="2400" kern="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ground</a:t>
            </a:r>
            <a:r>
              <a:rPr lang="en-US" sz="24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2400" kern="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מִכֹּ֛ל רֶ֥מֶשׂ הָֽאֲדָמָ֖ה</a:t>
            </a:r>
            <a:r>
              <a:rPr lang="he-IL" sz="24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(Gen 6:20)</a:t>
            </a:r>
            <a:endParaRPr lang="en-US" sz="3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4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and </a:t>
            </a:r>
            <a:r>
              <a:rPr lang="en-US" sz="2400" kern="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every creeping thing </a:t>
            </a:r>
            <a:r>
              <a:rPr lang="en-US" sz="2400" kern="12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that</a:t>
            </a:r>
            <a:r>
              <a:rPr lang="en-US" sz="2400" kern="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12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creeps </a:t>
            </a:r>
            <a:r>
              <a:rPr lang="en-US" sz="2400" b="1"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on the earth</a:t>
            </a:r>
            <a:r>
              <a:rPr lang="en-US" sz="24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2400" kern="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וְכָל־הָרֶ֛מֶשׂ </a:t>
            </a:r>
            <a:r>
              <a:rPr lang="he-IL" sz="2400" kern="12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הָרֹמֵ֥שׂ </a:t>
            </a:r>
            <a:r>
              <a:rPr lang="he-IL" sz="24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עַל־הָאָ֖רֶץ </a:t>
            </a:r>
            <a:r>
              <a:rPr lang="en-US" sz="24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(Gen 7:14)</a:t>
            </a:r>
            <a:endParaRPr lang="en-US" sz="3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4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12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that</a:t>
            </a:r>
            <a:r>
              <a:rPr lang="en-US" sz="24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12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creeps </a:t>
            </a:r>
            <a:r>
              <a:rPr lang="en-US" sz="2400" b="1"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on the earth</a:t>
            </a:r>
            <a:r>
              <a:rPr lang="en-US" sz="24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24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400" kern="12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הָרֹמֵ֣שׂ</a:t>
            </a:r>
            <a:r>
              <a:rPr lang="he-IL" sz="24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עַל־הָאָ֗רֶץ </a:t>
            </a:r>
            <a:r>
              <a:rPr lang="en-US" sz="24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(Gen 7:21)</a:t>
            </a:r>
            <a:endParaRPr lang="en-US" sz="3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4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and in </a:t>
            </a:r>
            <a:r>
              <a:rPr lang="en-US" sz="2400" kern="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every creeping thing </a:t>
            </a:r>
            <a:r>
              <a:rPr lang="en-US" sz="2400" kern="12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that</a:t>
            </a:r>
            <a:r>
              <a:rPr lang="en-US" sz="2400" kern="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12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creeps </a:t>
            </a:r>
            <a:r>
              <a:rPr lang="en-US" sz="2400" b="1"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on the earth</a:t>
            </a:r>
            <a:r>
              <a:rPr lang="en-US" sz="24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2400" kern="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וּבְכָל־הָרֶ֛מֶשׂ </a:t>
            </a:r>
            <a:r>
              <a:rPr lang="he-IL" sz="2400" kern="12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הָרֹמֵ֥שׂ </a:t>
            </a:r>
            <a:r>
              <a:rPr lang="he-IL" sz="24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עַל־הָאָ֖רֶץ </a:t>
            </a:r>
            <a:r>
              <a:rPr lang="en-US" sz="24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(Gen 8:17)</a:t>
            </a:r>
            <a:endParaRPr lang="en-US" sz="3600" dirty="0">
              <a:effectLst/>
              <a:latin typeface="Times New Roman" panose="02020603050405020304" pitchFamily="18" charset="0"/>
              <a:ea typeface="Times New Roman" panose="02020603050405020304" pitchFamily="18" charset="0"/>
              <a:cs typeface="Times New Roman" panose="02020603050405020304" pitchFamily="18" charset="0"/>
            </a:endParaRPr>
          </a:p>
          <a:p>
            <a:r>
              <a:rPr lang="en-US" sz="24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every creeping thing…</a:t>
            </a:r>
            <a:r>
              <a:rPr lang="en-US" sz="2400" kern="12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that</a:t>
            </a:r>
            <a:r>
              <a:rPr lang="en-US" sz="2400" kern="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12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creeps</a:t>
            </a:r>
            <a:r>
              <a:rPr lang="en-US" sz="2400" kern="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kern="1200" dirty="0">
                <a:effectLst/>
                <a:latin typeface="Times New Roman" panose="02020603050405020304" pitchFamily="18" charset="0"/>
                <a:ea typeface="Times New Roman" panose="02020603050405020304" pitchFamily="18" charset="0"/>
                <a:cs typeface="Times New Roman" panose="02020603050405020304" pitchFamily="18" charset="0"/>
              </a:rPr>
              <a:t>on the earth</a:t>
            </a:r>
            <a:r>
              <a:rPr lang="en-US" sz="24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4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רוֹמֵ֣שׂ</a:t>
            </a:r>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עַל־הָאָ֑רֶץ </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400" kern="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כָּל־הָרֶ֙מֶשׂ֙ </a:t>
            </a:r>
            <a:r>
              <a:rPr lang="en-US" sz="2400" kern="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(Gen 8:19)</a:t>
            </a:r>
            <a:endParaRPr lang="en-US" sz="4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4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every creeping thing</a:t>
            </a:r>
            <a:r>
              <a:rPr lang="en-US" sz="24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1200" baseline="30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400" kern="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כָּל־רֶ֙מֶשׂ֙</a:t>
            </a:r>
            <a:r>
              <a:rPr lang="he-IL" sz="24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(Gen 9:3)</a:t>
            </a: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Copyright: Repetition in the Bible</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1322979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316CFD5-366D-2D71-D447-80F69E76034E}"/>
              </a:ext>
            </a:extLst>
          </p:cNvPr>
          <p:cNvSpPr txBox="1"/>
          <p:nvPr/>
        </p:nvSpPr>
        <p:spPr>
          <a:xfrm>
            <a:off x="669303" y="490194"/>
            <a:ext cx="11133056" cy="4339650"/>
          </a:xfrm>
          <a:prstGeom prst="rect">
            <a:avLst/>
          </a:prstGeom>
          <a:noFill/>
        </p:spPr>
        <p:txBody>
          <a:bodyPr wrap="square">
            <a:spAutoFit/>
          </a:bodyPr>
          <a:lstStyle/>
          <a:p>
            <a:pPr marL="0" marR="0"/>
            <a:r>
              <a:rPr lang="en-US" sz="4400" b="1" i="1" dirty="0">
                <a:effectLst/>
                <a:latin typeface="Times New Roman" panose="02020603050405020304" pitchFamily="18" charset="0"/>
                <a:ea typeface="Times New Roman" panose="02020603050405020304" pitchFamily="18" charset="0"/>
              </a:rPr>
              <a:t>Blessed them </a:t>
            </a:r>
            <a:r>
              <a:rPr lang="en-US" sz="4400" b="1" dirty="0">
                <a:effectLst/>
                <a:latin typeface="Times New Roman" panose="02020603050405020304" pitchFamily="18" charset="0"/>
                <a:ea typeface="Times New Roman" panose="02020603050405020304" pitchFamily="18" charset="0"/>
              </a:rPr>
              <a:t>7 times in Genesis </a:t>
            </a:r>
            <a:endParaRPr lang="en-US" sz="3600" dirty="0">
              <a:effectLst/>
              <a:latin typeface="Times New Roman" panose="02020603050405020304" pitchFamily="18" charset="0"/>
              <a:ea typeface="Times New Roman" panose="02020603050405020304" pitchFamily="18" charset="0"/>
            </a:endParaRPr>
          </a:p>
          <a:p>
            <a:pPr marL="0" marR="0"/>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And God blessed them.. </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וַיְבָ֧רֶךְ אֹתָ֛ם אֱלֹהִ֖ים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(Gen 1:22)</a:t>
            </a:r>
            <a:r>
              <a:rPr lang="en-US" sz="3200" baseline="300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3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And God blessed them.. </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וַיְבָ֣רֶךְ אֹתָם֮ אֱלֹהִים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(Gen 1:28)</a:t>
            </a:r>
          </a:p>
          <a:p>
            <a:pPr marL="0" marR="0"/>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..And He blessed them…….... </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וַיְבָ֣רֶךְ אֹתָ֗ם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(Gen 5:2)</a:t>
            </a:r>
          </a:p>
          <a:p>
            <a:pPr marL="0" marR="0"/>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And he blessed them…..… </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וַיְבָ֣רֶךְ אֶתְהֶ֑ם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(Gen 31:55)</a:t>
            </a:r>
          </a:p>
          <a:p>
            <a:pPr marL="0" marR="0"/>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And he blessed them…….….... </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וַיְבָ֙רֲכֵ֜ם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(Gen 48:20)</a:t>
            </a:r>
          </a:p>
          <a:p>
            <a:pPr marL="0" marR="0"/>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And he blessed them…...… </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וַיְבָ֣רֶךְ אוֹתָ֔ם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(Gen 49:28)</a:t>
            </a:r>
          </a:p>
          <a:p>
            <a:pPr marL="0" marR="0"/>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he blessed them…….... </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בֵּרַ֥ךְ אֹתָֽם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(Gen 49:28) </a:t>
            </a:r>
          </a:p>
          <a:p>
            <a:pPr marL="0" marR="0"/>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Copyright: Repetition in the Bible</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8427562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1CC9171-F7EE-7990-9721-268CC12D2325}"/>
              </a:ext>
            </a:extLst>
          </p:cNvPr>
          <p:cNvSpPr txBox="1"/>
          <p:nvPr/>
        </p:nvSpPr>
        <p:spPr>
          <a:xfrm>
            <a:off x="197963" y="216816"/>
            <a:ext cx="11877773" cy="6247864"/>
          </a:xfrm>
          <a:prstGeom prst="rect">
            <a:avLst/>
          </a:prstGeom>
          <a:noFill/>
        </p:spPr>
        <p:txBody>
          <a:bodyPr wrap="square">
            <a:spAutoFit/>
          </a:bodyPr>
          <a:lstStyle/>
          <a:p>
            <a:pPr marL="0" marR="0"/>
            <a:r>
              <a:rPr lang="en-US" sz="4400" b="1" i="1" dirty="0">
                <a:effectLst/>
                <a:latin typeface="Times New Roman" panose="02020603050405020304" pitchFamily="18" charset="0"/>
                <a:ea typeface="Times New Roman" panose="02020603050405020304" pitchFamily="18" charset="0"/>
              </a:rPr>
              <a:t>That it was good </a:t>
            </a:r>
            <a:r>
              <a:rPr lang="en-US" sz="4400" b="1" dirty="0">
                <a:effectLst/>
                <a:latin typeface="Times New Roman" panose="02020603050405020304" pitchFamily="18" charset="0"/>
                <a:ea typeface="Times New Roman" panose="02020603050405020304" pitchFamily="18" charset="0"/>
              </a:rPr>
              <a:t>10 times in Genesis*</a:t>
            </a:r>
            <a:endParaRPr lang="en-US" sz="3600" dirty="0">
              <a:effectLst/>
              <a:latin typeface="Times New Roman" panose="02020603050405020304" pitchFamily="18" charset="0"/>
              <a:ea typeface="Times New Roman" panose="02020603050405020304" pitchFamily="18" charset="0"/>
            </a:endParaRPr>
          </a:p>
          <a:p>
            <a:pPr marL="0" marR="0"/>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That it was good……….. </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כִּי־ט֑וֹב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(Gen 1:4)</a:t>
            </a:r>
          </a:p>
          <a:p>
            <a:pPr marL="0" marR="0"/>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That it was good……….. </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כִּי־טֽוֹב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(Gen 1:10)</a:t>
            </a:r>
          </a:p>
          <a:p>
            <a:pPr marL="0" marR="0"/>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That it was good……….. </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כִּי־טֽוֹב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(Gen 1:12)</a:t>
            </a:r>
          </a:p>
          <a:p>
            <a:pPr marL="0" marR="0"/>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That it was good……….. </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כִּי־טֽוֹב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(Gen 1:18)</a:t>
            </a:r>
          </a:p>
          <a:p>
            <a:pPr marL="0" marR="0"/>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That it was good……….. </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כִּי־טֽוֹב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(Gen 1:21)</a:t>
            </a:r>
          </a:p>
          <a:p>
            <a:pPr marL="0" marR="0"/>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That it was good……….. </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כִּי־טֽוֹב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(Gen 1:25)</a:t>
            </a:r>
          </a:p>
          <a:p>
            <a:pPr marL="0" marR="0"/>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That it was good……….. </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כִּ֣י טוֹב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(Gen 3:6)</a:t>
            </a:r>
          </a:p>
          <a:p>
            <a:pPr marL="0" marR="0"/>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That it was good……….. </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כִּ֣י ט֣וֹב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(Gen 40:16)</a:t>
            </a:r>
          </a:p>
          <a:p>
            <a:pPr marL="0" marR="0"/>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That it was good……….. </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כִּי־ט֛וּב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(Gen 45:20)</a:t>
            </a:r>
          </a:p>
          <a:p>
            <a:pPr marL="0" marR="0"/>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That it was good……….. </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כִּ֣י ט֔וֹב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(Gen 49:15)</a:t>
            </a:r>
          </a:p>
          <a:p>
            <a:pPr marL="0" marR="0"/>
            <a:r>
              <a:rPr lang="en-US" sz="1800" i="1" dirty="0">
                <a:effectLst/>
                <a:latin typeface="Times New Roman" panose="02020603050405020304" pitchFamily="18" charset="0"/>
                <a:ea typeface="Times New Roman" panose="02020603050405020304" pitchFamily="18" charset="0"/>
              </a:rPr>
              <a:t>(Genesis 1:31 not included because it is a longer summation statement in Chapter 1.)</a:t>
            </a:r>
          </a:p>
          <a:p>
            <a:pPr marL="0" marR="0"/>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Copyright: Repetition in the Bible</a:t>
            </a:r>
            <a:endParaRPr lang="en-US"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66487088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43AF251-F7FA-3DA6-9EE5-2B160A9FA581}"/>
              </a:ext>
            </a:extLst>
          </p:cNvPr>
          <p:cNvSpPr txBox="1"/>
          <p:nvPr/>
        </p:nvSpPr>
        <p:spPr>
          <a:xfrm>
            <a:off x="75414" y="245869"/>
            <a:ext cx="12116585" cy="4801314"/>
          </a:xfrm>
          <a:prstGeom prst="rect">
            <a:avLst/>
          </a:prstGeom>
          <a:noFill/>
        </p:spPr>
        <p:txBody>
          <a:bodyPr wrap="square">
            <a:spAutoFit/>
          </a:bodyPr>
          <a:lstStyle/>
          <a:p>
            <a:pPr marL="0" marR="0"/>
            <a:r>
              <a:rPr lang="en-US" sz="3600" b="1" i="1" dirty="0">
                <a:effectLst/>
                <a:latin typeface="Times New Roman" panose="02020603050405020304" pitchFamily="18" charset="0"/>
                <a:ea typeface="Times New Roman" panose="02020603050405020304" pitchFamily="18" charset="0"/>
              </a:rPr>
              <a:t>Which Did</a:t>
            </a:r>
            <a:r>
              <a:rPr lang="en-US" sz="3600" b="1" dirty="0">
                <a:effectLst/>
                <a:latin typeface="Times New Roman" panose="02020603050405020304" pitchFamily="18" charset="0"/>
                <a:ea typeface="Times New Roman" panose="02020603050405020304" pitchFamily="18" charset="0"/>
              </a:rPr>
              <a:t> 10 times in Genesis </a:t>
            </a:r>
            <a:r>
              <a:rPr lang="en-US" sz="3600" dirty="0">
                <a:effectLst/>
                <a:latin typeface="Times New Roman" panose="02020603050405020304" pitchFamily="18" charset="0"/>
                <a:ea typeface="Times New Roman" panose="02020603050405020304" pitchFamily="18" charset="0"/>
              </a:rPr>
              <a:t>(30 more times in the Torah) </a:t>
            </a:r>
            <a:endParaRPr lang="en-US" sz="2800" dirty="0">
              <a:effectLst/>
              <a:latin typeface="Times New Roman" panose="02020603050405020304" pitchFamily="18" charset="0"/>
              <a:ea typeface="Times New Roman" panose="02020603050405020304" pitchFamily="18" charset="0"/>
            </a:endParaRPr>
          </a:p>
          <a:p>
            <a:pPr marL="0" marR="0"/>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                    All which did ............................................</a:t>
            </a:r>
            <a:r>
              <a:rPr lang="he-IL" sz="2600" dirty="0">
                <a:effectLst/>
                <a:latin typeface="Times New Roman" panose="02020603050405020304" pitchFamily="18" charset="0"/>
                <a:ea typeface="Times New Roman" panose="02020603050405020304" pitchFamily="18" charset="0"/>
                <a:cs typeface="Times New Roman" panose="02020603050405020304" pitchFamily="18" charset="0"/>
              </a:rPr>
              <a:t>אֶת־כָּל־אֲשֶׁ֣ר עָשָׂ֔ה </a:t>
            </a:r>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          (Gen 1:31)</a:t>
            </a:r>
          </a:p>
          <a:p>
            <a:pPr marL="0" marR="0"/>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              is work which did............................................</a:t>
            </a:r>
            <a:r>
              <a:rPr lang="he-IL" sz="2600" dirty="0">
                <a:effectLst/>
                <a:latin typeface="Times New Roman" panose="02020603050405020304" pitchFamily="18" charset="0"/>
                <a:ea typeface="Times New Roman" panose="02020603050405020304" pitchFamily="18" charset="0"/>
                <a:cs typeface="Times New Roman" panose="02020603050405020304" pitchFamily="18" charset="0"/>
              </a:rPr>
              <a:t> מְלַאכְתּ֖וֹ אֲשֶׁ֣ר עָשָׂ֑ה </a:t>
            </a:r>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       (Gen 2:2)</a:t>
            </a:r>
          </a:p>
          <a:p>
            <a:pPr marL="0" marR="0"/>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 From His work which did.............................................</a:t>
            </a:r>
            <a:r>
              <a:rPr lang="he-IL" sz="2600" dirty="0">
                <a:effectLst/>
                <a:latin typeface="Times New Roman" panose="02020603050405020304" pitchFamily="18" charset="0"/>
                <a:ea typeface="Times New Roman" panose="02020603050405020304" pitchFamily="18" charset="0"/>
                <a:cs typeface="Times New Roman" panose="02020603050405020304" pitchFamily="18" charset="0"/>
              </a:rPr>
              <a:t> מִכָּל־מְלַאכְתּ֖וֹ אֲשֶׁ֥ר עָשָֽׂה </a:t>
            </a:r>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 (Gen 2:2)</a:t>
            </a:r>
          </a:p>
          <a:p>
            <a:pPr marL="0" marR="0"/>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                          Which did the Lord God.......</a:t>
            </a:r>
            <a:r>
              <a:rPr lang="he-IL" sz="2600" dirty="0">
                <a:effectLst/>
                <a:latin typeface="Times New Roman" panose="02020603050405020304" pitchFamily="18" charset="0"/>
                <a:ea typeface="Times New Roman" panose="02020603050405020304" pitchFamily="18" charset="0"/>
                <a:cs typeface="Times New Roman" panose="02020603050405020304" pitchFamily="18" charset="0"/>
              </a:rPr>
              <a:t> אֲשֶׁ֥ר עָשָׂ֖ה יְהוָ֣ה אֱלֹהִ֑ים</a:t>
            </a:r>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                   (Gen 3:1)</a:t>
            </a:r>
          </a:p>
          <a:p>
            <a:pPr marL="0" marR="0"/>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                          Which did.............................................</a:t>
            </a:r>
            <a:r>
              <a:rPr lang="he-IL" sz="2600" dirty="0">
                <a:effectLst/>
                <a:latin typeface="Times New Roman" panose="02020603050405020304" pitchFamily="18" charset="0"/>
                <a:ea typeface="Times New Roman" panose="02020603050405020304" pitchFamily="18" charset="0"/>
                <a:cs typeface="Times New Roman" panose="02020603050405020304" pitchFamily="18" charset="0"/>
              </a:rPr>
              <a:t>אֲשֶׁ֥ר עָשָֽׂה </a:t>
            </a:r>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                    (Gen 8:6)</a:t>
            </a:r>
          </a:p>
          <a:p>
            <a:pPr marL="0" marR="0"/>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                          Which did to him.............................</a:t>
            </a:r>
            <a:r>
              <a:rPr lang="he-IL" sz="2600" dirty="0">
                <a:effectLst/>
                <a:latin typeface="Times New Roman" panose="02020603050405020304" pitchFamily="18" charset="0"/>
                <a:ea typeface="Times New Roman" panose="02020603050405020304" pitchFamily="18" charset="0"/>
                <a:cs typeface="Times New Roman" panose="02020603050405020304" pitchFamily="18" charset="0"/>
              </a:rPr>
              <a:t>אֲשֶׁר־עָ֥שָׂה־ל֖וֹ </a:t>
            </a:r>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                    (Gen 9:24)</a:t>
            </a:r>
          </a:p>
          <a:p>
            <a:pPr marL="0" marR="0"/>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                          Which did.............................................</a:t>
            </a:r>
            <a:r>
              <a:rPr lang="he-IL" sz="2800" b="0" i="0" u="none" strike="noStrike" baseline="0" dirty="0">
                <a:latin typeface="Times New Roman" panose="02020603050405020304" pitchFamily="18" charset="0"/>
                <a:cs typeface="Times New Roman" panose="02020603050405020304" pitchFamily="18" charset="0"/>
              </a:rPr>
              <a:t> </a:t>
            </a:r>
            <a:r>
              <a:rPr lang="he-IL" sz="2600" b="0" i="0" u="none" strike="noStrike" baseline="0" dirty="0">
                <a:latin typeface="Times New Roman" panose="02020603050405020304" pitchFamily="18" charset="0"/>
                <a:cs typeface="Times New Roman" panose="02020603050405020304" pitchFamily="18" charset="0"/>
              </a:rPr>
              <a:t>אֲשֶׁר־עָ֥שָׂה </a:t>
            </a:r>
            <a:r>
              <a:rPr lang="en-US" sz="2600" b="0" i="0" u="none" strike="noStrike" baseline="0" dirty="0">
                <a:latin typeface="Times New Roman" panose="02020603050405020304" pitchFamily="18" charset="0"/>
                <a:cs typeface="Times New Roman" panose="02020603050405020304" pitchFamily="18" charset="0"/>
              </a:rPr>
              <a:t>                   </a:t>
            </a:r>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(Gen 13:4)</a:t>
            </a:r>
          </a:p>
          <a:p>
            <a:pPr marL="0" marR="0"/>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                          Which did.............................................</a:t>
            </a:r>
            <a:r>
              <a:rPr lang="he-IL" sz="2600" dirty="0">
                <a:effectLst/>
                <a:latin typeface="Times New Roman" panose="02020603050405020304" pitchFamily="18" charset="0"/>
                <a:ea typeface="Times New Roman" panose="02020603050405020304" pitchFamily="18" charset="0"/>
                <a:cs typeface="Times New Roman" panose="02020603050405020304" pitchFamily="18" charset="0"/>
              </a:rPr>
              <a:t> אֲשֶׁ֣ר עָשָׂ֔ה </a:t>
            </a:r>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                    (Gen 18:8)</a:t>
            </a:r>
          </a:p>
          <a:p>
            <a:pPr marL="0" marR="0"/>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                          Which did.............................................</a:t>
            </a:r>
            <a:r>
              <a:rPr lang="he-IL" sz="2600" dirty="0">
                <a:effectLst/>
                <a:latin typeface="Times New Roman" panose="02020603050405020304" pitchFamily="18" charset="0"/>
                <a:ea typeface="Times New Roman" panose="02020603050405020304" pitchFamily="18" charset="0"/>
                <a:cs typeface="Times New Roman" panose="02020603050405020304" pitchFamily="18" charset="0"/>
              </a:rPr>
              <a:t> אֲשֶׁ֥ר עָשָֽׂה </a:t>
            </a:r>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                   (Gen 24:66)</a:t>
            </a:r>
          </a:p>
          <a:p>
            <a:pPr marL="0" marR="0"/>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                          Which did.............................................</a:t>
            </a:r>
            <a:r>
              <a:rPr lang="he-IL" sz="2600" dirty="0">
                <a:effectLst/>
                <a:latin typeface="Times New Roman" panose="02020603050405020304" pitchFamily="18" charset="0"/>
                <a:ea typeface="Times New Roman" panose="02020603050405020304" pitchFamily="18" charset="0"/>
                <a:cs typeface="Times New Roman" panose="02020603050405020304" pitchFamily="18" charset="0"/>
              </a:rPr>
              <a:t> אֲשֶׁ֣ר עָשָׂ֑ה </a:t>
            </a:r>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                   (Gen 38:10)</a:t>
            </a:r>
          </a:p>
          <a:p>
            <a:pPr marL="0" marR="0"/>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Copyright: Repetition in the Bible</a:t>
            </a:r>
            <a:endParaRPr lang="en-US" sz="26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8813986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7961B2-FBC1-0209-6A84-E4C742B4A29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93A514A-8591-DEFE-F4DF-A0BE77A42E50}"/>
              </a:ext>
            </a:extLst>
          </p:cNvPr>
          <p:cNvSpPr txBox="1"/>
          <p:nvPr/>
        </p:nvSpPr>
        <p:spPr>
          <a:xfrm>
            <a:off x="179111" y="348791"/>
            <a:ext cx="7899660" cy="4647426"/>
          </a:xfrm>
          <a:prstGeom prst="rect">
            <a:avLst/>
          </a:prstGeom>
          <a:noFill/>
        </p:spPr>
        <p:txBody>
          <a:bodyPr wrap="square">
            <a:spAutoFit/>
          </a:bodyPr>
          <a:lstStyle/>
          <a:p>
            <a:pPr marL="0" marR="0"/>
            <a:r>
              <a:rPr lang="en-US" sz="3600" b="1" i="1" dirty="0">
                <a:effectLst/>
                <a:latin typeface="Times New Roman" panose="02020603050405020304" pitchFamily="18" charset="0"/>
                <a:ea typeface="Times New Roman" panose="02020603050405020304" pitchFamily="18" charset="0"/>
              </a:rPr>
              <a:t>And said God </a:t>
            </a:r>
            <a:r>
              <a:rPr lang="en-US" sz="3600" b="1" dirty="0">
                <a:effectLst/>
                <a:latin typeface="Times New Roman" panose="02020603050405020304" pitchFamily="18" charset="0"/>
                <a:ea typeface="Times New Roman" panose="02020603050405020304" pitchFamily="18" charset="0"/>
              </a:rPr>
              <a:t>20 times in Genesis</a:t>
            </a:r>
            <a:endParaRPr lang="en-US" sz="2800" dirty="0">
              <a:effectLst/>
              <a:latin typeface="Times New Roman" panose="02020603050405020304" pitchFamily="18" charset="0"/>
              <a:ea typeface="Times New Roman" panose="02020603050405020304" pitchFamily="18" charset="0"/>
            </a:endParaRPr>
          </a:p>
          <a:p>
            <a:pPr marL="0" marR="0"/>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And said God......</a:t>
            </a:r>
            <a:r>
              <a:rPr lang="he-IL" sz="2600" dirty="0">
                <a:effectLst/>
                <a:latin typeface="Times New Roman" panose="02020603050405020304" pitchFamily="18" charset="0"/>
                <a:ea typeface="Times New Roman" panose="02020603050405020304" pitchFamily="18" charset="0"/>
                <a:cs typeface="Times New Roman" panose="02020603050405020304" pitchFamily="18" charset="0"/>
              </a:rPr>
              <a:t> וַיֹּ֥אמֶר אֱלֹהִ֖ים </a:t>
            </a:r>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(Gen 1:3)</a:t>
            </a:r>
          </a:p>
          <a:p>
            <a:pPr marL="0" marR="0"/>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And said God......</a:t>
            </a:r>
            <a:r>
              <a:rPr lang="he-IL" sz="2600" dirty="0">
                <a:effectLst/>
                <a:latin typeface="Times New Roman" panose="02020603050405020304" pitchFamily="18" charset="0"/>
                <a:ea typeface="Times New Roman" panose="02020603050405020304" pitchFamily="18" charset="0"/>
                <a:cs typeface="Times New Roman" panose="02020603050405020304" pitchFamily="18" charset="0"/>
              </a:rPr>
              <a:t> וַיֹּ֣אמֶר אֱלֹהִ֔ים </a:t>
            </a:r>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(Gen 1:6)</a:t>
            </a:r>
          </a:p>
          <a:p>
            <a:pPr marL="0" marR="0"/>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And said God......</a:t>
            </a:r>
            <a:r>
              <a:rPr lang="he-IL" sz="2600" dirty="0">
                <a:effectLst/>
                <a:latin typeface="Times New Roman" panose="02020603050405020304" pitchFamily="18" charset="0"/>
                <a:ea typeface="Times New Roman" panose="02020603050405020304" pitchFamily="18" charset="0"/>
                <a:cs typeface="Times New Roman" panose="02020603050405020304" pitchFamily="18" charset="0"/>
              </a:rPr>
              <a:t> וַיֹּ֣אמֶר אֱלֹהִ֗ים </a:t>
            </a:r>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(Gen 1:9)</a:t>
            </a:r>
          </a:p>
          <a:p>
            <a:pPr marL="0" marR="0"/>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And said God......</a:t>
            </a:r>
            <a:r>
              <a:rPr lang="he-IL" sz="2600" dirty="0">
                <a:effectLst/>
                <a:latin typeface="Times New Roman" panose="02020603050405020304" pitchFamily="18" charset="0"/>
                <a:ea typeface="Times New Roman" panose="02020603050405020304" pitchFamily="18" charset="0"/>
                <a:cs typeface="Times New Roman" panose="02020603050405020304" pitchFamily="18" charset="0"/>
              </a:rPr>
              <a:t> וַיֹּ֣אמֶר אֱלֹהִ֗ים </a:t>
            </a:r>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(Gen 1:11)</a:t>
            </a:r>
          </a:p>
          <a:p>
            <a:pPr marL="0" marR="0"/>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And said God......</a:t>
            </a:r>
            <a:r>
              <a:rPr lang="he-IL" sz="2600" dirty="0">
                <a:effectLst/>
                <a:latin typeface="Times New Roman" panose="02020603050405020304" pitchFamily="18" charset="0"/>
                <a:ea typeface="Times New Roman" panose="02020603050405020304" pitchFamily="18" charset="0"/>
                <a:cs typeface="Times New Roman" panose="02020603050405020304" pitchFamily="18" charset="0"/>
              </a:rPr>
              <a:t> וַיֹּ֣אמֶר אֱלֹהִ֗ים </a:t>
            </a:r>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(Gen 1:14)</a:t>
            </a:r>
          </a:p>
          <a:p>
            <a:pPr marL="0" marR="0"/>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And said God......</a:t>
            </a:r>
            <a:r>
              <a:rPr lang="he-IL" sz="2600" dirty="0">
                <a:effectLst/>
                <a:latin typeface="Times New Roman" panose="02020603050405020304" pitchFamily="18" charset="0"/>
                <a:ea typeface="Times New Roman" panose="02020603050405020304" pitchFamily="18" charset="0"/>
                <a:cs typeface="Times New Roman" panose="02020603050405020304" pitchFamily="18" charset="0"/>
              </a:rPr>
              <a:t> וַיֹּ֣אמֶר אֱלֹהִ֔ים </a:t>
            </a:r>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(Gen 1:20)</a:t>
            </a:r>
          </a:p>
          <a:p>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And said God</a:t>
            </a:r>
            <a:r>
              <a:rPr lang="en-US" sz="2600" dirty="0">
                <a:latin typeface="Times New Roman" panose="02020603050405020304" pitchFamily="18" charset="0"/>
                <a:ea typeface="Times New Roman" panose="02020603050405020304" pitchFamily="18" charset="0"/>
                <a:cs typeface="Times New Roman" panose="02020603050405020304" pitchFamily="18" charset="0"/>
              </a:rPr>
              <a:t>....</a:t>
            </a:r>
            <a:r>
              <a:rPr lang="he-IL" sz="2600" dirty="0">
                <a:latin typeface="Times New Roman" panose="02020603050405020304" pitchFamily="18" charset="0"/>
                <a:ea typeface="Times New Roman" panose="02020603050405020304" pitchFamily="18" charset="0"/>
                <a:cs typeface="Times New Roman" panose="02020603050405020304" pitchFamily="18" charset="0"/>
              </a:rPr>
              <a:t>וַיֹּ֣אמֶר אֱלֹהִ֗ים ..</a:t>
            </a:r>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 (Gen 1:24)</a:t>
            </a:r>
          </a:p>
          <a:p>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And said God</a:t>
            </a:r>
            <a:r>
              <a:rPr lang="en-US" sz="2600" dirty="0">
                <a:latin typeface="Times New Roman" panose="02020603050405020304" pitchFamily="18" charset="0"/>
                <a:ea typeface="Times New Roman" panose="02020603050405020304" pitchFamily="18" charset="0"/>
                <a:cs typeface="Times New Roman" panose="02020603050405020304" pitchFamily="18" charset="0"/>
              </a:rPr>
              <a:t>......</a:t>
            </a:r>
            <a:r>
              <a:rPr lang="he-IL" sz="2600" dirty="0">
                <a:latin typeface="Times New Roman" panose="02020603050405020304" pitchFamily="18" charset="0"/>
                <a:ea typeface="Times New Roman" panose="02020603050405020304" pitchFamily="18" charset="0"/>
                <a:cs typeface="Times New Roman" panose="02020603050405020304" pitchFamily="18" charset="0"/>
              </a:rPr>
              <a:t> וַיֹּ֣אמֶר אֱלֹהִ֔ים </a:t>
            </a:r>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(Gen 1:26)</a:t>
            </a:r>
          </a:p>
          <a:p>
            <a:pPr marL="0" marR="0"/>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And said God......</a:t>
            </a:r>
            <a:r>
              <a:rPr lang="he-IL" sz="2600" dirty="0">
                <a:effectLst/>
                <a:latin typeface="Times New Roman" panose="02020603050405020304" pitchFamily="18" charset="0"/>
                <a:ea typeface="Times New Roman" panose="02020603050405020304" pitchFamily="18" charset="0"/>
                <a:cs typeface="Times New Roman" panose="02020603050405020304" pitchFamily="18" charset="0"/>
              </a:rPr>
              <a:t> וַיֹּ֣אמֶר אֱלֹהִ֗ים </a:t>
            </a:r>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(Gen 1:29)</a:t>
            </a:r>
          </a:p>
          <a:p>
            <a:pPr marL="0" marR="0"/>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And said God......</a:t>
            </a:r>
            <a:r>
              <a:rPr lang="he-IL" sz="2600" dirty="0">
                <a:effectLst/>
                <a:latin typeface="Times New Roman" panose="02020603050405020304" pitchFamily="18" charset="0"/>
                <a:ea typeface="Times New Roman" panose="02020603050405020304" pitchFamily="18" charset="0"/>
                <a:cs typeface="Times New Roman" panose="02020603050405020304" pitchFamily="18" charset="0"/>
              </a:rPr>
              <a:t> וַיֹּ֙אמֶר אֱלֹהִ֜ים </a:t>
            </a:r>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(Gen 6:13)</a:t>
            </a:r>
          </a:p>
        </p:txBody>
      </p:sp>
      <p:sp>
        <p:nvSpPr>
          <p:cNvPr id="4" name="TextBox 3">
            <a:extLst>
              <a:ext uri="{FF2B5EF4-FFF2-40B4-BE49-F238E27FC236}">
                <a16:creationId xmlns:a16="http://schemas.microsoft.com/office/drawing/2014/main" id="{F21DB634-DB17-226E-A402-1D73ADE0042E}"/>
              </a:ext>
            </a:extLst>
          </p:cNvPr>
          <p:cNvSpPr txBox="1"/>
          <p:nvPr/>
        </p:nvSpPr>
        <p:spPr>
          <a:xfrm>
            <a:off x="5992305" y="911129"/>
            <a:ext cx="5913749" cy="4093428"/>
          </a:xfrm>
          <a:prstGeom prst="rect">
            <a:avLst/>
          </a:prstGeom>
          <a:noFill/>
        </p:spPr>
        <p:txBody>
          <a:bodyPr wrap="square" rtlCol="0">
            <a:spAutoFit/>
          </a:bodyPr>
          <a:lstStyle/>
          <a:p>
            <a:pPr marL="0" marR="0"/>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And said God......</a:t>
            </a:r>
            <a:r>
              <a:rPr lang="he-IL" sz="2600" dirty="0">
                <a:effectLst/>
                <a:latin typeface="Times New Roman" panose="02020603050405020304" pitchFamily="18" charset="0"/>
                <a:ea typeface="Times New Roman" panose="02020603050405020304" pitchFamily="18" charset="0"/>
                <a:cs typeface="Times New Roman" panose="02020603050405020304" pitchFamily="18" charset="0"/>
              </a:rPr>
              <a:t> וַיֹּ֤אמֶר אֱלֹהִים֙ </a:t>
            </a:r>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(Gen 9:8)</a:t>
            </a:r>
          </a:p>
          <a:p>
            <a:pPr marL="0" marR="0"/>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And said God......</a:t>
            </a:r>
            <a:r>
              <a:rPr lang="he-IL" sz="2600" dirty="0">
                <a:effectLst/>
                <a:latin typeface="Times New Roman" panose="02020603050405020304" pitchFamily="18" charset="0"/>
                <a:ea typeface="Times New Roman" panose="02020603050405020304" pitchFamily="18" charset="0"/>
                <a:cs typeface="Times New Roman" panose="02020603050405020304" pitchFamily="18" charset="0"/>
              </a:rPr>
              <a:t> וַיֹּ֣אמֶר אֱלֹהִ֗ים </a:t>
            </a:r>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(Gen 9:12)</a:t>
            </a:r>
          </a:p>
          <a:p>
            <a:pPr marL="0" marR="0"/>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And said God......</a:t>
            </a:r>
            <a:r>
              <a:rPr lang="he-IL" sz="2600" dirty="0">
                <a:effectLst/>
                <a:latin typeface="Times New Roman" panose="02020603050405020304" pitchFamily="18" charset="0"/>
                <a:ea typeface="Times New Roman" panose="02020603050405020304" pitchFamily="18" charset="0"/>
                <a:cs typeface="Times New Roman" panose="02020603050405020304" pitchFamily="18" charset="0"/>
              </a:rPr>
              <a:t> וַיֹּ֥אמֶר אֱלֹהִ֖ים </a:t>
            </a:r>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(Gen 9:17)</a:t>
            </a:r>
          </a:p>
          <a:p>
            <a:pPr marL="0" marR="0"/>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And said God......</a:t>
            </a:r>
            <a:r>
              <a:rPr lang="he-IL" sz="2600" dirty="0">
                <a:effectLst/>
                <a:latin typeface="Times New Roman" panose="02020603050405020304" pitchFamily="18" charset="0"/>
                <a:ea typeface="Times New Roman" panose="02020603050405020304" pitchFamily="18" charset="0"/>
                <a:cs typeface="Times New Roman" panose="02020603050405020304" pitchFamily="18" charset="0"/>
              </a:rPr>
              <a:t> וַיֹּ֤אמֶר אֱלֹהִים </a:t>
            </a:r>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(Gen 17:9)</a:t>
            </a:r>
          </a:p>
          <a:p>
            <a:pPr marL="0" marR="0"/>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And said God......</a:t>
            </a:r>
            <a:r>
              <a:rPr lang="he-IL" sz="2600" dirty="0">
                <a:effectLst/>
                <a:latin typeface="Times New Roman" panose="02020603050405020304" pitchFamily="18" charset="0"/>
                <a:ea typeface="Times New Roman" panose="02020603050405020304" pitchFamily="18" charset="0"/>
                <a:cs typeface="Times New Roman" panose="02020603050405020304" pitchFamily="18" charset="0"/>
              </a:rPr>
              <a:t> וַיֹּ֣אמֶר אֱלֹהִ֗ים </a:t>
            </a:r>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(Gen 17:15)</a:t>
            </a:r>
          </a:p>
          <a:p>
            <a:pPr marL="0" marR="0"/>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And said God......</a:t>
            </a:r>
            <a:r>
              <a:rPr lang="he-IL" sz="2600" dirty="0">
                <a:effectLst/>
                <a:latin typeface="Times New Roman" panose="02020603050405020304" pitchFamily="18" charset="0"/>
                <a:ea typeface="Times New Roman" panose="02020603050405020304" pitchFamily="18" charset="0"/>
                <a:cs typeface="Times New Roman" panose="02020603050405020304" pitchFamily="18" charset="0"/>
              </a:rPr>
              <a:t> וַיֹּ֣אמֶר אֱלֹהִ֗ים </a:t>
            </a:r>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(Gen 17:19)</a:t>
            </a:r>
          </a:p>
          <a:p>
            <a:pPr marL="0" marR="0"/>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And said God......</a:t>
            </a:r>
            <a:r>
              <a:rPr lang="he-IL" sz="2600" dirty="0">
                <a:effectLst/>
                <a:latin typeface="Times New Roman" panose="02020603050405020304" pitchFamily="18" charset="0"/>
                <a:ea typeface="Times New Roman" panose="02020603050405020304" pitchFamily="18" charset="0"/>
                <a:cs typeface="Times New Roman" panose="02020603050405020304" pitchFamily="18" charset="0"/>
              </a:rPr>
              <a:t> וַיֹּ֙אמֶר אֱלֹהִ֜ים </a:t>
            </a:r>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(Gen 21:12)</a:t>
            </a:r>
          </a:p>
          <a:p>
            <a:pPr marL="0" marR="0"/>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And said God......</a:t>
            </a:r>
            <a:r>
              <a:rPr lang="he-IL" sz="2600" dirty="0">
                <a:effectLst/>
                <a:latin typeface="Times New Roman" panose="02020603050405020304" pitchFamily="18" charset="0"/>
                <a:ea typeface="Times New Roman" panose="02020603050405020304" pitchFamily="18" charset="0"/>
                <a:cs typeface="Times New Roman" panose="02020603050405020304" pitchFamily="18" charset="0"/>
              </a:rPr>
              <a:t> וַיֹּ֤אמֶר אֱלֹהִים֙ </a:t>
            </a:r>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(Gen 35:1)</a:t>
            </a:r>
          </a:p>
          <a:p>
            <a:pPr marL="0" marR="0"/>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And said God......</a:t>
            </a:r>
            <a:r>
              <a:rPr lang="he-IL" sz="2600" dirty="0">
                <a:effectLst/>
                <a:latin typeface="Times New Roman" panose="02020603050405020304" pitchFamily="18" charset="0"/>
                <a:ea typeface="Times New Roman" panose="02020603050405020304" pitchFamily="18" charset="0"/>
                <a:cs typeface="Times New Roman" panose="02020603050405020304" pitchFamily="18" charset="0"/>
              </a:rPr>
              <a:t> וַיֹּאמַ֕ר אֱלֹהִ֥ים </a:t>
            </a:r>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(Gen 43:29)</a:t>
            </a:r>
          </a:p>
          <a:p>
            <a:pPr marL="0" marR="0"/>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And said God......</a:t>
            </a:r>
            <a:r>
              <a:rPr lang="he-IL" sz="2600" dirty="0">
                <a:effectLst/>
                <a:latin typeface="Times New Roman" panose="02020603050405020304" pitchFamily="18" charset="0"/>
                <a:ea typeface="Times New Roman" panose="02020603050405020304" pitchFamily="18" charset="0"/>
                <a:cs typeface="Times New Roman" panose="02020603050405020304" pitchFamily="18" charset="0"/>
              </a:rPr>
              <a:t> וַיֹּ֙אמֶר אֱלֹהִ֤ים </a:t>
            </a:r>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(Gen 46:2) </a:t>
            </a:r>
          </a:p>
        </p:txBody>
      </p:sp>
      <p:sp>
        <p:nvSpPr>
          <p:cNvPr id="5" name="TextBox 4">
            <a:extLst>
              <a:ext uri="{FF2B5EF4-FFF2-40B4-BE49-F238E27FC236}">
                <a16:creationId xmlns:a16="http://schemas.microsoft.com/office/drawing/2014/main" id="{82C3F973-ED1D-A659-6744-8C5A2020E5CB}"/>
              </a:ext>
            </a:extLst>
          </p:cNvPr>
          <p:cNvSpPr txBox="1"/>
          <p:nvPr/>
        </p:nvSpPr>
        <p:spPr>
          <a:xfrm>
            <a:off x="6343846" y="4971574"/>
            <a:ext cx="6100762" cy="215444"/>
          </a:xfrm>
          <a:prstGeom prst="rect">
            <a:avLst/>
          </a:prstGeom>
          <a:noFill/>
        </p:spPr>
        <p:txBody>
          <a:bodyPr wrap="square">
            <a:spAutoFit/>
          </a:bodyPr>
          <a:lstStyle/>
          <a:p>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Copyright: Repetition in the Bible </a:t>
            </a:r>
            <a:endParaRPr lang="en-US" dirty="0"/>
          </a:p>
        </p:txBody>
      </p:sp>
    </p:spTree>
    <p:extLst>
      <p:ext uri="{BB962C8B-B14F-4D97-AF65-F5344CB8AC3E}">
        <p14:creationId xmlns:p14="http://schemas.microsoft.com/office/powerpoint/2010/main" val="382396795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C6E15A1-CED1-D2C3-329F-B7FA183BCB61}"/>
              </a:ext>
            </a:extLst>
          </p:cNvPr>
          <p:cNvSpPr txBox="1"/>
          <p:nvPr/>
        </p:nvSpPr>
        <p:spPr>
          <a:xfrm>
            <a:off x="656734" y="0"/>
            <a:ext cx="10878532" cy="6555641"/>
          </a:xfrm>
          <a:prstGeom prst="rect">
            <a:avLst/>
          </a:prstGeom>
          <a:noFill/>
        </p:spPr>
        <p:txBody>
          <a:bodyPr wrap="square">
            <a:spAutoFit/>
          </a:bodyPr>
          <a:lstStyle/>
          <a:p>
            <a:pPr marL="0" marR="0"/>
            <a:r>
              <a:rPr lang="en-US" sz="3600" b="1" i="1" kern="0" dirty="0">
                <a:effectLst/>
                <a:latin typeface="Times New Roman" panose="02020603050405020304" pitchFamily="18" charset="0"/>
                <a:ea typeface="Times New Roman" panose="02020603050405020304" pitchFamily="18" charset="0"/>
                <a:cs typeface="Times New Roman" panose="02020603050405020304" pitchFamily="18" charset="0"/>
              </a:rPr>
              <a:t>In the midst</a:t>
            </a:r>
            <a:r>
              <a:rPr lang="en-US" sz="3600" b="1" kern="0" dirty="0">
                <a:effectLst/>
                <a:latin typeface="Times New Roman" panose="02020603050405020304" pitchFamily="18" charset="0"/>
                <a:ea typeface="Times New Roman" panose="02020603050405020304" pitchFamily="18" charset="0"/>
                <a:cs typeface="Times New Roman" panose="02020603050405020304" pitchFamily="18" charset="0"/>
              </a:rPr>
              <a:t> 12 times in Gensis</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3200" kern="0" dirty="0">
                <a:effectLst/>
                <a:latin typeface="Times New Roman" panose="02020603050405020304" pitchFamily="18" charset="0"/>
                <a:ea typeface="Calibri" panose="020F0502020204030204" pitchFamily="34" charset="0"/>
                <a:cs typeface="Times New Roman" panose="02020603050405020304" pitchFamily="18" charset="0"/>
              </a:rPr>
              <a:t>       I</a:t>
            </a:r>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n the midst……</a:t>
            </a:r>
            <a:r>
              <a:rPr lang="en-US" sz="32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3200" kern="0" dirty="0">
                <a:effectLst/>
                <a:latin typeface="Times New Roman" panose="02020603050405020304" pitchFamily="18" charset="0"/>
                <a:ea typeface="Calibri" panose="020F0502020204030204" pitchFamily="34" charset="0"/>
                <a:cs typeface="Times New Roman" panose="02020603050405020304" pitchFamily="18" charset="0"/>
              </a:rPr>
              <a:t>בְּת֣וֹךְ </a:t>
            </a:r>
            <a:r>
              <a:rPr lang="en-US" sz="3200" kern="0" dirty="0">
                <a:effectLst/>
                <a:latin typeface="Times New Roman" panose="02020603050405020304" pitchFamily="18" charset="0"/>
                <a:ea typeface="Calibri" panose="020F0502020204030204" pitchFamily="34" charset="0"/>
                <a:cs typeface="Times New Roman" panose="02020603050405020304" pitchFamily="18" charset="0"/>
              </a:rPr>
              <a:t>  (Gen 1:6)</a:t>
            </a:r>
            <a:endParaRPr lang="en-US" sz="4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32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In the midst……</a:t>
            </a:r>
            <a:r>
              <a:rPr lang="en-US" sz="32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3200" kern="0" dirty="0">
                <a:effectLst/>
                <a:latin typeface="Times New Roman" panose="02020603050405020304" pitchFamily="18" charset="0"/>
                <a:ea typeface="Calibri" panose="020F0502020204030204" pitchFamily="34" charset="0"/>
                <a:cs typeface="Times New Roman" panose="02020603050405020304" pitchFamily="18" charset="0"/>
              </a:rPr>
              <a:t>בְּת֣וֹךְ </a:t>
            </a:r>
            <a:r>
              <a:rPr lang="en-US" sz="3200" kern="0" dirty="0">
                <a:effectLst/>
                <a:latin typeface="Times New Roman" panose="02020603050405020304" pitchFamily="18" charset="0"/>
                <a:ea typeface="Calibri" panose="020F0502020204030204" pitchFamily="34" charset="0"/>
                <a:cs typeface="Times New Roman" panose="02020603050405020304" pitchFamily="18" charset="0"/>
              </a:rPr>
              <a:t>  (Gen 2:9)</a:t>
            </a:r>
            <a:endParaRPr lang="en-US" sz="4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32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In the midst……</a:t>
            </a:r>
            <a:r>
              <a:rPr lang="en-US" sz="32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3200" kern="0" dirty="0">
                <a:effectLst/>
                <a:latin typeface="Times New Roman" panose="02020603050405020304" pitchFamily="18" charset="0"/>
                <a:ea typeface="Calibri" panose="020F0502020204030204" pitchFamily="34" charset="0"/>
                <a:cs typeface="Times New Roman" panose="02020603050405020304" pitchFamily="18" charset="0"/>
              </a:rPr>
              <a:t>בְּתוֹךְ </a:t>
            </a:r>
            <a:r>
              <a:rPr lang="en-US" sz="3200" kern="0" dirty="0">
                <a:effectLst/>
                <a:latin typeface="Times New Roman" panose="02020603050405020304" pitchFamily="18" charset="0"/>
                <a:ea typeface="Calibri" panose="020F0502020204030204" pitchFamily="34" charset="0"/>
                <a:cs typeface="Times New Roman" panose="02020603050405020304" pitchFamily="18" charset="0"/>
              </a:rPr>
              <a:t>  (Gen 3:3)</a:t>
            </a:r>
            <a:endParaRPr lang="en-US" sz="4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32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In the midst……</a:t>
            </a:r>
            <a:r>
              <a:rPr lang="en-US" sz="32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3200" kern="0" dirty="0">
                <a:effectLst/>
                <a:latin typeface="Times New Roman" panose="02020603050405020304" pitchFamily="18" charset="0"/>
                <a:ea typeface="Calibri" panose="020F0502020204030204" pitchFamily="34" charset="0"/>
                <a:cs typeface="Times New Roman" panose="02020603050405020304" pitchFamily="18" charset="0"/>
              </a:rPr>
              <a:t>בְּת֖וֹךְ </a:t>
            </a:r>
            <a:r>
              <a:rPr lang="en-US" sz="3200" kern="0" dirty="0">
                <a:effectLst/>
                <a:latin typeface="Times New Roman" panose="02020603050405020304" pitchFamily="18" charset="0"/>
                <a:ea typeface="Calibri" panose="020F0502020204030204" pitchFamily="34" charset="0"/>
                <a:cs typeface="Times New Roman" panose="02020603050405020304" pitchFamily="18" charset="0"/>
              </a:rPr>
              <a:t>  (Gen 3:8)</a:t>
            </a:r>
            <a:endParaRPr lang="en-US" sz="4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32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In the midst……</a:t>
            </a:r>
            <a:r>
              <a:rPr lang="en-US" sz="32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3200" kern="0" dirty="0">
                <a:effectLst/>
                <a:latin typeface="Times New Roman" panose="02020603050405020304" pitchFamily="18" charset="0"/>
                <a:ea typeface="Calibri" panose="020F0502020204030204" pitchFamily="34" charset="0"/>
                <a:cs typeface="Times New Roman" panose="02020603050405020304" pitchFamily="18" charset="0"/>
              </a:rPr>
              <a:t>בְּת֥וֹךְ </a:t>
            </a:r>
            <a:r>
              <a:rPr lang="en-US" sz="3200" kern="0" dirty="0">
                <a:effectLst/>
                <a:latin typeface="Times New Roman" panose="02020603050405020304" pitchFamily="18" charset="0"/>
                <a:ea typeface="Calibri" panose="020F0502020204030204" pitchFamily="34" charset="0"/>
                <a:cs typeface="Times New Roman" panose="02020603050405020304" pitchFamily="18" charset="0"/>
              </a:rPr>
              <a:t>  (Gen 9:21)</a:t>
            </a:r>
            <a:endParaRPr lang="en-US" sz="4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32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In the midst……</a:t>
            </a:r>
            <a:r>
              <a:rPr lang="en-US" sz="32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3200" kern="0" dirty="0">
                <a:effectLst/>
                <a:latin typeface="Times New Roman" panose="02020603050405020304" pitchFamily="18" charset="0"/>
                <a:ea typeface="Calibri" panose="020F0502020204030204" pitchFamily="34" charset="0"/>
                <a:cs typeface="Times New Roman" panose="02020603050405020304" pitchFamily="18" charset="0"/>
              </a:rPr>
              <a:t>בַּתָּ֔וֶךְ </a:t>
            </a:r>
            <a:r>
              <a:rPr lang="en-US" sz="3200" kern="0" dirty="0">
                <a:effectLst/>
                <a:latin typeface="Times New Roman" panose="02020603050405020304" pitchFamily="18" charset="0"/>
                <a:ea typeface="Calibri" panose="020F0502020204030204" pitchFamily="34" charset="0"/>
                <a:cs typeface="Times New Roman" panose="02020603050405020304" pitchFamily="18" charset="0"/>
              </a:rPr>
              <a:t>  (Gen 15:10)</a:t>
            </a:r>
            <a:endParaRPr lang="en-US" sz="4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32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In the midst……</a:t>
            </a:r>
            <a:r>
              <a:rPr lang="en-US" sz="32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3200" kern="0" dirty="0">
                <a:effectLst/>
                <a:latin typeface="Times New Roman" panose="02020603050405020304" pitchFamily="18" charset="0"/>
                <a:ea typeface="Calibri" panose="020F0502020204030204" pitchFamily="34" charset="0"/>
                <a:cs typeface="Times New Roman" panose="02020603050405020304" pitchFamily="18" charset="0"/>
              </a:rPr>
              <a:t>בְּת֣וֹךְ </a:t>
            </a:r>
            <a:r>
              <a:rPr lang="en-US" sz="3200" kern="0" dirty="0">
                <a:effectLst/>
                <a:latin typeface="Times New Roman" panose="02020603050405020304" pitchFamily="18" charset="0"/>
                <a:ea typeface="Calibri" panose="020F0502020204030204" pitchFamily="34" charset="0"/>
                <a:cs typeface="Times New Roman" panose="02020603050405020304" pitchFamily="18" charset="0"/>
              </a:rPr>
              <a:t>  (Gen 18:24)</a:t>
            </a:r>
            <a:endParaRPr lang="en-US" sz="4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32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In the midst……</a:t>
            </a:r>
            <a:r>
              <a:rPr lang="en-US" sz="32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3200" kern="0" dirty="0">
                <a:effectLst/>
                <a:latin typeface="Times New Roman" panose="02020603050405020304" pitchFamily="18" charset="0"/>
                <a:ea typeface="Calibri" panose="020F0502020204030204" pitchFamily="34" charset="0"/>
                <a:cs typeface="Times New Roman" panose="02020603050405020304" pitchFamily="18" charset="0"/>
              </a:rPr>
              <a:t>בְּת֣וֹךְ </a:t>
            </a:r>
            <a:r>
              <a:rPr lang="en-US" sz="3200" kern="0" dirty="0">
                <a:effectLst/>
                <a:latin typeface="Times New Roman" panose="02020603050405020304" pitchFamily="18" charset="0"/>
                <a:ea typeface="Calibri" panose="020F0502020204030204" pitchFamily="34" charset="0"/>
                <a:cs typeface="Times New Roman" panose="02020603050405020304" pitchFamily="18" charset="0"/>
              </a:rPr>
              <a:t>  (Gen 18:26)</a:t>
            </a:r>
            <a:endParaRPr lang="en-US" sz="4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32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In the midst……</a:t>
            </a:r>
            <a:r>
              <a:rPr lang="en-US" sz="32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3200" kern="0" dirty="0">
                <a:effectLst/>
                <a:latin typeface="Times New Roman" panose="02020603050405020304" pitchFamily="18" charset="0"/>
                <a:ea typeface="Calibri" panose="020F0502020204030204" pitchFamily="34" charset="0"/>
                <a:cs typeface="Times New Roman" panose="02020603050405020304" pitchFamily="18" charset="0"/>
              </a:rPr>
              <a:t>בְּת֣וֹךְ </a:t>
            </a:r>
            <a:r>
              <a:rPr lang="en-US" sz="3200" kern="0" dirty="0">
                <a:effectLst/>
                <a:latin typeface="Times New Roman" panose="02020603050405020304" pitchFamily="18" charset="0"/>
                <a:ea typeface="Calibri" panose="020F0502020204030204" pitchFamily="34" charset="0"/>
                <a:cs typeface="Times New Roman" panose="02020603050405020304" pitchFamily="18" charset="0"/>
              </a:rPr>
              <a:t>  (Gen 23:10)</a:t>
            </a:r>
            <a:endParaRPr lang="en-US" sz="4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32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In the midst……</a:t>
            </a:r>
            <a:r>
              <a:rPr lang="en-US" sz="32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3200" kern="0" dirty="0">
                <a:effectLst/>
                <a:latin typeface="Times New Roman" panose="02020603050405020304" pitchFamily="18" charset="0"/>
                <a:ea typeface="Calibri" panose="020F0502020204030204" pitchFamily="34" charset="0"/>
                <a:cs typeface="Times New Roman" panose="02020603050405020304" pitchFamily="18" charset="0"/>
              </a:rPr>
              <a:t>בְּת֣וֹךְ </a:t>
            </a:r>
            <a:r>
              <a:rPr lang="en-US" sz="3200" kern="0" dirty="0">
                <a:effectLst/>
                <a:latin typeface="Times New Roman" panose="02020603050405020304" pitchFamily="18" charset="0"/>
                <a:ea typeface="Calibri" panose="020F0502020204030204" pitchFamily="34" charset="0"/>
                <a:cs typeface="Times New Roman" panose="02020603050405020304" pitchFamily="18" charset="0"/>
              </a:rPr>
              <a:t>  (Gen 37:7)</a:t>
            </a:r>
            <a:endParaRPr lang="en-US" sz="4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32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In the midst……</a:t>
            </a:r>
            <a:r>
              <a:rPr lang="en-US" sz="32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3200" kern="0" dirty="0">
                <a:effectLst/>
                <a:latin typeface="Times New Roman" panose="02020603050405020304" pitchFamily="18" charset="0"/>
                <a:ea typeface="Calibri" panose="020F0502020204030204" pitchFamily="34" charset="0"/>
                <a:cs typeface="Times New Roman" panose="02020603050405020304" pitchFamily="18" charset="0"/>
              </a:rPr>
              <a:t>בְּת֥וֹךְ </a:t>
            </a:r>
            <a:r>
              <a:rPr lang="en-US" sz="3200" kern="0" dirty="0">
                <a:effectLst/>
                <a:latin typeface="Times New Roman" panose="02020603050405020304" pitchFamily="18" charset="0"/>
                <a:ea typeface="Calibri" panose="020F0502020204030204" pitchFamily="34" charset="0"/>
                <a:cs typeface="Times New Roman" panose="02020603050405020304" pitchFamily="18" charset="0"/>
              </a:rPr>
              <a:t>  (Gen 40:20)</a:t>
            </a:r>
            <a:endParaRPr lang="en-US" sz="4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32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In the midst……</a:t>
            </a:r>
            <a:r>
              <a:rPr lang="en-US" sz="32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3200" kern="0" dirty="0">
                <a:effectLst/>
                <a:latin typeface="Times New Roman" panose="02020603050405020304" pitchFamily="18" charset="0"/>
                <a:ea typeface="Calibri" panose="020F0502020204030204" pitchFamily="34" charset="0"/>
                <a:cs typeface="Times New Roman" panose="02020603050405020304" pitchFamily="18" charset="0"/>
              </a:rPr>
              <a:t>בְּת֣וֹךְ </a:t>
            </a:r>
            <a:r>
              <a:rPr lang="en-US" sz="3200" kern="0" dirty="0">
                <a:effectLst/>
                <a:latin typeface="Times New Roman" panose="02020603050405020304" pitchFamily="18" charset="0"/>
                <a:ea typeface="Calibri" panose="020F0502020204030204" pitchFamily="34" charset="0"/>
                <a:cs typeface="Times New Roman" panose="02020603050405020304" pitchFamily="18" charset="0"/>
              </a:rPr>
              <a:t>  (Gen 42:5)</a:t>
            </a: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Copyright: Repetition in the Bible </a:t>
            </a:r>
            <a:endParaRPr lang="en-US" sz="12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8792587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141E432-C63A-D56C-1781-ABDF98C194EB}"/>
              </a:ext>
            </a:extLst>
          </p:cNvPr>
          <p:cNvSpPr txBox="1"/>
          <p:nvPr/>
        </p:nvSpPr>
        <p:spPr>
          <a:xfrm>
            <a:off x="914402" y="490194"/>
            <a:ext cx="10671142" cy="5201424"/>
          </a:xfrm>
          <a:prstGeom prst="rect">
            <a:avLst/>
          </a:prstGeom>
          <a:noFill/>
        </p:spPr>
        <p:txBody>
          <a:bodyPr wrap="square">
            <a:spAutoFit/>
          </a:bodyPr>
          <a:lstStyle/>
          <a:p>
            <a:pPr marL="0" marR="0"/>
            <a:r>
              <a:rPr lang="en-US" sz="4400" b="1" i="1" kern="0" dirty="0">
                <a:effectLst/>
                <a:latin typeface="Times New Roman" panose="02020603050405020304" pitchFamily="18" charset="0"/>
                <a:ea typeface="Times New Roman" panose="02020603050405020304" pitchFamily="18" charset="0"/>
                <a:cs typeface="Times New Roman" panose="02020603050405020304" pitchFamily="18" charset="0"/>
              </a:rPr>
              <a:t>To give light</a:t>
            </a:r>
            <a:r>
              <a:rPr lang="en-US" sz="4400" kern="0" dirty="0">
                <a:effectLst/>
                <a:latin typeface="Times New Roman" panose="02020603050405020304" pitchFamily="18" charset="0"/>
                <a:ea typeface="Times New Roman" panose="02020603050405020304" pitchFamily="18" charset="0"/>
                <a:cs typeface="Times New Roman" panose="02020603050405020304" pitchFamily="18" charset="0"/>
              </a:rPr>
              <a:t> 7 times in the Tanakh</a:t>
            </a:r>
            <a:endParaRPr lang="en-US" sz="4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4000" kern="0" dirty="0">
                <a:effectLst/>
                <a:latin typeface="Times New Roman" panose="02020603050405020304" pitchFamily="18" charset="0"/>
                <a:ea typeface="Calibri" panose="020F0502020204030204" pitchFamily="34" charset="0"/>
                <a:cs typeface="Times New Roman" panose="02020603050405020304" pitchFamily="18" charset="0"/>
              </a:rPr>
              <a:t>      to the light...... </a:t>
            </a:r>
            <a:r>
              <a:rPr lang="he-IL" sz="4000" kern="0" dirty="0">
                <a:effectLst/>
                <a:latin typeface="Times New Roman" panose="02020603050405020304" pitchFamily="18" charset="0"/>
                <a:ea typeface="Calibri" panose="020F0502020204030204" pitchFamily="34" charset="0"/>
                <a:cs typeface="Times New Roman" panose="02020603050405020304" pitchFamily="18" charset="0"/>
              </a:rPr>
              <a:t>לְהָאִ֖יר</a:t>
            </a:r>
            <a:r>
              <a:rPr lang="en-US" sz="4000" kern="0" dirty="0">
                <a:effectLst/>
                <a:latin typeface="Times New Roman" panose="02020603050405020304" pitchFamily="18" charset="0"/>
                <a:ea typeface="Calibri" panose="020F0502020204030204" pitchFamily="34" charset="0"/>
                <a:cs typeface="Times New Roman" panose="02020603050405020304" pitchFamily="18" charset="0"/>
              </a:rPr>
              <a:t> (Gen 1:15)</a:t>
            </a:r>
            <a:endParaRPr lang="en-US" sz="5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4000" kern="0" dirty="0">
                <a:effectLst/>
                <a:latin typeface="Times New Roman" panose="02020603050405020304" pitchFamily="18" charset="0"/>
                <a:ea typeface="Calibri" panose="020F0502020204030204" pitchFamily="34" charset="0"/>
                <a:cs typeface="Times New Roman" panose="02020603050405020304" pitchFamily="18" charset="0"/>
              </a:rPr>
              <a:t>      to the light......</a:t>
            </a:r>
            <a:r>
              <a:rPr lang="he-IL" sz="4000" kern="0" dirty="0">
                <a:effectLst/>
                <a:latin typeface="Times New Roman" panose="02020603050405020304" pitchFamily="18" charset="0"/>
                <a:ea typeface="Calibri" panose="020F0502020204030204" pitchFamily="34" charset="0"/>
                <a:cs typeface="Times New Roman" panose="02020603050405020304" pitchFamily="18" charset="0"/>
              </a:rPr>
              <a:t> לְהָאִ֖יר </a:t>
            </a:r>
            <a:r>
              <a:rPr lang="en-US" sz="4000" kern="0" dirty="0">
                <a:effectLst/>
                <a:latin typeface="Times New Roman" panose="02020603050405020304" pitchFamily="18" charset="0"/>
                <a:ea typeface="Calibri" panose="020F0502020204030204" pitchFamily="34" charset="0"/>
                <a:cs typeface="Times New Roman" panose="02020603050405020304" pitchFamily="18" charset="0"/>
              </a:rPr>
              <a:t>(Gen 1:17)</a:t>
            </a:r>
            <a:endParaRPr lang="en-US" sz="5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4000" kern="0" dirty="0">
                <a:effectLst/>
                <a:latin typeface="Times New Roman" panose="02020603050405020304" pitchFamily="18" charset="0"/>
                <a:ea typeface="Calibri" panose="020F0502020204030204" pitchFamily="34" charset="0"/>
                <a:cs typeface="Times New Roman" panose="02020603050405020304" pitchFamily="18" charset="0"/>
              </a:rPr>
              <a:t>      to the light......</a:t>
            </a:r>
            <a:r>
              <a:rPr lang="he-IL" sz="4000" kern="0" dirty="0">
                <a:effectLst/>
                <a:latin typeface="Times New Roman" panose="02020603050405020304" pitchFamily="18" charset="0"/>
                <a:ea typeface="Calibri" panose="020F0502020204030204" pitchFamily="34" charset="0"/>
                <a:cs typeface="Times New Roman" panose="02020603050405020304" pitchFamily="18" charset="0"/>
              </a:rPr>
              <a:t> לְהָאִ֣יר </a:t>
            </a:r>
            <a:r>
              <a:rPr lang="en-US" sz="4000" kern="0" dirty="0">
                <a:effectLst/>
                <a:latin typeface="Times New Roman" panose="02020603050405020304" pitchFamily="18" charset="0"/>
                <a:ea typeface="Calibri" panose="020F0502020204030204" pitchFamily="34" charset="0"/>
                <a:cs typeface="Times New Roman" panose="02020603050405020304" pitchFamily="18" charset="0"/>
              </a:rPr>
              <a:t>(Exo 13:21)</a:t>
            </a:r>
            <a:endParaRPr lang="en-US" sz="5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4000" kern="0" dirty="0">
                <a:effectLst/>
                <a:latin typeface="Times New Roman" panose="02020603050405020304" pitchFamily="18" charset="0"/>
                <a:ea typeface="Calibri" panose="020F0502020204030204" pitchFamily="34" charset="0"/>
                <a:cs typeface="Times New Roman" panose="02020603050405020304" pitchFamily="18" charset="0"/>
              </a:rPr>
              <a:t>      to the light......</a:t>
            </a:r>
            <a:r>
              <a:rPr lang="he-IL" sz="4000" kern="0" dirty="0">
                <a:effectLst/>
                <a:latin typeface="Times New Roman" panose="02020603050405020304" pitchFamily="18" charset="0"/>
                <a:ea typeface="Calibri" panose="020F0502020204030204" pitchFamily="34" charset="0"/>
                <a:cs typeface="Times New Roman" panose="02020603050405020304" pitchFamily="18" charset="0"/>
              </a:rPr>
              <a:t> לְהָאִ֤יר </a:t>
            </a:r>
            <a:r>
              <a:rPr lang="en-US" sz="4000" kern="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4000" kern="0" dirty="0" err="1">
                <a:effectLst/>
                <a:latin typeface="Times New Roman" panose="02020603050405020304" pitchFamily="18" charset="0"/>
                <a:ea typeface="Calibri" panose="020F0502020204030204" pitchFamily="34" charset="0"/>
                <a:cs typeface="Times New Roman" panose="02020603050405020304" pitchFamily="18" charset="0"/>
              </a:rPr>
              <a:t>Ezr</a:t>
            </a:r>
            <a:r>
              <a:rPr lang="en-US" sz="4000" kern="0" dirty="0">
                <a:effectLst/>
                <a:latin typeface="Times New Roman" panose="02020603050405020304" pitchFamily="18" charset="0"/>
                <a:ea typeface="Calibri" panose="020F0502020204030204" pitchFamily="34" charset="0"/>
                <a:cs typeface="Times New Roman" panose="02020603050405020304" pitchFamily="18" charset="0"/>
              </a:rPr>
              <a:t> 9:8)</a:t>
            </a:r>
            <a:endParaRPr lang="en-US" sz="5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4000" kern="0" dirty="0">
                <a:effectLst/>
                <a:latin typeface="Times New Roman" panose="02020603050405020304" pitchFamily="18" charset="0"/>
                <a:ea typeface="Calibri" panose="020F0502020204030204" pitchFamily="34" charset="0"/>
                <a:cs typeface="Times New Roman" panose="02020603050405020304" pitchFamily="18" charset="0"/>
              </a:rPr>
              <a:t>      to the light......</a:t>
            </a:r>
            <a:r>
              <a:rPr lang="he-IL" sz="4000" kern="0" dirty="0">
                <a:effectLst/>
                <a:latin typeface="Times New Roman" panose="02020603050405020304" pitchFamily="18" charset="0"/>
                <a:ea typeface="Calibri" panose="020F0502020204030204" pitchFamily="34" charset="0"/>
                <a:cs typeface="Times New Roman" panose="02020603050405020304" pitchFamily="18" charset="0"/>
              </a:rPr>
              <a:t> לְהָאִ֣יר </a:t>
            </a:r>
            <a:r>
              <a:rPr lang="en-US" sz="4000" kern="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4000" kern="0" dirty="0" err="1">
                <a:effectLst/>
                <a:latin typeface="Times New Roman" panose="02020603050405020304" pitchFamily="18" charset="0"/>
                <a:ea typeface="Calibri" panose="020F0502020204030204" pitchFamily="34" charset="0"/>
                <a:cs typeface="Times New Roman" panose="02020603050405020304" pitchFamily="18" charset="0"/>
              </a:rPr>
              <a:t>Neh</a:t>
            </a:r>
            <a:r>
              <a:rPr lang="en-US" sz="4000" kern="0" dirty="0">
                <a:effectLst/>
                <a:latin typeface="Times New Roman" panose="02020603050405020304" pitchFamily="18" charset="0"/>
                <a:ea typeface="Calibri" panose="020F0502020204030204" pitchFamily="34" charset="0"/>
                <a:cs typeface="Times New Roman" panose="02020603050405020304" pitchFamily="18" charset="0"/>
              </a:rPr>
              <a:t> 9:12)</a:t>
            </a:r>
            <a:endParaRPr lang="en-US" sz="5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4000" kern="0" dirty="0">
                <a:effectLst/>
                <a:latin typeface="Times New Roman" panose="02020603050405020304" pitchFamily="18" charset="0"/>
                <a:ea typeface="Calibri" panose="020F0502020204030204" pitchFamily="34" charset="0"/>
                <a:cs typeface="Times New Roman" panose="02020603050405020304" pitchFamily="18" charset="0"/>
              </a:rPr>
              <a:t>      to the light......</a:t>
            </a:r>
            <a:r>
              <a:rPr lang="he-IL" sz="4000" kern="0" dirty="0">
                <a:effectLst/>
                <a:latin typeface="Times New Roman" panose="02020603050405020304" pitchFamily="18" charset="0"/>
                <a:ea typeface="Calibri" panose="020F0502020204030204" pitchFamily="34" charset="0"/>
                <a:cs typeface="Times New Roman" panose="02020603050405020304" pitchFamily="18" charset="0"/>
              </a:rPr>
              <a:t> לְהָאִ֣יר </a:t>
            </a:r>
            <a:r>
              <a:rPr lang="en-US" sz="4000" kern="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4000" kern="0" dirty="0" err="1">
                <a:effectLst/>
                <a:latin typeface="Times New Roman" panose="02020603050405020304" pitchFamily="18" charset="0"/>
                <a:ea typeface="Calibri" panose="020F0502020204030204" pitchFamily="34" charset="0"/>
                <a:cs typeface="Times New Roman" panose="02020603050405020304" pitchFamily="18" charset="0"/>
              </a:rPr>
              <a:t>Neh</a:t>
            </a:r>
            <a:r>
              <a:rPr lang="en-US" sz="4000" kern="0" dirty="0">
                <a:effectLst/>
                <a:latin typeface="Times New Roman" panose="02020603050405020304" pitchFamily="18" charset="0"/>
                <a:ea typeface="Calibri" panose="020F0502020204030204" pitchFamily="34" charset="0"/>
                <a:cs typeface="Times New Roman" panose="02020603050405020304" pitchFamily="18" charset="0"/>
              </a:rPr>
              <a:t> 9:19)</a:t>
            </a:r>
            <a:endParaRPr lang="en-US" sz="5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4000" kern="0" dirty="0">
                <a:effectLst/>
                <a:latin typeface="Times New Roman" panose="02020603050405020304" pitchFamily="18" charset="0"/>
                <a:ea typeface="Calibri" panose="020F0502020204030204" pitchFamily="34" charset="0"/>
                <a:cs typeface="Times New Roman" panose="02020603050405020304" pitchFamily="18" charset="0"/>
              </a:rPr>
              <a:t>      to the light......</a:t>
            </a:r>
            <a:r>
              <a:rPr lang="he-IL" sz="4000" kern="0" dirty="0">
                <a:effectLst/>
                <a:latin typeface="Times New Roman" panose="02020603050405020304" pitchFamily="18" charset="0"/>
                <a:ea typeface="Calibri" panose="020F0502020204030204" pitchFamily="34" charset="0"/>
                <a:cs typeface="Times New Roman" panose="02020603050405020304" pitchFamily="18" charset="0"/>
              </a:rPr>
              <a:t> לְהָאִ֥יר </a:t>
            </a:r>
            <a:r>
              <a:rPr lang="en-US" sz="4000" kern="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4000" kern="0" dirty="0" err="1">
                <a:effectLst/>
                <a:latin typeface="Times New Roman" panose="02020603050405020304" pitchFamily="18" charset="0"/>
                <a:ea typeface="Calibri" panose="020F0502020204030204" pitchFamily="34" charset="0"/>
                <a:cs typeface="Times New Roman" panose="02020603050405020304" pitchFamily="18" charset="0"/>
              </a:rPr>
              <a:t>Psa</a:t>
            </a:r>
            <a:r>
              <a:rPr lang="en-US" sz="4000" kern="0" dirty="0">
                <a:effectLst/>
                <a:latin typeface="Times New Roman" panose="02020603050405020304" pitchFamily="18" charset="0"/>
                <a:ea typeface="Calibri" panose="020F0502020204030204" pitchFamily="34" charset="0"/>
                <a:cs typeface="Times New Roman" panose="02020603050405020304" pitchFamily="18" charset="0"/>
              </a:rPr>
              <a:t> 105:39)</a:t>
            </a: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a:t>
            </a:r>
          </a:p>
          <a:p>
            <a:pPr marL="0" marR="0"/>
            <a:r>
              <a:rPr lang="en-US" sz="800" dirty="0">
                <a:solidFill>
                  <a:prstClr val="black"/>
                </a:solidFill>
                <a:latin typeface="Times New Roman" pitchFamily="18" charset="0"/>
                <a:cs typeface="Times New Roman" pitchFamily="18" charset="0"/>
              </a:rPr>
              <a:t>							</a:t>
            </a: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Copyright: Repetition in the Bible </a:t>
            </a:r>
            <a:endParaRPr lang="en-US" sz="12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767393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C3684C0-24A1-6DBF-C0E9-87A48CA2DFF2}"/>
              </a:ext>
            </a:extLst>
          </p:cNvPr>
          <p:cNvSpPr txBox="1"/>
          <p:nvPr/>
        </p:nvSpPr>
        <p:spPr>
          <a:xfrm>
            <a:off x="1825658" y="642248"/>
            <a:ext cx="8540684" cy="5262979"/>
          </a:xfrm>
          <a:prstGeom prst="rect">
            <a:avLst/>
          </a:prstGeom>
          <a:noFill/>
        </p:spPr>
        <p:txBody>
          <a:bodyPr wrap="square">
            <a:spAutoFit/>
          </a:bodyPr>
          <a:lstStyle/>
          <a:p>
            <a:pPr marL="0" marR="0"/>
            <a:r>
              <a:rPr lang="en-US" sz="4800" b="1" i="1" kern="0" dirty="0">
                <a:effectLst/>
                <a:latin typeface="Times New Roman" panose="02020603050405020304" pitchFamily="18" charset="0"/>
                <a:ea typeface="Times New Roman" panose="02020603050405020304" pitchFamily="18" charset="0"/>
                <a:cs typeface="Times New Roman" panose="02020603050405020304" pitchFamily="18" charset="0"/>
              </a:rPr>
              <a:t>The light</a:t>
            </a:r>
            <a:r>
              <a:rPr lang="en-US" sz="4800" b="1" kern="0" dirty="0">
                <a:effectLst/>
                <a:latin typeface="Times New Roman" panose="02020603050405020304" pitchFamily="18" charset="0"/>
                <a:ea typeface="Times New Roman" panose="02020603050405020304" pitchFamily="18" charset="0"/>
                <a:cs typeface="Times New Roman" panose="02020603050405020304" pitchFamily="18" charset="0"/>
              </a:rPr>
              <a:t> 7 times in the Tanakh</a:t>
            </a:r>
            <a:endParaRPr lang="en-US" sz="5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4000" kern="0" dirty="0">
                <a:effectLst/>
                <a:latin typeface="Times New Roman" panose="02020603050405020304" pitchFamily="18" charset="0"/>
                <a:ea typeface="Calibri" panose="020F0502020204030204" pitchFamily="34" charset="0"/>
                <a:cs typeface="Times New Roman" panose="02020603050405020304" pitchFamily="18" charset="0"/>
              </a:rPr>
              <a:t>      the light...... </a:t>
            </a:r>
            <a:r>
              <a:rPr lang="he-IL" sz="4000" kern="0" dirty="0">
                <a:effectLst/>
                <a:latin typeface="Times New Roman" panose="02020603050405020304" pitchFamily="18" charset="0"/>
                <a:ea typeface="Calibri" panose="020F0502020204030204" pitchFamily="34" charset="0"/>
                <a:cs typeface="Times New Roman" panose="02020603050405020304" pitchFamily="18" charset="0"/>
              </a:rPr>
              <a:t>הָא֖וֹר</a:t>
            </a:r>
            <a:r>
              <a:rPr lang="en-US" sz="4000" kern="0" dirty="0">
                <a:effectLst/>
                <a:latin typeface="Times New Roman" panose="02020603050405020304" pitchFamily="18" charset="0"/>
                <a:ea typeface="Calibri" panose="020F0502020204030204" pitchFamily="34" charset="0"/>
                <a:cs typeface="Times New Roman" panose="02020603050405020304" pitchFamily="18" charset="0"/>
              </a:rPr>
              <a:t> (Gen 1:4)</a:t>
            </a:r>
            <a:endParaRPr lang="en-US" sz="5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4000" kern="0" dirty="0">
                <a:effectLst/>
                <a:latin typeface="Times New Roman" panose="02020603050405020304" pitchFamily="18" charset="0"/>
                <a:ea typeface="Calibri" panose="020F0502020204030204" pitchFamily="34" charset="0"/>
                <a:cs typeface="Times New Roman" panose="02020603050405020304" pitchFamily="18" charset="0"/>
              </a:rPr>
              <a:t>      the light......</a:t>
            </a:r>
            <a:r>
              <a:rPr lang="he-IL" sz="4000" kern="0" dirty="0">
                <a:effectLst/>
                <a:latin typeface="Times New Roman" panose="02020603050405020304" pitchFamily="18" charset="0"/>
                <a:ea typeface="Calibri" panose="020F0502020204030204" pitchFamily="34" charset="0"/>
                <a:cs typeface="Times New Roman" panose="02020603050405020304" pitchFamily="18" charset="0"/>
              </a:rPr>
              <a:t> הָא֖וֹר </a:t>
            </a:r>
            <a:r>
              <a:rPr lang="en-US" sz="4000" kern="0" dirty="0">
                <a:effectLst/>
                <a:latin typeface="Times New Roman" panose="02020603050405020304" pitchFamily="18" charset="0"/>
                <a:ea typeface="Calibri" panose="020F0502020204030204" pitchFamily="34" charset="0"/>
                <a:cs typeface="Times New Roman" panose="02020603050405020304" pitchFamily="18" charset="0"/>
              </a:rPr>
              <a:t>(Gen 1:4)</a:t>
            </a:r>
            <a:endParaRPr lang="en-US" sz="5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4000" kern="0" dirty="0">
                <a:effectLst/>
                <a:latin typeface="Times New Roman" panose="02020603050405020304" pitchFamily="18" charset="0"/>
                <a:ea typeface="Calibri" panose="020F0502020204030204" pitchFamily="34" charset="0"/>
                <a:cs typeface="Times New Roman" panose="02020603050405020304" pitchFamily="18" charset="0"/>
              </a:rPr>
              <a:t>      the light......</a:t>
            </a:r>
            <a:r>
              <a:rPr lang="he-IL" sz="4000" kern="0" dirty="0">
                <a:effectLst/>
                <a:latin typeface="Times New Roman" panose="02020603050405020304" pitchFamily="18" charset="0"/>
                <a:ea typeface="Calibri" panose="020F0502020204030204" pitchFamily="34" charset="0"/>
                <a:cs typeface="Times New Roman" panose="02020603050405020304" pitchFamily="18" charset="0"/>
              </a:rPr>
              <a:t> הָא֖וֹר </a:t>
            </a:r>
            <a:r>
              <a:rPr lang="en-US" sz="4000" kern="0" dirty="0">
                <a:effectLst/>
                <a:latin typeface="Times New Roman" panose="02020603050405020304" pitchFamily="18" charset="0"/>
                <a:ea typeface="Calibri" panose="020F0502020204030204" pitchFamily="34" charset="0"/>
                <a:cs typeface="Times New Roman" panose="02020603050405020304" pitchFamily="18" charset="0"/>
              </a:rPr>
              <a:t>(Gen 1:18)</a:t>
            </a:r>
            <a:endParaRPr lang="en-US" sz="5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4000" kern="0" dirty="0">
                <a:effectLst/>
                <a:latin typeface="Times New Roman" panose="02020603050405020304" pitchFamily="18" charset="0"/>
                <a:ea typeface="Calibri" panose="020F0502020204030204" pitchFamily="34" charset="0"/>
                <a:cs typeface="Times New Roman" panose="02020603050405020304" pitchFamily="18" charset="0"/>
              </a:rPr>
              <a:t>      the light......</a:t>
            </a:r>
            <a:r>
              <a:rPr lang="he-IL" sz="4000" kern="0" dirty="0">
                <a:effectLst/>
                <a:latin typeface="Times New Roman" panose="02020603050405020304" pitchFamily="18" charset="0"/>
                <a:ea typeface="Calibri" panose="020F0502020204030204" pitchFamily="34" charset="0"/>
                <a:cs typeface="Times New Roman" panose="02020603050405020304" pitchFamily="18" charset="0"/>
              </a:rPr>
              <a:t> הָאֽוֹר </a:t>
            </a:r>
            <a:r>
              <a:rPr lang="en-US" sz="4000" kern="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4000" kern="0" dirty="0" err="1">
                <a:effectLst/>
                <a:latin typeface="Times New Roman" panose="02020603050405020304" pitchFamily="18" charset="0"/>
                <a:ea typeface="Calibri" panose="020F0502020204030204" pitchFamily="34" charset="0"/>
                <a:cs typeface="Times New Roman" panose="02020603050405020304" pitchFamily="18" charset="0"/>
              </a:rPr>
              <a:t>Jdg</a:t>
            </a:r>
            <a:r>
              <a:rPr lang="en-US" sz="4000" kern="0" dirty="0">
                <a:effectLst/>
                <a:latin typeface="Times New Roman" panose="02020603050405020304" pitchFamily="18" charset="0"/>
                <a:ea typeface="Calibri" panose="020F0502020204030204" pitchFamily="34" charset="0"/>
                <a:cs typeface="Times New Roman" panose="02020603050405020304" pitchFamily="18" charset="0"/>
              </a:rPr>
              <a:t> 19:26)</a:t>
            </a:r>
            <a:endParaRPr lang="en-US" sz="5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4000" kern="0" dirty="0">
                <a:effectLst/>
                <a:latin typeface="Times New Roman" panose="02020603050405020304" pitchFamily="18" charset="0"/>
                <a:ea typeface="Calibri" panose="020F0502020204030204" pitchFamily="34" charset="0"/>
                <a:cs typeface="Times New Roman" panose="02020603050405020304" pitchFamily="18" charset="0"/>
              </a:rPr>
              <a:t>      the light......</a:t>
            </a:r>
            <a:r>
              <a:rPr lang="he-IL" sz="4000" kern="0" dirty="0">
                <a:effectLst/>
                <a:latin typeface="Times New Roman" panose="02020603050405020304" pitchFamily="18" charset="0"/>
                <a:ea typeface="Calibri" panose="020F0502020204030204" pitchFamily="34" charset="0"/>
                <a:cs typeface="Times New Roman" panose="02020603050405020304" pitchFamily="18" charset="0"/>
              </a:rPr>
              <a:t> הָאוֹר </a:t>
            </a:r>
            <a:r>
              <a:rPr lang="en-US" sz="4000" kern="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4000" kern="0" dirty="0" err="1">
                <a:effectLst/>
                <a:latin typeface="Times New Roman" panose="02020603050405020304" pitchFamily="18" charset="0"/>
                <a:ea typeface="Calibri" panose="020F0502020204030204" pitchFamily="34" charset="0"/>
                <a:cs typeface="Times New Roman" panose="02020603050405020304" pitchFamily="18" charset="0"/>
              </a:rPr>
              <a:t>Neh</a:t>
            </a:r>
            <a:r>
              <a:rPr lang="en-US" sz="4000" kern="0" dirty="0">
                <a:effectLst/>
                <a:latin typeface="Times New Roman" panose="02020603050405020304" pitchFamily="18" charset="0"/>
                <a:ea typeface="Calibri" panose="020F0502020204030204" pitchFamily="34" charset="0"/>
                <a:cs typeface="Times New Roman" panose="02020603050405020304" pitchFamily="18" charset="0"/>
              </a:rPr>
              <a:t> 8:3)</a:t>
            </a:r>
            <a:endParaRPr lang="en-US" sz="5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4000" kern="0" dirty="0">
                <a:effectLst/>
                <a:latin typeface="Times New Roman" panose="02020603050405020304" pitchFamily="18" charset="0"/>
                <a:ea typeface="Calibri" panose="020F0502020204030204" pitchFamily="34" charset="0"/>
                <a:cs typeface="Times New Roman" panose="02020603050405020304" pitchFamily="18" charset="0"/>
              </a:rPr>
              <a:t>      the light......</a:t>
            </a:r>
            <a:r>
              <a:rPr lang="he-IL" sz="4000" kern="0" dirty="0">
                <a:effectLst/>
                <a:latin typeface="Times New Roman" panose="02020603050405020304" pitchFamily="18" charset="0"/>
                <a:ea typeface="Calibri" panose="020F0502020204030204" pitchFamily="34" charset="0"/>
                <a:cs typeface="Times New Roman" panose="02020603050405020304" pitchFamily="18" charset="0"/>
              </a:rPr>
              <a:t> הָא֖וֹר </a:t>
            </a:r>
            <a:r>
              <a:rPr lang="en-US" sz="4000" kern="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4000" kern="0" dirty="0" err="1">
                <a:effectLst/>
                <a:latin typeface="Times New Roman" panose="02020603050405020304" pitchFamily="18" charset="0"/>
                <a:ea typeface="Calibri" panose="020F0502020204030204" pitchFamily="34" charset="0"/>
                <a:cs typeface="Times New Roman" panose="02020603050405020304" pitchFamily="18" charset="0"/>
              </a:rPr>
              <a:t>Ecc</a:t>
            </a:r>
            <a:r>
              <a:rPr lang="en-US" sz="4000" kern="0" dirty="0">
                <a:effectLst/>
                <a:latin typeface="Times New Roman" panose="02020603050405020304" pitchFamily="18" charset="0"/>
                <a:ea typeface="Calibri" panose="020F0502020204030204" pitchFamily="34" charset="0"/>
                <a:cs typeface="Times New Roman" panose="02020603050405020304" pitchFamily="18" charset="0"/>
              </a:rPr>
              <a:t> 2:13)</a:t>
            </a:r>
            <a:endParaRPr lang="en-US" sz="5400" kern="100" dirty="0">
              <a:effectLst/>
              <a:latin typeface="Times New Roman" panose="02020603050405020304" pitchFamily="18" charset="0"/>
              <a:ea typeface="Calibri" panose="020F0502020204030204" pitchFamily="34" charset="0"/>
              <a:cs typeface="Times New Roman" panose="02020603050405020304" pitchFamily="18" charset="0"/>
            </a:endParaRPr>
          </a:p>
          <a:p>
            <a:r>
              <a:rPr lang="en-US" sz="4000" kern="0" dirty="0">
                <a:effectLst/>
                <a:latin typeface="Times New Roman" panose="02020603050405020304" pitchFamily="18" charset="0"/>
                <a:ea typeface="Calibri" panose="020F0502020204030204" pitchFamily="34" charset="0"/>
                <a:cs typeface="Times New Roman" panose="02020603050405020304" pitchFamily="18" charset="0"/>
              </a:rPr>
              <a:t>      the light......</a:t>
            </a:r>
            <a:r>
              <a:rPr lang="he-IL" sz="4000" kern="0" dirty="0">
                <a:effectLst/>
                <a:latin typeface="Times New Roman" panose="02020603050405020304" pitchFamily="18" charset="0"/>
                <a:ea typeface="Calibri" panose="020F0502020204030204" pitchFamily="34" charset="0"/>
                <a:cs typeface="Times New Roman" panose="02020603050405020304" pitchFamily="18" charset="0"/>
              </a:rPr>
              <a:t> הָא֑וֹר </a:t>
            </a:r>
            <a:r>
              <a:rPr lang="en-US" sz="4000" kern="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4000" kern="0" dirty="0" err="1">
                <a:effectLst/>
                <a:latin typeface="Times New Roman" panose="02020603050405020304" pitchFamily="18" charset="0"/>
                <a:ea typeface="Calibri" panose="020F0502020204030204" pitchFamily="34" charset="0"/>
                <a:cs typeface="Times New Roman" panose="02020603050405020304" pitchFamily="18" charset="0"/>
              </a:rPr>
              <a:t>Ecc</a:t>
            </a:r>
            <a:r>
              <a:rPr lang="en-US" sz="4000" kern="0" dirty="0">
                <a:effectLst/>
                <a:latin typeface="Times New Roman" panose="02020603050405020304" pitchFamily="18" charset="0"/>
                <a:ea typeface="Calibri" panose="020F0502020204030204" pitchFamily="34" charset="0"/>
                <a:cs typeface="Times New Roman" panose="02020603050405020304" pitchFamily="18" charset="0"/>
              </a:rPr>
              <a:t> 11:7)</a:t>
            </a: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a:t>
            </a:r>
          </a:p>
          <a:p>
            <a:r>
              <a:rPr lang="en-US" sz="800" dirty="0">
                <a:solidFill>
                  <a:prstClr val="black"/>
                </a:solidFill>
                <a:latin typeface="Times New Roman" pitchFamily="18" charset="0"/>
                <a:cs typeface="Times New Roman" pitchFamily="18" charset="0"/>
              </a:rPr>
              <a:t>						</a:t>
            </a: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Copyright: Repetition in the Bible </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2888297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045A165-611D-B6A0-474A-C3818097052D}"/>
              </a:ext>
            </a:extLst>
          </p:cNvPr>
          <p:cNvSpPr txBox="1"/>
          <p:nvPr/>
        </p:nvSpPr>
        <p:spPr>
          <a:xfrm>
            <a:off x="509046" y="433634"/>
            <a:ext cx="11359299" cy="6309420"/>
          </a:xfrm>
          <a:prstGeom prst="rect">
            <a:avLst/>
          </a:prstGeom>
          <a:noFill/>
        </p:spPr>
        <p:txBody>
          <a:bodyPr wrap="square">
            <a:spAutoFit/>
          </a:bodyPr>
          <a:lstStyle/>
          <a:p>
            <a:pPr marL="0" marR="0"/>
            <a:r>
              <a:rPr lang="en-US" sz="3200" b="1" i="1" kern="0" dirty="0">
                <a:effectLst/>
                <a:latin typeface="Times New Roman" panose="02020603050405020304" pitchFamily="18" charset="0"/>
                <a:ea typeface="Times New Roman" panose="02020603050405020304" pitchFamily="18" charset="0"/>
                <a:cs typeface="Times New Roman" panose="02020603050405020304" pitchFamily="18" charset="0"/>
              </a:rPr>
              <a:t>In light</a:t>
            </a:r>
            <a:r>
              <a:rPr lang="en-US" sz="3200" b="1" kern="0" dirty="0">
                <a:effectLst/>
                <a:latin typeface="Times New Roman" panose="02020603050405020304" pitchFamily="18" charset="0"/>
                <a:ea typeface="Times New Roman" panose="02020603050405020304" pitchFamily="18" charset="0"/>
                <a:cs typeface="Times New Roman" panose="02020603050405020304" pitchFamily="18" charset="0"/>
              </a:rPr>
              <a:t> 7 times in the Tanakh</a:t>
            </a:r>
            <a:endParaRPr lang="en-US" sz="4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                   To light </a:t>
            </a:r>
            <a:r>
              <a:rPr lang="en-US" sz="2400" kern="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in light </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the living...........................(Job 33:30)</a:t>
            </a:r>
            <a:endParaRPr lang="en-US" sz="36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             Before God </a:t>
            </a:r>
            <a:r>
              <a:rPr lang="en-US" sz="2400" kern="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in light </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of the living.......................(</a:t>
            </a:r>
            <a:r>
              <a:rPr lang="en-US" sz="2400" kern="0" dirty="0" err="1">
                <a:effectLst/>
                <a:latin typeface="Times New Roman" panose="02020603050405020304" pitchFamily="18" charset="0"/>
                <a:ea typeface="Calibri" panose="020F0502020204030204" pitchFamily="34" charset="0"/>
                <a:cs typeface="Times New Roman" panose="02020603050405020304" pitchFamily="18" charset="0"/>
              </a:rPr>
              <a:t>Psa</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 56:14)</a:t>
            </a:r>
            <a:endParaRPr lang="en-US" sz="36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     And all the night </a:t>
            </a:r>
            <a:r>
              <a:rPr lang="en-US" sz="2400" kern="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in light </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of fire................................(</a:t>
            </a:r>
            <a:r>
              <a:rPr lang="en-US" sz="2400" kern="0" dirty="0" err="1">
                <a:effectLst/>
                <a:latin typeface="Times New Roman" panose="02020603050405020304" pitchFamily="18" charset="0"/>
                <a:ea typeface="Calibri" panose="020F0502020204030204" pitchFamily="34" charset="0"/>
                <a:cs typeface="Times New Roman" panose="02020603050405020304" pitchFamily="18" charset="0"/>
              </a:rPr>
              <a:t>Psa</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 78:14)</a:t>
            </a:r>
            <a:endParaRPr lang="en-US" sz="36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                 O LORD </a:t>
            </a:r>
            <a:r>
              <a:rPr lang="en-US" sz="2400" kern="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in light </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of your face they walk......(</a:t>
            </a:r>
            <a:r>
              <a:rPr lang="en-US" sz="2400" kern="0" dirty="0" err="1">
                <a:effectLst/>
                <a:latin typeface="Times New Roman" panose="02020603050405020304" pitchFamily="18" charset="0"/>
                <a:ea typeface="Calibri" panose="020F0502020204030204" pitchFamily="34" charset="0"/>
                <a:cs typeface="Times New Roman" panose="02020603050405020304" pitchFamily="18" charset="0"/>
              </a:rPr>
              <a:t>Psa</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 89:16)</a:t>
            </a:r>
            <a:endParaRPr lang="en-US" sz="36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in light </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of the king’s face is life....(Pro 16:15)</a:t>
            </a:r>
            <a:endParaRPr lang="en-US" sz="36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                 and walk </a:t>
            </a:r>
            <a:r>
              <a:rPr lang="en-US" sz="2400" kern="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in light </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of the LORD.....................(Isa 2:5)</a:t>
            </a:r>
            <a:endParaRPr lang="en-US" sz="36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in light </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of the morning..................(Mic 2:1)</a:t>
            </a:r>
            <a:endParaRPr lang="en-US" sz="36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36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לֵ֜א֗וֹר </a:t>
            </a:r>
            <a:r>
              <a:rPr lang="he-IL" sz="2400" kern="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בְּא֣וֹר </a:t>
            </a:r>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הַֽחַיִּים </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                        (Job 33:30)</a:t>
            </a:r>
            <a:endParaRPr lang="en-US" sz="36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לְ֭הִֽתְהַלֵּךְ לִפְנֵ֣י אֱלֹהִ֑ים </a:t>
            </a:r>
            <a:r>
              <a:rPr lang="he-IL" sz="2400" kern="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בְּ֜א֗וֹר </a:t>
            </a:r>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הַֽחַיִּֽים </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0" dirty="0" err="1">
                <a:effectLst/>
                <a:latin typeface="Times New Roman" panose="02020603050405020304" pitchFamily="18" charset="0"/>
                <a:ea typeface="Calibri" panose="020F0502020204030204" pitchFamily="34" charset="0"/>
                <a:cs typeface="Times New Roman" panose="02020603050405020304" pitchFamily="18" charset="0"/>
              </a:rPr>
              <a:t>Psa</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 56:14)</a:t>
            </a:r>
            <a:endParaRPr lang="en-US" sz="36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וְכָל־הַ֜לַּ֗יְלָה </a:t>
            </a:r>
            <a:r>
              <a:rPr lang="he-IL" sz="2400" kern="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בְּא֣וֹר </a:t>
            </a:r>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אֵֽשׁ </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0" dirty="0" err="1">
                <a:effectLst/>
                <a:latin typeface="Times New Roman" panose="02020603050405020304" pitchFamily="18" charset="0"/>
                <a:ea typeface="Calibri" panose="020F0502020204030204" pitchFamily="34" charset="0"/>
                <a:cs typeface="Times New Roman" panose="02020603050405020304" pitchFamily="18" charset="0"/>
              </a:rPr>
              <a:t>Psa</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 78:14)</a:t>
            </a:r>
            <a:endParaRPr lang="en-US" sz="36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יְ֜הוָ֗ה </a:t>
            </a:r>
            <a:r>
              <a:rPr lang="he-IL" sz="2400" kern="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בְּֽאוֹר</a:t>
            </a:r>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־פָּנֶ֥יךָ יְהַלֵּכֽוּן </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0" dirty="0" err="1">
                <a:effectLst/>
                <a:latin typeface="Times New Roman" panose="02020603050405020304" pitchFamily="18" charset="0"/>
                <a:ea typeface="Calibri" panose="020F0502020204030204" pitchFamily="34" charset="0"/>
                <a:cs typeface="Times New Roman" panose="02020603050405020304" pitchFamily="18" charset="0"/>
              </a:rPr>
              <a:t>Psa</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 89:16)</a:t>
            </a:r>
            <a:endParaRPr lang="en-US" sz="36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400" kern="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בְּאוֹר</a:t>
            </a:r>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־פְּנֵי־מֶ֥לֶךְ חַיִּ֑ים </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                               (Pro 16:15)</a:t>
            </a:r>
            <a:endParaRPr lang="en-US" sz="36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וְנֵלְכָ֖ה </a:t>
            </a:r>
            <a:r>
              <a:rPr lang="he-IL" sz="2400" kern="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בְּא֥וֹר </a:t>
            </a:r>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יְהוָֽה </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                      (Isa 2:5)</a:t>
            </a:r>
            <a:endParaRPr lang="en-US" sz="36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400" kern="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בְּא֤וֹר </a:t>
            </a:r>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הַבֹּ֙קֶר </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                               (Mic 2:1)</a:t>
            </a:r>
            <a:r>
              <a:rPr lang="en-US" sz="1200" dirty="0">
                <a:solidFill>
                  <a:schemeClr val="dk1"/>
                </a:solidFill>
                <a:latin typeface="Times New Roman" pitchFamily="18" charset="0"/>
                <a:cs typeface="Times New Roman" pitchFamily="18" charset="0"/>
              </a:rPr>
              <a:t> </a:t>
            </a:r>
          </a:p>
          <a:p>
            <a:pPr marL="0" marR="0"/>
            <a:r>
              <a:rPr lang="en-US" sz="1200" dirty="0">
                <a:solidFill>
                  <a:schemeClr val="dk1"/>
                </a:solidFill>
                <a:latin typeface="Times New Roman" pitchFamily="18" charset="0"/>
                <a:cs typeface="Times New Roman" pitchFamily="18" charset="0"/>
              </a:rPr>
              <a:t>						Copyright: Repetition in the Bible </a:t>
            </a:r>
            <a:endParaRPr lang="en-US" sz="12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2006842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23EFF160-8AEC-A90D-BD37-D0A398A9E081}"/>
              </a:ext>
            </a:extLst>
          </p:cNvPr>
          <p:cNvGraphicFramePr>
            <a:graphicFrameLocks noGrp="1"/>
          </p:cNvGraphicFramePr>
          <p:nvPr>
            <p:extLst>
              <p:ext uri="{D42A27DB-BD31-4B8C-83A1-F6EECF244321}">
                <p14:modId xmlns:p14="http://schemas.microsoft.com/office/powerpoint/2010/main" val="1016134386"/>
              </p:ext>
            </p:extLst>
          </p:nvPr>
        </p:nvGraphicFramePr>
        <p:xfrm>
          <a:off x="257175" y="657225"/>
          <a:ext cx="11525250" cy="6096000"/>
        </p:xfrm>
        <a:graphic>
          <a:graphicData uri="http://schemas.openxmlformats.org/drawingml/2006/table">
            <a:tbl>
              <a:tblPr firstRow="1" firstCol="1" bandRow="1"/>
              <a:tblGrid>
                <a:gridCol w="2305050">
                  <a:extLst>
                    <a:ext uri="{9D8B030D-6E8A-4147-A177-3AD203B41FA5}">
                      <a16:colId xmlns:a16="http://schemas.microsoft.com/office/drawing/2014/main" val="1233696884"/>
                    </a:ext>
                  </a:extLst>
                </a:gridCol>
                <a:gridCol w="2305050">
                  <a:extLst>
                    <a:ext uri="{9D8B030D-6E8A-4147-A177-3AD203B41FA5}">
                      <a16:colId xmlns:a16="http://schemas.microsoft.com/office/drawing/2014/main" val="1985589458"/>
                    </a:ext>
                  </a:extLst>
                </a:gridCol>
                <a:gridCol w="2305050">
                  <a:extLst>
                    <a:ext uri="{9D8B030D-6E8A-4147-A177-3AD203B41FA5}">
                      <a16:colId xmlns:a16="http://schemas.microsoft.com/office/drawing/2014/main" val="3192290551"/>
                    </a:ext>
                  </a:extLst>
                </a:gridCol>
                <a:gridCol w="2305050">
                  <a:extLst>
                    <a:ext uri="{9D8B030D-6E8A-4147-A177-3AD203B41FA5}">
                      <a16:colId xmlns:a16="http://schemas.microsoft.com/office/drawing/2014/main" val="1145254211"/>
                    </a:ext>
                  </a:extLst>
                </a:gridCol>
                <a:gridCol w="2305050">
                  <a:extLst>
                    <a:ext uri="{9D8B030D-6E8A-4147-A177-3AD203B41FA5}">
                      <a16:colId xmlns:a16="http://schemas.microsoft.com/office/drawing/2014/main" val="1509610711"/>
                    </a:ext>
                  </a:extLst>
                </a:gridCol>
              </a:tblGrid>
              <a:tr h="241975">
                <a:tc>
                  <a:txBody>
                    <a:bodyPr/>
                    <a:lstStyle/>
                    <a:p>
                      <a:pPr marL="0" marR="0"/>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(Gen 1:3) </a:t>
                      </a:r>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א֑וֹר</a:t>
                      </a:r>
                      <a:endParaRPr lang="en-US" sz="20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לַמָּאֹ֑ר </a:t>
                      </a:r>
                      <a:r>
                        <a:rPr lang="en-US"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(Exo 25:6) </a:t>
                      </a:r>
                      <a:endParaRPr lang="en-US" sz="20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וַתָּרֹאנָה </a:t>
                      </a:r>
                      <a:r>
                        <a:rPr lang="en-US"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(1Sa 14:27) </a:t>
                      </a:r>
                      <a:endParaRPr lang="en-US" sz="20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א֑וֹר </a:t>
                      </a:r>
                      <a:r>
                        <a:rPr lang="en-US"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(Job 12:25) </a:t>
                      </a:r>
                      <a:endParaRPr lang="en-US" sz="20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א֑וֹר </a:t>
                      </a:r>
                      <a:r>
                        <a:rPr lang="en-US"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(Job 36:32) </a:t>
                      </a:r>
                      <a:endParaRPr lang="en-US" sz="20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88139278"/>
                  </a:ext>
                </a:extLst>
              </a:tr>
              <a:tr h="241975">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אֽוֹר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(Gen 1:3) </a:t>
                      </a:r>
                      <a:endParaRPr lang="en-US" sz="20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וְהֵאִ֖יר </a:t>
                      </a:r>
                      <a:r>
                        <a:rPr lang="en-US"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(Exo 25:37) </a:t>
                      </a:r>
                      <a:endParaRPr lang="en-US" sz="20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אֹ֣רוּ </a:t>
                      </a:r>
                      <a:r>
                        <a:rPr lang="en-US"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(1Sa 14:29) </a:t>
                      </a:r>
                      <a:endParaRPr lang="en-US" sz="20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א֜֗וֹר </a:t>
                      </a:r>
                      <a:r>
                        <a:rPr lang="en-US"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(Job 17:12) </a:t>
                      </a:r>
                      <a:endParaRPr lang="en-US" sz="20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וְ֜אוֹר֗וֹ </a:t>
                      </a:r>
                      <a:r>
                        <a:rPr lang="en-US"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(Job 37:3) </a:t>
                      </a:r>
                      <a:endParaRPr lang="en-US" sz="20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45882896"/>
                  </a:ext>
                </a:extLst>
              </a:tr>
              <a:tr h="241975">
                <a:tc>
                  <a:txBody>
                    <a:bodyPr/>
                    <a:lstStyle/>
                    <a:p>
                      <a:pPr marL="0" marR="0" rtl="1"/>
                      <a:r>
                        <a:rPr lang="he-IL"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הָא֖וֹר </a:t>
                      </a:r>
                      <a:r>
                        <a:rPr lang="en-US"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(Gen 1:4) </a:t>
                      </a:r>
                      <a:endParaRPr lang="en-US" sz="20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לַמָּא֑וֹר </a:t>
                      </a:r>
                      <a:r>
                        <a:rPr lang="en-US"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(Exo 27:20) </a:t>
                      </a:r>
                      <a:endParaRPr lang="en-US" sz="20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א֣וֹר </a:t>
                      </a:r>
                      <a:r>
                        <a:rPr lang="en-US"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(1Sa 14:36) </a:t>
                      </a:r>
                      <a:endParaRPr lang="en-US" sz="20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א֣וֹר </a:t>
                      </a:r>
                      <a:r>
                        <a:rPr lang="en-US"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(Job 18:5) </a:t>
                      </a:r>
                      <a:endParaRPr lang="en-US" sz="20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אוֹרֽוֹ </a:t>
                      </a:r>
                      <a:r>
                        <a:rPr lang="en-US"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(Job 37:11) </a:t>
                      </a:r>
                      <a:endParaRPr lang="en-US" sz="20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07714187"/>
                  </a:ext>
                </a:extLst>
              </a:tr>
              <a:tr h="241975">
                <a:tc>
                  <a:txBody>
                    <a:bodyPr/>
                    <a:lstStyle/>
                    <a:p>
                      <a:pPr marL="0" marR="0" rtl="1"/>
                      <a:r>
                        <a:rPr lang="he-IL"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הָא֖וֹר </a:t>
                      </a:r>
                      <a:r>
                        <a:rPr lang="en-US"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(Gen 1:4) </a:t>
                      </a:r>
                      <a:endParaRPr lang="en-US" sz="20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לַמָּא֑וֹר </a:t>
                      </a:r>
                      <a:r>
                        <a:rPr lang="en-US"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(Exo 35:8) </a:t>
                      </a:r>
                      <a:endParaRPr lang="en-US" sz="20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א֥וֹר </a:t>
                      </a:r>
                      <a:r>
                        <a:rPr lang="en-US"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(1Sa 25:34) </a:t>
                      </a:r>
                      <a:endParaRPr lang="en-US" sz="20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א֭וֹר </a:t>
                      </a:r>
                      <a:r>
                        <a:rPr lang="en-US"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(Job 18:6) </a:t>
                      </a:r>
                      <a:endParaRPr lang="en-US" sz="20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א֣וֹר </a:t>
                      </a:r>
                      <a:r>
                        <a:rPr lang="en-US"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(Job 37:15) </a:t>
                      </a:r>
                      <a:endParaRPr lang="en-US" sz="20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69377698"/>
                  </a:ext>
                </a:extLst>
              </a:tr>
              <a:tr h="241975">
                <a:tc>
                  <a:txBody>
                    <a:bodyPr/>
                    <a:lstStyle/>
                    <a:p>
                      <a:pPr marL="0" marR="0" rtl="1"/>
                      <a:r>
                        <a:rPr lang="he-IL"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לָאוֹר </a:t>
                      </a:r>
                      <a:r>
                        <a:rPr lang="en-US"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(Gen 1:5) </a:t>
                      </a:r>
                      <a:endParaRPr lang="en-US" sz="20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הַמָּא֛וֹר </a:t>
                      </a:r>
                      <a:r>
                        <a:rPr lang="en-US"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(Exo 35:14) </a:t>
                      </a:r>
                      <a:endParaRPr lang="en-US" sz="20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א֥וֹר </a:t>
                      </a:r>
                      <a:r>
                        <a:rPr lang="en-US"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(1Sa 25:36) </a:t>
                      </a:r>
                      <a:endParaRPr lang="en-US" sz="20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מֵא֣וֹר </a:t>
                      </a:r>
                      <a:r>
                        <a:rPr lang="en-US"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(Job 18:18) </a:t>
                      </a:r>
                      <a:endParaRPr lang="en-US" sz="20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א֗וֹר </a:t>
                      </a:r>
                      <a:r>
                        <a:rPr lang="en-US"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(Job 37:21) </a:t>
                      </a:r>
                      <a:endParaRPr lang="en-US" sz="20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66205464"/>
                  </a:ext>
                </a:extLst>
              </a:tr>
              <a:tr h="241975">
                <a:tc>
                  <a:txBody>
                    <a:bodyPr/>
                    <a:lstStyle/>
                    <a:p>
                      <a:pPr marL="0" marR="0" rtl="1"/>
                      <a:r>
                        <a:rPr lang="he-IL"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מְאֹרֹת </a:t>
                      </a:r>
                      <a:r>
                        <a:rPr lang="en-US"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(Gen 1:14) </a:t>
                      </a:r>
                      <a:endParaRPr lang="en-US" sz="20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הַמָּאֽוֹר </a:t>
                      </a:r>
                      <a:r>
                        <a:rPr lang="en-US"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(Exo 35:14) </a:t>
                      </a:r>
                      <a:endParaRPr lang="en-US" sz="20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וְא֥וֹר </a:t>
                      </a:r>
                      <a:r>
                        <a:rPr lang="en-US"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(1Sa 29:10) </a:t>
                      </a:r>
                      <a:endParaRPr lang="en-US" sz="20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אֽוֹר </a:t>
                      </a:r>
                      <a:r>
                        <a:rPr lang="en-US"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(Job 22:28) </a:t>
                      </a:r>
                      <a:endParaRPr lang="en-US" sz="20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אוֹרָ֑ם </a:t>
                      </a:r>
                      <a:r>
                        <a:rPr lang="en-US"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(Job 38:15) </a:t>
                      </a:r>
                      <a:endParaRPr lang="en-US" sz="20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83832137"/>
                  </a:ext>
                </a:extLst>
              </a:tr>
              <a:tr h="241975">
                <a:tc>
                  <a:txBody>
                    <a:bodyPr/>
                    <a:lstStyle/>
                    <a:p>
                      <a:pPr marL="0" marR="0" rtl="1"/>
                      <a:r>
                        <a:rPr lang="he-IL"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לִמְאוֹרֹת </a:t>
                      </a:r>
                      <a:r>
                        <a:rPr lang="en-US"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(Gen 1:15) </a:t>
                      </a:r>
                      <a:endParaRPr lang="en-US" sz="20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לְמָא֕וֹר </a:t>
                      </a:r>
                      <a:r>
                        <a:rPr lang="en-US"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(Exo 35:28) </a:t>
                      </a:r>
                      <a:endParaRPr lang="en-US" sz="20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וַיֵּאֹ֥ר </a:t>
                      </a:r>
                      <a:r>
                        <a:rPr lang="en-US"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(2Sa 2:32) </a:t>
                      </a:r>
                      <a:endParaRPr lang="en-US" sz="20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א֥וֹר </a:t>
                      </a:r>
                      <a:r>
                        <a:rPr lang="en-US"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(Job 24:13) </a:t>
                      </a:r>
                      <a:endParaRPr lang="en-US" sz="20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א֑וֹר </a:t>
                      </a:r>
                      <a:r>
                        <a:rPr lang="en-US"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(Job 38:19) </a:t>
                      </a:r>
                      <a:endParaRPr lang="en-US" sz="20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41429808"/>
                  </a:ext>
                </a:extLst>
              </a:tr>
              <a:tr h="241975">
                <a:tc>
                  <a:txBody>
                    <a:bodyPr/>
                    <a:lstStyle/>
                    <a:p>
                      <a:pPr marL="0" marR="0" rtl="1"/>
                      <a:r>
                        <a:rPr lang="he-IL"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לְהָאִ֖יר </a:t>
                      </a:r>
                      <a:r>
                        <a:rPr lang="en-US"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(Gen 1:15) </a:t>
                      </a:r>
                      <a:endParaRPr lang="en-US" sz="20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הַמָּאֽוֹר </a:t>
                      </a:r>
                      <a:r>
                        <a:rPr lang="en-US"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(Exo 39:37) </a:t>
                      </a:r>
                      <a:endParaRPr lang="en-US" sz="20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א֣וֹר </a:t>
                      </a:r>
                      <a:r>
                        <a:rPr lang="en-US"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(2Sa 17:22) </a:t>
                      </a:r>
                      <a:endParaRPr lang="en-US" sz="20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לָא֡וֹר </a:t>
                      </a:r>
                      <a:r>
                        <a:rPr lang="en-US"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(Job 24:14) </a:t>
                      </a:r>
                      <a:endParaRPr lang="en-US" sz="20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א֑וֹר </a:t>
                      </a:r>
                      <a:r>
                        <a:rPr lang="en-US"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(Job 38:24) </a:t>
                      </a:r>
                      <a:endParaRPr lang="en-US" sz="20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06007247"/>
                  </a:ext>
                </a:extLst>
              </a:tr>
              <a:tr h="241975">
                <a:tc>
                  <a:txBody>
                    <a:bodyPr/>
                    <a:lstStyle/>
                    <a:p>
                      <a:pPr marL="0" marR="0" rtl="1"/>
                      <a:r>
                        <a:rPr lang="he-IL"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הַמְּאֹרֹ֖ת </a:t>
                      </a:r>
                      <a:r>
                        <a:rPr lang="en-US"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(Gen 1:16) </a:t>
                      </a:r>
                      <a:endParaRPr lang="en-US" sz="20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לַמָּא֑וֹר </a:t>
                      </a:r>
                      <a:r>
                        <a:rPr lang="en-US"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(Lev 24:2) </a:t>
                      </a:r>
                      <a:endParaRPr lang="en-US" sz="20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וּכְא֥וֹר </a:t>
                      </a:r>
                      <a:r>
                        <a:rPr lang="en-US"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(2Sa 23:4) </a:t>
                      </a:r>
                      <a:endParaRPr lang="en-US" sz="20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אֽוֹר </a:t>
                      </a:r>
                      <a:r>
                        <a:rPr lang="en-US"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(Job 24:16) </a:t>
                      </a:r>
                      <a:endParaRPr lang="en-US" sz="20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א֑וֹר </a:t>
                      </a:r>
                      <a:r>
                        <a:rPr lang="en-US"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(Job 41:10) </a:t>
                      </a:r>
                      <a:endParaRPr lang="en-US" sz="20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37444366"/>
                  </a:ext>
                </a:extLst>
              </a:tr>
              <a:tr h="241975">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הַמָּא֤וֹר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(Gen 1:16) </a:t>
                      </a:r>
                      <a:endParaRPr lang="en-US" sz="20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שְׁדֵיאֽוּר </a:t>
                      </a:r>
                      <a:r>
                        <a:rPr lang="en-US"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(Num 1:5) </a:t>
                      </a:r>
                      <a:endParaRPr lang="en-US" sz="20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א֥וֹר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(2Ki 7:9)    </a:t>
                      </a:r>
                      <a:endParaRPr lang="en-US" sz="20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אוֹרֵֽהוּ </a:t>
                      </a:r>
                      <a:r>
                        <a:rPr lang="en-US"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(Job 25:3) </a:t>
                      </a:r>
                      <a:endParaRPr lang="en-US" sz="20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יָאִ֣יר </a:t>
                      </a:r>
                      <a:r>
                        <a:rPr lang="en-US"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(Job 41:24) </a:t>
                      </a:r>
                      <a:endParaRPr lang="en-US" sz="20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29508776"/>
                  </a:ext>
                </a:extLst>
              </a:tr>
              <a:tr h="241975">
                <a:tc>
                  <a:txBody>
                    <a:bodyPr/>
                    <a:lstStyle/>
                    <a:p>
                      <a:pPr marL="0" marR="0" rtl="1"/>
                      <a:r>
                        <a:rPr lang="he-IL"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הַמָּא֤וֹר </a:t>
                      </a:r>
                      <a:r>
                        <a:rPr lang="en-US"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(Gen 1:16) </a:t>
                      </a:r>
                      <a:endParaRPr lang="en-US" sz="20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שְׁדֵיאֽוּר </a:t>
                      </a:r>
                      <a:r>
                        <a:rPr lang="en-US"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(Num 2:10) </a:t>
                      </a:r>
                      <a:endParaRPr lang="en-US" sz="20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אֽוּר </a:t>
                      </a:r>
                      <a:r>
                        <a:rPr lang="en-US"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(1Ch 11:35) </a:t>
                      </a:r>
                      <a:endParaRPr lang="en-US" sz="20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א֣וֹר </a:t>
                      </a:r>
                      <a:r>
                        <a:rPr lang="en-US"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(Job 26:10) </a:t>
                      </a:r>
                      <a:endParaRPr lang="en-US" sz="20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א֙וֹר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000" kern="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Psa</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4:7)      </a:t>
                      </a:r>
                      <a:endParaRPr lang="en-US" sz="20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00310425"/>
                  </a:ext>
                </a:extLst>
              </a:tr>
              <a:tr h="241975">
                <a:tc>
                  <a:txBody>
                    <a:bodyPr/>
                    <a:lstStyle/>
                    <a:p>
                      <a:pPr marL="0" marR="0" rtl="1"/>
                      <a:r>
                        <a:rPr lang="he-IL"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לְהָאִ֖יר </a:t>
                      </a:r>
                      <a:r>
                        <a:rPr lang="en-US"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(Gen 1:17) </a:t>
                      </a:r>
                      <a:endParaRPr lang="en-US" sz="20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הַמָּאוֹר </a:t>
                      </a:r>
                      <a:r>
                        <a:rPr lang="en-US"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(Num 4:9) </a:t>
                      </a:r>
                      <a:endParaRPr lang="en-US" sz="20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לְהָאִ֤יר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000" kern="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Ezr</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9:8)    </a:t>
                      </a:r>
                      <a:endParaRPr lang="en-US" sz="20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אֽוֹר </a:t>
                      </a:r>
                      <a:r>
                        <a:rPr lang="en-US"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(Job 28:11) </a:t>
                      </a:r>
                      <a:endParaRPr lang="en-US" sz="20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הָאִ֥ירָה </a:t>
                      </a:r>
                      <a:r>
                        <a:rPr lang="en-US"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(Psa 13:4) </a:t>
                      </a:r>
                      <a:endParaRPr lang="en-US" sz="20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0104030"/>
                  </a:ext>
                </a:extLst>
              </a:tr>
              <a:tr h="241975">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הָא֖וֹר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(Gen 1:18) </a:t>
                      </a:r>
                      <a:endParaRPr lang="en-US" sz="20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הַמָּאוֹר </a:t>
                      </a:r>
                      <a:r>
                        <a:rPr lang="en-US"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(Num 4:16) </a:t>
                      </a:r>
                      <a:endParaRPr lang="en-US" sz="20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הָאוֹר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000" kern="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Neh</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8:3)   </a:t>
                      </a:r>
                      <a:endParaRPr lang="en-US" sz="20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לְ֜אוֹרוֹ </a:t>
                      </a:r>
                      <a:r>
                        <a:rPr lang="en-US"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(Job 29:3) </a:t>
                      </a:r>
                      <a:endParaRPr lang="en-US" sz="20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תָּאִ֣יר </a:t>
                      </a:r>
                      <a:r>
                        <a:rPr lang="en-US"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(Psa 18:29) </a:t>
                      </a:r>
                      <a:endParaRPr lang="en-US" sz="20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82882542"/>
                  </a:ext>
                </a:extLst>
              </a:tr>
              <a:tr h="241975">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בְּא֥וּר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(Gen 11:28) </a:t>
                      </a:r>
                      <a:endParaRPr lang="en-US" sz="20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יָאֵ֙ר </a:t>
                      </a:r>
                      <a:r>
                        <a:rPr lang="en-US"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(Num 6:25) </a:t>
                      </a:r>
                      <a:endParaRPr lang="en-US" sz="20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מֵא֣וּר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000" kern="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Neh</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9:7)  </a:t>
                      </a:r>
                      <a:endParaRPr lang="en-US" sz="20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וְא֥וֹר </a:t>
                      </a:r>
                      <a:r>
                        <a:rPr lang="en-US"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(Job 29:24) </a:t>
                      </a:r>
                      <a:endParaRPr lang="en-US" sz="20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מְאִירַ֥ת </a:t>
                      </a:r>
                      <a:r>
                        <a:rPr lang="en-US"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(Psa 19:9) </a:t>
                      </a:r>
                      <a:endParaRPr lang="en-US" sz="20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19630800"/>
                  </a:ext>
                </a:extLst>
              </a:tr>
              <a:tr h="241975">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מֵא֣וּר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(Gen 11:31) </a:t>
                      </a:r>
                      <a:endParaRPr lang="en-US" sz="20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שְׁדֵיאֽוּר </a:t>
                      </a:r>
                      <a:r>
                        <a:rPr lang="en-US"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(Num 7:30) </a:t>
                      </a:r>
                      <a:endParaRPr lang="en-US" sz="20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לְהָאִ֣יר </a:t>
                      </a:r>
                      <a:r>
                        <a:rPr lang="en-US"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(Neh 9:12) </a:t>
                      </a:r>
                      <a:endParaRPr lang="en-US" sz="20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לְ֜א֗וֹר </a:t>
                      </a:r>
                      <a:r>
                        <a:rPr lang="en-US"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(Job 30:26) </a:t>
                      </a:r>
                      <a:endParaRPr lang="en-US" sz="20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אוֹרִ֣י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000" kern="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Psa</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27:1)   </a:t>
                      </a:r>
                      <a:endParaRPr lang="en-US" sz="20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15843192"/>
                  </a:ext>
                </a:extLst>
              </a:tr>
              <a:tr h="241975">
                <a:tc>
                  <a:txBody>
                    <a:bodyPr/>
                    <a:lstStyle/>
                    <a:p>
                      <a:pPr marL="0" marR="0" rtl="1"/>
                      <a:r>
                        <a:rPr lang="he-IL"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מֵא֣וּר </a:t>
                      </a:r>
                      <a:r>
                        <a:rPr lang="en-US"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(Gen 15:7) </a:t>
                      </a:r>
                      <a:endParaRPr lang="en-US" sz="20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שְׁדֵיאֽוּר </a:t>
                      </a:r>
                      <a:r>
                        <a:rPr lang="en-US"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(Num 7:35) </a:t>
                      </a:r>
                      <a:endParaRPr lang="en-US" sz="20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לְהָאִ֣יר </a:t>
                      </a:r>
                      <a:r>
                        <a:rPr lang="en-US"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(Neh 9:19) </a:t>
                      </a:r>
                      <a:endParaRPr lang="en-US" sz="20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א֖וֹר </a:t>
                      </a:r>
                      <a:r>
                        <a:rPr lang="en-US"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(Job 31:26) </a:t>
                      </a:r>
                      <a:endParaRPr lang="en-US" sz="20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הָאִ֣ירָה </a:t>
                      </a:r>
                      <a:r>
                        <a:rPr lang="en-US"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(Psa 31:17) </a:t>
                      </a:r>
                      <a:endParaRPr lang="en-US" sz="20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12779454"/>
                  </a:ext>
                </a:extLst>
              </a:tr>
              <a:tr h="241975">
                <a:tc>
                  <a:txBody>
                    <a:bodyPr/>
                    <a:lstStyle/>
                    <a:p>
                      <a:pPr marL="0" marR="0" rtl="1"/>
                      <a:r>
                        <a:rPr lang="he-IL"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א֑וֹר </a:t>
                      </a:r>
                      <a:r>
                        <a:rPr lang="en-US"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(Gen 44:3) </a:t>
                      </a:r>
                      <a:endParaRPr lang="en-US" sz="20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יָאִ֖ירוּ </a:t>
                      </a:r>
                      <a:r>
                        <a:rPr lang="en-US"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(Num 8:2) </a:t>
                      </a:r>
                      <a:endParaRPr lang="en-US" sz="20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לְא֥וֹר </a:t>
                      </a:r>
                      <a:r>
                        <a:rPr lang="en-US"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(Job 3:9) </a:t>
                      </a:r>
                      <a:endParaRPr lang="en-US" sz="20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בָּא֥וֹר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(Job 33:28) </a:t>
                      </a:r>
                      <a:endParaRPr lang="en-US" sz="20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בְּ֜אוֹרְךָ֗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000" kern="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Psa</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36:10) </a:t>
                      </a:r>
                      <a:endParaRPr lang="en-US" sz="20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68844875"/>
                  </a:ext>
                </a:extLst>
              </a:tr>
              <a:tr h="241975">
                <a:tc>
                  <a:txBody>
                    <a:bodyPr/>
                    <a:lstStyle/>
                    <a:p>
                      <a:pPr marL="0" marR="0" rtl="1"/>
                      <a:r>
                        <a:rPr lang="he-IL"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א֖וֹר </a:t>
                      </a:r>
                      <a:r>
                        <a:rPr lang="en-US"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(Exo 10:23) </a:t>
                      </a:r>
                      <a:endParaRPr lang="en-US" sz="20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שְׁדֵיאֽוּר </a:t>
                      </a:r>
                      <a:r>
                        <a:rPr lang="en-US"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(Num 10:18) </a:t>
                      </a:r>
                      <a:endParaRPr lang="en-US" sz="20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אֽוֹר </a:t>
                      </a:r>
                      <a:r>
                        <a:rPr lang="en-US"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(Job 3:16) </a:t>
                      </a:r>
                      <a:endParaRPr lang="en-US" sz="20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לֵ֜א֗וֹר </a:t>
                      </a:r>
                      <a:r>
                        <a:rPr lang="en-US"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(Job 33:30) </a:t>
                      </a:r>
                      <a:endParaRPr lang="en-US" sz="20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אֽוֹר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000" kern="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Psa</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36:10) </a:t>
                      </a:r>
                      <a:endParaRPr lang="en-US" sz="20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03382019"/>
                  </a:ext>
                </a:extLst>
              </a:tr>
              <a:tr h="241975">
                <a:tc>
                  <a:txBody>
                    <a:bodyPr/>
                    <a:lstStyle/>
                    <a:p>
                      <a:pPr marL="0" marR="0" rtl="1"/>
                      <a:r>
                        <a:rPr lang="he-IL"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לְהָאִ֣יר </a:t>
                      </a:r>
                      <a:r>
                        <a:rPr lang="en-US"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(Exo 13:21) </a:t>
                      </a:r>
                      <a:endParaRPr lang="en-US" sz="20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א֥וֹר </a:t>
                      </a:r>
                      <a:r>
                        <a:rPr lang="en-US"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(Jdg 16:2) </a:t>
                      </a:r>
                      <a:endParaRPr lang="en-US" sz="20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א֑וֹר </a:t>
                      </a:r>
                      <a:r>
                        <a:rPr lang="en-US"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(Job 3:20) </a:t>
                      </a:r>
                      <a:endParaRPr lang="en-US" sz="20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בְּא֣וֹר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(Job 33:30) </a:t>
                      </a:r>
                      <a:endParaRPr lang="en-US" sz="20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כָא֣וֹר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000" kern="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Psa</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37:6)   </a:t>
                      </a:r>
                      <a:endParaRPr lang="en-US" sz="20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2685262"/>
                  </a:ext>
                </a:extLst>
              </a:tr>
              <a:tr h="241975">
                <a:tc>
                  <a:txBody>
                    <a:bodyPr/>
                    <a:lstStyle/>
                    <a:p>
                      <a:pPr marL="0" marR="0" rtl="1"/>
                      <a:r>
                        <a:rPr lang="he-IL"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וַיָּ֖אֶר </a:t>
                      </a:r>
                      <a:r>
                        <a:rPr lang="en-US"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(Exo 14:20) </a:t>
                      </a:r>
                      <a:endParaRPr lang="en-US" sz="20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הָאֽוֹר </a:t>
                      </a:r>
                      <a:r>
                        <a:rPr lang="en-US"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(Jdg 19:26) </a:t>
                      </a:r>
                      <a:endParaRPr lang="en-US" sz="20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לָא֣וֹר </a:t>
                      </a:r>
                      <a:r>
                        <a:rPr lang="en-US"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(Job 12:22) </a:t>
                      </a:r>
                      <a:endParaRPr lang="en-US" sz="20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אוֹר֑וֹ </a:t>
                      </a:r>
                      <a:r>
                        <a:rPr lang="en-US"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(Job 36:30) </a:t>
                      </a:r>
                      <a:endParaRPr lang="en-US" sz="20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וְֽאוֹר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000" kern="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Psa</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38:11) </a:t>
                      </a:r>
                      <a:endParaRPr lang="en-US" sz="20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20282081"/>
                  </a:ext>
                </a:extLst>
              </a:tr>
            </a:tbl>
          </a:graphicData>
        </a:graphic>
      </p:graphicFrame>
      <p:sp>
        <p:nvSpPr>
          <p:cNvPr id="8" name="TextBox 7">
            <a:extLst>
              <a:ext uri="{FF2B5EF4-FFF2-40B4-BE49-F238E27FC236}">
                <a16:creationId xmlns:a16="http://schemas.microsoft.com/office/drawing/2014/main" id="{908DA872-E5C1-BB90-5160-FACFA8DD7A48}"/>
              </a:ext>
            </a:extLst>
          </p:cNvPr>
          <p:cNvSpPr txBox="1"/>
          <p:nvPr/>
        </p:nvSpPr>
        <p:spPr>
          <a:xfrm>
            <a:off x="147635" y="104775"/>
            <a:ext cx="11063290"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Light/Flame</a:t>
            </a:r>
            <a:r>
              <a:rPr kumimoji="0" lang="en-US" sz="2400" b="1"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(all forms) </a:t>
            </a:r>
            <a:r>
              <a:rPr kumimoji="0" lang="he-IL" sz="2400" b="1"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א֑וֹר </a:t>
            </a:r>
            <a:r>
              <a:rPr kumimoji="0" lang="en-US" sz="2400" b="1"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200 times in the Tanakh</a:t>
            </a: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Copyright: Repetition in the Bible </a:t>
            </a:r>
            <a:endParaRPr kumimoji="0" lang="en-US" sz="2400" b="1" i="0" u="none" strike="noStrike" kern="1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1071542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2EAFDBEF-79F0-A04A-7F90-967F9749600B}"/>
              </a:ext>
            </a:extLst>
          </p:cNvPr>
          <p:cNvGraphicFramePr>
            <a:graphicFrameLocks noGrp="1"/>
          </p:cNvGraphicFramePr>
          <p:nvPr>
            <p:extLst>
              <p:ext uri="{D42A27DB-BD31-4B8C-83A1-F6EECF244321}">
                <p14:modId xmlns:p14="http://schemas.microsoft.com/office/powerpoint/2010/main" val="128362077"/>
              </p:ext>
            </p:extLst>
          </p:nvPr>
        </p:nvGraphicFramePr>
        <p:xfrm>
          <a:off x="352424" y="380999"/>
          <a:ext cx="11515725" cy="6276980"/>
        </p:xfrm>
        <a:graphic>
          <a:graphicData uri="http://schemas.openxmlformats.org/drawingml/2006/table">
            <a:tbl>
              <a:tblPr firstRow="1" firstCol="1" bandRow="1"/>
              <a:tblGrid>
                <a:gridCol w="2303145">
                  <a:extLst>
                    <a:ext uri="{9D8B030D-6E8A-4147-A177-3AD203B41FA5}">
                      <a16:colId xmlns:a16="http://schemas.microsoft.com/office/drawing/2014/main" val="4180982144"/>
                    </a:ext>
                  </a:extLst>
                </a:gridCol>
                <a:gridCol w="2303145">
                  <a:extLst>
                    <a:ext uri="{9D8B030D-6E8A-4147-A177-3AD203B41FA5}">
                      <a16:colId xmlns:a16="http://schemas.microsoft.com/office/drawing/2014/main" val="758664591"/>
                    </a:ext>
                  </a:extLst>
                </a:gridCol>
                <a:gridCol w="2303145">
                  <a:extLst>
                    <a:ext uri="{9D8B030D-6E8A-4147-A177-3AD203B41FA5}">
                      <a16:colId xmlns:a16="http://schemas.microsoft.com/office/drawing/2014/main" val="1584058532"/>
                    </a:ext>
                  </a:extLst>
                </a:gridCol>
                <a:gridCol w="2303145">
                  <a:extLst>
                    <a:ext uri="{9D8B030D-6E8A-4147-A177-3AD203B41FA5}">
                      <a16:colId xmlns:a16="http://schemas.microsoft.com/office/drawing/2014/main" val="474325531"/>
                    </a:ext>
                  </a:extLst>
                </a:gridCol>
                <a:gridCol w="2303145">
                  <a:extLst>
                    <a:ext uri="{9D8B030D-6E8A-4147-A177-3AD203B41FA5}">
                      <a16:colId xmlns:a16="http://schemas.microsoft.com/office/drawing/2014/main" val="3686120645"/>
                    </a:ext>
                  </a:extLst>
                </a:gridCol>
              </a:tblGrid>
              <a:tr h="313849">
                <a:tc>
                  <a:txBody>
                    <a:bodyPr/>
                    <a:lstStyle/>
                    <a:p>
                      <a:pPr marL="0" marR="0"/>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000" kern="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Psa</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43:3)    </a:t>
                      </a:r>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אוֹרְךָ֣</a:t>
                      </a:r>
                      <a:endParaRPr lang="en-US" sz="3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וְ֜א֗וֹר </a:t>
                      </a:r>
                      <a:r>
                        <a:rPr lang="en-US"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(Psa 119:105) </a:t>
                      </a:r>
                      <a:endParaRPr lang="en-US" sz="32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וְא֣וֹר</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(Isa 5:20) </a:t>
                      </a:r>
                      <a:endParaRPr lang="en-US" sz="3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לְא֣וֹר</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(Isa 49:6) </a:t>
                      </a:r>
                      <a:endParaRPr lang="en-US" sz="3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יָאִ֥יר</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(Eze 32:7) </a:t>
                      </a:r>
                      <a:endParaRPr lang="en-US" sz="3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69049853"/>
                  </a:ext>
                </a:extLst>
              </a:tr>
              <a:tr h="313849">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וְא֥וֹר</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000" kern="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Psa</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44:4) </a:t>
                      </a:r>
                      <a:endParaRPr lang="en-US" sz="3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יָאִ֗יר </a:t>
                      </a:r>
                      <a:r>
                        <a:rPr lang="en-US"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(Psa 119:130) </a:t>
                      </a:r>
                      <a:endParaRPr lang="en-US" sz="32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וָא֔וֹר</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(Isa 5:30) </a:t>
                      </a:r>
                      <a:endParaRPr lang="en-US" sz="3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בְּא֣וּר</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(Isa 50:11) </a:t>
                      </a:r>
                      <a:endParaRPr lang="en-US" sz="3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אוֹרֽוֹ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(Eze 32:7) </a:t>
                      </a:r>
                      <a:endParaRPr lang="en-US" sz="3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14632774"/>
                  </a:ext>
                </a:extLst>
              </a:tr>
              <a:tr h="313849">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אֽוֹר</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000" kern="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Psa</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49:20) </a:t>
                      </a:r>
                      <a:endParaRPr lang="en-US" sz="3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הָאֵ֣ר </a:t>
                      </a:r>
                      <a:r>
                        <a:rPr lang="en-US"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(Psa 119:135) </a:t>
                      </a:r>
                      <a:endParaRPr lang="en-US" sz="32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א֣וֹר</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(Isa 9:1) </a:t>
                      </a:r>
                      <a:endParaRPr lang="en-US" sz="3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לְא֥וֹר</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(Isa 51:4) </a:t>
                      </a:r>
                      <a:endParaRPr lang="en-US" sz="3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מְא֤וֹרֵי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(Eze 32:8) </a:t>
                      </a:r>
                      <a:endParaRPr lang="en-US" sz="3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08276849"/>
                  </a:ext>
                </a:extLst>
              </a:tr>
              <a:tr h="313849">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בְּ֜א֗וֹר</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000" kern="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Psa</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56:14) </a:t>
                      </a:r>
                      <a:endParaRPr lang="en-US" sz="3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אוֹרִ֣ים</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000" kern="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Psa</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136:7) </a:t>
                      </a:r>
                      <a:endParaRPr lang="en-US" sz="3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א֖וֹר</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(Isa 9:1) </a:t>
                      </a:r>
                      <a:endParaRPr lang="en-US" sz="3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אוֹרֶ֔ךָ</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(Isa 58:8) </a:t>
                      </a:r>
                      <a:endParaRPr lang="en-US" sz="3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אוֹר</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(Eze 32:8) </a:t>
                      </a:r>
                      <a:endParaRPr lang="en-US" sz="3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77578636"/>
                  </a:ext>
                </a:extLst>
              </a:tr>
              <a:tr h="313849">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יָ֤אֵ֥ר</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000" kern="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Psa</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67:2) </a:t>
                      </a:r>
                      <a:endParaRPr lang="en-US" sz="3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א֣וֹר</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000" kern="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Psa</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139:11) </a:t>
                      </a:r>
                      <a:endParaRPr lang="en-US" sz="3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אֽוֹר</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(Isa 10:17) </a:t>
                      </a:r>
                      <a:endParaRPr lang="en-US" sz="3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אוֹרֶ֔ךָ</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(Isa 58:10) </a:t>
                      </a:r>
                      <a:endParaRPr lang="en-US" sz="3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הֵאִ֥ירָה </a:t>
                      </a:r>
                      <a:r>
                        <a:rPr lang="en-US"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(Eze 43:2) </a:t>
                      </a:r>
                      <a:endParaRPr lang="en-US" sz="32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85178473"/>
                  </a:ext>
                </a:extLst>
              </a:tr>
              <a:tr h="313849">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מָא֥וֹר</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000" kern="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Psa</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74:16) </a:t>
                      </a:r>
                      <a:endParaRPr lang="en-US" sz="3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יָאִ֑יר</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000" kern="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Psa</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139:12) </a:t>
                      </a:r>
                      <a:endParaRPr lang="en-US" sz="3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אוֹרָ֑ם </a:t>
                      </a:r>
                      <a:r>
                        <a:rPr lang="en-US"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(Isa 13:10) </a:t>
                      </a:r>
                      <a:endParaRPr lang="en-US" sz="32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לָאוֹר</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(Isa 59:9) </a:t>
                      </a:r>
                      <a:endParaRPr lang="en-US" sz="3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וְהָאֵ֣ר</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(Dan 9:17) </a:t>
                      </a:r>
                      <a:endParaRPr lang="en-US" sz="3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34292296"/>
                  </a:ext>
                </a:extLst>
              </a:tr>
              <a:tr h="313849">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נָ֭אוֹר</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000" kern="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Psa</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76:5) </a:t>
                      </a:r>
                      <a:endParaRPr lang="en-US" sz="3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אֽוֹר</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000" kern="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Psa</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148:3) </a:t>
                      </a:r>
                      <a:endParaRPr lang="en-US" sz="3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אוֹרֽוֹ</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(Isa 13:10) </a:t>
                      </a:r>
                      <a:endParaRPr lang="en-US" sz="3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א֖וֹרִי</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(Isa 60:1) </a:t>
                      </a:r>
                      <a:endParaRPr lang="en-US" sz="3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א֥וֹר</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(Hos 6:5) </a:t>
                      </a:r>
                      <a:endParaRPr lang="en-US" sz="3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93696712"/>
                  </a:ext>
                </a:extLst>
              </a:tr>
              <a:tr h="313849">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הֵאִ֣ירוּ</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000" kern="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Psa</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77:19) </a:t>
                      </a:r>
                      <a:endParaRPr lang="en-US" sz="3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כְּא֣וֹר</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(Pro 4:18) </a:t>
                      </a:r>
                      <a:endParaRPr lang="en-US" sz="3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א֔וֹר</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(Isa 18:4) </a:t>
                      </a:r>
                      <a:endParaRPr lang="en-US" sz="3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אוֹרֵ֑ךְ</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(Isa 60:1) </a:t>
                      </a:r>
                      <a:endParaRPr lang="en-US" sz="3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אֽוֹר</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(Amo 5:18) </a:t>
                      </a:r>
                      <a:endParaRPr lang="en-US" sz="3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58582395"/>
                  </a:ext>
                </a:extLst>
              </a:tr>
              <a:tr h="313849">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בְּא֣וֹר</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000" kern="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Psa</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78:14) </a:t>
                      </a:r>
                      <a:endParaRPr lang="en-US" sz="3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וָ֜א֗וֹר</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(Pro 4:18) </a:t>
                      </a:r>
                      <a:endParaRPr lang="en-US" sz="3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בָּאֻרִ֖ים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(Isa 24:15)</a:t>
                      </a:r>
                      <a:endParaRPr lang="en-US" sz="3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לְאוֹרֵ֑ךְ</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(Isa 60:3) </a:t>
                      </a:r>
                      <a:endParaRPr lang="en-US" sz="3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א֑וֹר</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(Amo 5:20) </a:t>
                      </a:r>
                      <a:endParaRPr lang="en-US" sz="3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96297360"/>
                  </a:ext>
                </a:extLst>
              </a:tr>
              <a:tr h="313849">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וְהָאֵ֥ר</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000" kern="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Psa</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80:4) </a:t>
                      </a:r>
                      <a:endParaRPr lang="en-US" sz="3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א֑וֹר</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(Pro 6:23) </a:t>
                      </a:r>
                      <a:endParaRPr lang="en-US" sz="3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מְאִיר֣וֹת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(Isa 27:11) </a:t>
                      </a:r>
                      <a:endParaRPr lang="en-US" sz="3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לְא֣וֹר</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(Isa 60:19) </a:t>
                      </a:r>
                      <a:endParaRPr lang="en-US" sz="3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כָאֹר</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(Amo 8:8) </a:t>
                      </a:r>
                      <a:endParaRPr lang="en-US" sz="3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35271832"/>
                  </a:ext>
                </a:extLst>
              </a:tr>
              <a:tr h="313849">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וְהָאֵ֥ר</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000" kern="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Psa</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80:8) </a:t>
                      </a:r>
                      <a:endParaRPr lang="en-US" sz="3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אוֹר</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(Pro 13:9) </a:t>
                      </a:r>
                      <a:endParaRPr lang="en-US" sz="3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אוֹר</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(Isa 30:26) </a:t>
                      </a:r>
                      <a:endParaRPr lang="en-US" sz="3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יָאִ֣יר</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(Isa 60:19) </a:t>
                      </a:r>
                      <a:endParaRPr lang="en-US" sz="3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אֽוֹר</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(Amo 8:9) </a:t>
                      </a:r>
                      <a:endParaRPr lang="en-US" sz="3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13891530"/>
                  </a:ext>
                </a:extLst>
              </a:tr>
              <a:tr h="313849">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הָאֵ֥ר</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000" kern="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Psa</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80:20) </a:t>
                      </a:r>
                      <a:endParaRPr lang="en-US" sz="3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מְֽאוֹר</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(Pro 15:30) </a:t>
                      </a:r>
                      <a:endParaRPr lang="en-US" sz="3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כְּא֣וֹר</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(Isa 30:26) </a:t>
                      </a:r>
                      <a:endParaRPr lang="en-US" sz="3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לְא֣וֹר</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(Isa 60:19) </a:t>
                      </a:r>
                      <a:endParaRPr lang="en-US" sz="3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בְּא֤וֹר</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(Mic 2:1) </a:t>
                      </a:r>
                      <a:endParaRPr lang="en-US" sz="3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28393039"/>
                  </a:ext>
                </a:extLst>
              </a:tr>
              <a:tr h="313849">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בְּֽאוֹר</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000" kern="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Psa</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89:16) </a:t>
                      </a:r>
                      <a:endParaRPr lang="en-US" sz="3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בְּאוֹר</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(Pro 16:15) </a:t>
                      </a:r>
                      <a:endParaRPr lang="en-US" sz="3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וְא֤וֹר</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(Isa 30:26) </a:t>
                      </a:r>
                      <a:endParaRPr lang="en-US" sz="3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לְא֣וֹר</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(Isa 60:20) </a:t>
                      </a:r>
                      <a:endParaRPr lang="en-US" sz="3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א֥וֹר</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(Mic 7:8) </a:t>
                      </a:r>
                      <a:endParaRPr lang="en-US" sz="3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80669810"/>
                  </a:ext>
                </a:extLst>
              </a:tr>
              <a:tr h="313849">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לִמְא֥וֹר</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000" kern="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Psa</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90:8) </a:t>
                      </a:r>
                      <a:endParaRPr lang="en-US" sz="3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מֵ֤אִיר</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(Pro 29:13) </a:t>
                      </a:r>
                      <a:endParaRPr lang="en-US" sz="3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כְּא֖וֹר</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(Isa 30:26) </a:t>
                      </a:r>
                      <a:endParaRPr lang="en-US" sz="3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אוֹרָֽם</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(Jer 4:23) </a:t>
                      </a:r>
                      <a:endParaRPr lang="en-US" sz="3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לָא֔וֹר</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(Mic 7:9) </a:t>
                      </a:r>
                      <a:endParaRPr lang="en-US" sz="3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31306292"/>
                  </a:ext>
                </a:extLst>
              </a:tr>
              <a:tr h="313849">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הֵאִ֣ירוּ</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000" kern="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Psa</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97:4) </a:t>
                      </a:r>
                      <a:endParaRPr lang="en-US" sz="3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הָא֖וֹר</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000" kern="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Ecc</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2:13) </a:t>
                      </a:r>
                      <a:endParaRPr lang="en-US" sz="3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א֥וּר</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(Isa 31:9) </a:t>
                      </a:r>
                      <a:endParaRPr lang="en-US" sz="3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לְאוֹר</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(Jer 13:16) </a:t>
                      </a:r>
                      <a:endParaRPr lang="en-US" sz="3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כָּא֣וֹר</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000" kern="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Hab</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3:4) </a:t>
                      </a:r>
                      <a:endParaRPr lang="en-US" sz="3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03697659"/>
                  </a:ext>
                </a:extLst>
              </a:tr>
              <a:tr h="313849">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א֭וֹר</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000" kern="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Psa</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97:11) </a:t>
                      </a:r>
                      <a:endParaRPr lang="en-US" sz="3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תָּאִ֣יר</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000" kern="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Ecc</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8:1) </a:t>
                      </a:r>
                      <a:endParaRPr lang="en-US" sz="3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לְא֥וֹר</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(Isa 42:6) </a:t>
                      </a:r>
                      <a:endParaRPr lang="en-US" sz="3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וְא֥וֹר</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(Jer 25:10) </a:t>
                      </a:r>
                      <a:endParaRPr lang="en-US" sz="3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לְא֤וֹר</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000" kern="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Hab</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3:11) </a:t>
                      </a:r>
                      <a:endParaRPr lang="en-US" sz="3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92607929"/>
                  </a:ext>
                </a:extLst>
              </a:tr>
              <a:tr h="313849">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א֭וֹר</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000" kern="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Psa</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104:2) </a:t>
                      </a:r>
                      <a:endParaRPr lang="en-US" sz="3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הָא֑וֹר</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000" kern="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Ecc</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11:7) </a:t>
                      </a:r>
                      <a:endParaRPr lang="en-US" sz="3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לָא֗וֹר</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(Isa 42:16) </a:t>
                      </a:r>
                      <a:endParaRPr lang="en-US" sz="3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לְא֣וֹר</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(Jer 31:35) </a:t>
                      </a:r>
                      <a:endParaRPr lang="en-US" sz="3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לָאוֹר</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(Zep 3:5) </a:t>
                      </a:r>
                      <a:endParaRPr lang="en-US" sz="3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47717543"/>
                  </a:ext>
                </a:extLst>
              </a:tr>
              <a:tr h="313849">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לְהָאִ֥יר</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000" kern="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Psa</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105:39) </a:t>
                      </a:r>
                      <a:endParaRPr lang="en-US" sz="3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וְהָא֔וֹר</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000" kern="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Ecc</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12:2) </a:t>
                      </a:r>
                      <a:endParaRPr lang="en-US" sz="3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אֽוּר</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(Isa 44:16) </a:t>
                      </a:r>
                      <a:endParaRPr lang="en-US" sz="3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לְא֣וֹר</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(Jer 31:35) </a:t>
                      </a:r>
                      <a:endParaRPr lang="en-US" sz="3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א֔וֹר</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(Zec 14:6) </a:t>
                      </a:r>
                      <a:endParaRPr lang="en-US" sz="3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06900516"/>
                  </a:ext>
                </a:extLst>
              </a:tr>
              <a:tr h="313849">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א֭וֹר</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000" kern="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Psa</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112:4) </a:t>
                      </a:r>
                      <a:endParaRPr lang="en-US" sz="3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בְּא֥וֹר</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(Isa 2:5) </a:t>
                      </a:r>
                      <a:endParaRPr lang="en-US" sz="3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אוֹר</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(Isa 45:7) </a:t>
                      </a:r>
                      <a:endParaRPr lang="en-US" sz="3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אֽוֹר</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(Lam 3:2) </a:t>
                      </a:r>
                      <a:endParaRPr lang="en-US" sz="3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אֽוֹר</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(Zec 14:7) </a:t>
                      </a:r>
                      <a:endParaRPr lang="en-US" sz="3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79934993"/>
                  </a:ext>
                </a:extLst>
              </a:tr>
              <a:tr h="313849">
                <a:tc>
                  <a:txBody>
                    <a:bodyPr/>
                    <a:lstStyle/>
                    <a:p>
                      <a:pPr marL="0" marR="0" rtl="1"/>
                      <a:r>
                        <a:rPr lang="he-IL"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וַיָּ֪אֶר </a:t>
                      </a:r>
                      <a:r>
                        <a:rPr lang="en-US" sz="2000" ker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(Psa 118:27) </a:t>
                      </a:r>
                      <a:endParaRPr lang="en-US" sz="32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לְאוֹר</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(Isa 5:20) </a:t>
                      </a:r>
                      <a:endParaRPr lang="en-US" sz="3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א֖וּר</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(Isa 47:14) </a:t>
                      </a:r>
                      <a:endParaRPr lang="en-US" sz="3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בָּא֤וּר</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(Eze 5:2) </a:t>
                      </a:r>
                      <a:endParaRPr lang="en-US" sz="3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תָאִ֥ירוּ</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(Mal 1:10) </a:t>
                      </a:r>
                      <a:endParaRPr lang="en-US" sz="3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95568936"/>
                  </a:ext>
                </a:extLst>
              </a:tr>
            </a:tbl>
          </a:graphicData>
        </a:graphic>
      </p:graphicFrame>
    </p:spTree>
    <p:extLst>
      <p:ext uri="{BB962C8B-B14F-4D97-AF65-F5344CB8AC3E}">
        <p14:creationId xmlns:p14="http://schemas.microsoft.com/office/powerpoint/2010/main" val="5215080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1143EB1D-0A31-F301-98C2-B5BBF29DAA47}"/>
              </a:ext>
            </a:extLst>
          </p:cNvPr>
          <p:cNvGraphicFramePr>
            <a:graphicFrameLocks noGrp="1"/>
          </p:cNvGraphicFramePr>
          <p:nvPr>
            <p:extLst>
              <p:ext uri="{D42A27DB-BD31-4B8C-83A1-F6EECF244321}">
                <p14:modId xmlns:p14="http://schemas.microsoft.com/office/powerpoint/2010/main" val="2882664395"/>
              </p:ext>
            </p:extLst>
          </p:nvPr>
        </p:nvGraphicFramePr>
        <p:xfrm>
          <a:off x="245097" y="1649692"/>
          <a:ext cx="11783505" cy="4412149"/>
        </p:xfrm>
        <a:graphic>
          <a:graphicData uri="http://schemas.openxmlformats.org/drawingml/2006/table">
            <a:tbl>
              <a:tblPr firstRow="1" firstCol="1" bandRow="1"/>
              <a:tblGrid>
                <a:gridCol w="3927835">
                  <a:extLst>
                    <a:ext uri="{9D8B030D-6E8A-4147-A177-3AD203B41FA5}">
                      <a16:colId xmlns:a16="http://schemas.microsoft.com/office/drawing/2014/main" val="1736705353"/>
                    </a:ext>
                  </a:extLst>
                </a:gridCol>
                <a:gridCol w="3927835">
                  <a:extLst>
                    <a:ext uri="{9D8B030D-6E8A-4147-A177-3AD203B41FA5}">
                      <a16:colId xmlns:a16="http://schemas.microsoft.com/office/drawing/2014/main" val="3442033142"/>
                    </a:ext>
                  </a:extLst>
                </a:gridCol>
                <a:gridCol w="3927835">
                  <a:extLst>
                    <a:ext uri="{9D8B030D-6E8A-4147-A177-3AD203B41FA5}">
                      <a16:colId xmlns:a16="http://schemas.microsoft.com/office/drawing/2014/main" val="4232493617"/>
                    </a:ext>
                  </a:extLst>
                </a:gridCol>
              </a:tblGrid>
              <a:tr h="630307">
                <a:tc>
                  <a:txBody>
                    <a:bodyPr/>
                    <a:lstStyle/>
                    <a:p>
                      <a:pPr marL="0" marR="0"/>
                      <a:r>
                        <a:rPr lang="en-US" sz="3200" kern="0" dirty="0">
                          <a:effectLst/>
                          <a:latin typeface="Times New Roman" panose="02020603050405020304" pitchFamily="18" charset="0"/>
                          <a:ea typeface="Calibri" panose="020F0502020204030204" pitchFamily="34" charset="0"/>
                          <a:cs typeface="Times New Roman" panose="02020603050405020304" pitchFamily="18" charset="0"/>
                        </a:rPr>
                        <a:t>(Gen 1:2)    </a:t>
                      </a:r>
                      <a:r>
                        <a:rPr kumimoji="0" lang="he-IL" sz="3200" b="0" i="0" u="none" strike="noStrike" kern="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וְר֣וּחַ אֱלֹהִ֔ים</a:t>
                      </a:r>
                      <a:r>
                        <a:rPr kumimoji="0" lang="en-US" sz="3200" b="0" i="0" u="none" strike="noStrike" kern="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lang="en-US" sz="3200" kern="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4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3200" kern="0">
                          <a:effectLst/>
                          <a:latin typeface="Times New Roman" panose="02020603050405020304" pitchFamily="18" charset="0"/>
                          <a:ea typeface="Calibri" panose="020F0502020204030204" pitchFamily="34" charset="0"/>
                          <a:cs typeface="Times New Roman" panose="02020603050405020304" pitchFamily="18" charset="0"/>
                        </a:rPr>
                        <a:t> רֽוּחַ־אֱלֹהִ֛ים </a:t>
                      </a:r>
                      <a:r>
                        <a:rPr lang="en-US" sz="3200" kern="0">
                          <a:effectLst/>
                          <a:latin typeface="Times New Roman" panose="02020603050405020304" pitchFamily="18" charset="0"/>
                          <a:ea typeface="Calibri" panose="020F0502020204030204" pitchFamily="34" charset="0"/>
                          <a:cs typeface="Times New Roman" panose="02020603050405020304" pitchFamily="18" charset="0"/>
                        </a:rPr>
                        <a:t>(1Sa 16:15)</a:t>
                      </a:r>
                      <a:endParaRPr lang="en-US" sz="4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3200" kern="0">
                          <a:effectLst/>
                          <a:latin typeface="Times New Roman" panose="02020603050405020304" pitchFamily="18" charset="0"/>
                          <a:ea typeface="Calibri" panose="020F0502020204030204" pitchFamily="34" charset="0"/>
                          <a:cs typeface="Times New Roman" panose="02020603050405020304" pitchFamily="18" charset="0"/>
                        </a:rPr>
                        <a:t> וְר֣וּחַ אֱלֹהִ֗ים </a:t>
                      </a:r>
                      <a:r>
                        <a:rPr lang="en-US" sz="3200" kern="0">
                          <a:effectLst/>
                          <a:latin typeface="Times New Roman" panose="02020603050405020304" pitchFamily="18" charset="0"/>
                          <a:ea typeface="Calibri" panose="020F0502020204030204" pitchFamily="34" charset="0"/>
                          <a:cs typeface="Times New Roman" panose="02020603050405020304" pitchFamily="18" charset="0"/>
                        </a:rPr>
                        <a:t>(2Ch 24:20)</a:t>
                      </a:r>
                      <a:endParaRPr lang="en-US" sz="4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27601573"/>
                  </a:ext>
                </a:extLst>
              </a:tr>
              <a:tr h="630307">
                <a:tc>
                  <a:txBody>
                    <a:bodyPr/>
                    <a:lstStyle/>
                    <a:p>
                      <a:pPr marL="0" marR="0" rtl="1"/>
                      <a:r>
                        <a:rPr lang="he-IL" sz="3200" kern="0">
                          <a:effectLst/>
                          <a:latin typeface="Times New Roman" panose="02020603050405020304" pitchFamily="18" charset="0"/>
                          <a:ea typeface="Calibri" panose="020F0502020204030204" pitchFamily="34" charset="0"/>
                          <a:cs typeface="Times New Roman" panose="02020603050405020304" pitchFamily="18" charset="0"/>
                        </a:rPr>
                        <a:t> ר֥וּחַ אֱלֹהִ֖ים </a:t>
                      </a:r>
                      <a:r>
                        <a:rPr lang="en-US" sz="3200" kern="0">
                          <a:effectLst/>
                          <a:latin typeface="Times New Roman" panose="02020603050405020304" pitchFamily="18" charset="0"/>
                          <a:ea typeface="Calibri" panose="020F0502020204030204" pitchFamily="34" charset="0"/>
                          <a:cs typeface="Times New Roman" panose="02020603050405020304" pitchFamily="18" charset="0"/>
                        </a:rPr>
                        <a:t>(Gen 41:38)</a:t>
                      </a:r>
                      <a:endParaRPr lang="en-US" sz="4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3200" kern="0">
                          <a:effectLst/>
                          <a:latin typeface="Times New Roman" panose="02020603050405020304" pitchFamily="18" charset="0"/>
                          <a:ea typeface="Calibri" panose="020F0502020204030204" pitchFamily="34" charset="0"/>
                          <a:cs typeface="Times New Roman" panose="02020603050405020304" pitchFamily="18" charset="0"/>
                        </a:rPr>
                        <a:t> רֽוּחַ־אֱלֹהִים </a:t>
                      </a:r>
                      <a:r>
                        <a:rPr lang="en-US" sz="3200" kern="0">
                          <a:effectLst/>
                          <a:latin typeface="Times New Roman" panose="02020603050405020304" pitchFamily="18" charset="0"/>
                          <a:ea typeface="Calibri" panose="020F0502020204030204" pitchFamily="34" charset="0"/>
                          <a:cs typeface="Times New Roman" panose="02020603050405020304" pitchFamily="18" charset="0"/>
                        </a:rPr>
                        <a:t>(1Sa 16:16)</a:t>
                      </a:r>
                      <a:endParaRPr lang="en-US" sz="4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3200" kern="0">
                          <a:effectLst/>
                          <a:latin typeface="Times New Roman" panose="02020603050405020304" pitchFamily="18" charset="0"/>
                          <a:ea typeface="Calibri" panose="020F0502020204030204" pitchFamily="34" charset="0"/>
                          <a:cs typeface="Times New Roman" panose="02020603050405020304" pitchFamily="18" charset="0"/>
                        </a:rPr>
                        <a:t> בְּר֣וּחַ אֱלֹהִ֑ים </a:t>
                      </a:r>
                      <a:r>
                        <a:rPr lang="en-US" sz="3200" kern="0">
                          <a:effectLst/>
                          <a:latin typeface="Times New Roman" panose="02020603050405020304" pitchFamily="18" charset="0"/>
                          <a:ea typeface="Calibri" panose="020F0502020204030204" pitchFamily="34" charset="0"/>
                          <a:cs typeface="Times New Roman" panose="02020603050405020304" pitchFamily="18" charset="0"/>
                        </a:rPr>
                        <a:t>(Eze 11:24)</a:t>
                      </a:r>
                      <a:endParaRPr lang="en-US" sz="4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76059929"/>
                  </a:ext>
                </a:extLst>
              </a:tr>
              <a:tr h="630307">
                <a:tc>
                  <a:txBody>
                    <a:bodyPr/>
                    <a:lstStyle/>
                    <a:p>
                      <a:pPr marL="0" marR="0" rtl="1"/>
                      <a:r>
                        <a:rPr lang="he-IL" sz="3200" kern="0" dirty="0">
                          <a:effectLst/>
                          <a:latin typeface="Times New Roman" panose="02020603050405020304" pitchFamily="18" charset="0"/>
                          <a:ea typeface="Calibri" panose="020F0502020204030204" pitchFamily="34" charset="0"/>
                          <a:cs typeface="Times New Roman" panose="02020603050405020304" pitchFamily="18" charset="0"/>
                        </a:rPr>
                        <a:t> ר֣וּחַ אֱלֹהִ֑ים</a:t>
                      </a:r>
                      <a:r>
                        <a:rPr lang="en-US" sz="32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32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200" kern="0" dirty="0">
                          <a:effectLst/>
                          <a:latin typeface="Times New Roman" panose="02020603050405020304" pitchFamily="18" charset="0"/>
                          <a:ea typeface="Calibri" panose="020F0502020204030204" pitchFamily="34" charset="0"/>
                          <a:cs typeface="Times New Roman" panose="02020603050405020304" pitchFamily="18" charset="0"/>
                        </a:rPr>
                        <a:t>(Exo 31:3)</a:t>
                      </a:r>
                      <a:endParaRPr lang="en-US" sz="4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3200" kern="0">
                          <a:effectLst/>
                          <a:latin typeface="Times New Roman" panose="02020603050405020304" pitchFamily="18" charset="0"/>
                          <a:ea typeface="Calibri" panose="020F0502020204030204" pitchFamily="34" charset="0"/>
                          <a:cs typeface="Times New Roman" panose="02020603050405020304" pitchFamily="18" charset="0"/>
                        </a:rPr>
                        <a:t> רֽוּחַ־אֱלֹהִים </a:t>
                      </a:r>
                      <a:r>
                        <a:rPr lang="en-US" sz="3200" kern="0">
                          <a:effectLst/>
                          <a:latin typeface="Times New Roman" panose="02020603050405020304" pitchFamily="18" charset="0"/>
                          <a:ea typeface="Calibri" panose="020F0502020204030204" pitchFamily="34" charset="0"/>
                          <a:cs typeface="Times New Roman" panose="02020603050405020304" pitchFamily="18" charset="0"/>
                        </a:rPr>
                        <a:t>(1Sa 16:23)</a:t>
                      </a:r>
                      <a:endParaRPr lang="en-US" sz="4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3200" kern="0" dirty="0">
                          <a:effectLst/>
                          <a:latin typeface="Times New Roman" panose="02020603050405020304" pitchFamily="18" charset="0"/>
                          <a:ea typeface="Calibri" panose="020F0502020204030204" pitchFamily="34" charset="0"/>
                          <a:cs typeface="Times New Roman" panose="02020603050405020304" pitchFamily="18" charset="0"/>
                        </a:rPr>
                        <a:t> רֽוּחַ־אֱלָהִ֥ין</a:t>
                      </a:r>
                      <a:r>
                        <a:rPr lang="en-US" sz="32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32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200" kern="0" dirty="0">
                          <a:effectLst/>
                          <a:latin typeface="Times New Roman" panose="02020603050405020304" pitchFamily="18" charset="0"/>
                          <a:ea typeface="Calibri" panose="020F0502020204030204" pitchFamily="34" charset="0"/>
                          <a:cs typeface="Times New Roman" panose="02020603050405020304" pitchFamily="18" charset="0"/>
                        </a:rPr>
                        <a:t>(Dan 4:5)</a:t>
                      </a:r>
                      <a:endParaRPr lang="en-US" sz="4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95083472"/>
                  </a:ext>
                </a:extLst>
              </a:tr>
              <a:tr h="630307">
                <a:tc>
                  <a:txBody>
                    <a:bodyPr/>
                    <a:lstStyle/>
                    <a:p>
                      <a:pPr marL="0" marR="0" rtl="1"/>
                      <a:r>
                        <a:rPr lang="he-IL" sz="3200" kern="0">
                          <a:effectLst/>
                          <a:latin typeface="Times New Roman" panose="02020603050405020304" pitchFamily="18" charset="0"/>
                          <a:ea typeface="Calibri" panose="020F0502020204030204" pitchFamily="34" charset="0"/>
                          <a:cs typeface="Times New Roman" panose="02020603050405020304" pitchFamily="18" charset="0"/>
                        </a:rPr>
                        <a:t> ר֣וּחַ אֱלֹהִ֑ים </a:t>
                      </a:r>
                      <a:r>
                        <a:rPr lang="en-US" sz="3200" kern="0">
                          <a:effectLst/>
                          <a:latin typeface="Times New Roman" panose="02020603050405020304" pitchFamily="18" charset="0"/>
                          <a:ea typeface="Calibri" panose="020F0502020204030204" pitchFamily="34" charset="0"/>
                          <a:cs typeface="Times New Roman" panose="02020603050405020304" pitchFamily="18" charset="0"/>
                        </a:rPr>
                        <a:t>(Exo 35:31)</a:t>
                      </a:r>
                      <a:endParaRPr lang="en-US" sz="4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3200" kern="0">
                          <a:effectLst/>
                          <a:latin typeface="Times New Roman" panose="02020603050405020304" pitchFamily="18" charset="0"/>
                          <a:ea typeface="Calibri" panose="020F0502020204030204" pitchFamily="34" charset="0"/>
                          <a:cs typeface="Times New Roman" panose="02020603050405020304" pitchFamily="18" charset="0"/>
                        </a:rPr>
                        <a:t> רוּחַ֩ אֱלֹהִ֙ים </a:t>
                      </a:r>
                      <a:r>
                        <a:rPr lang="en-US" sz="3200" kern="0">
                          <a:effectLst/>
                          <a:latin typeface="Times New Roman" panose="02020603050405020304" pitchFamily="18" charset="0"/>
                          <a:ea typeface="Calibri" panose="020F0502020204030204" pitchFamily="34" charset="0"/>
                          <a:cs typeface="Times New Roman" panose="02020603050405020304" pitchFamily="18" charset="0"/>
                        </a:rPr>
                        <a:t>(1Sa 18:10)</a:t>
                      </a:r>
                      <a:endParaRPr lang="en-US" sz="4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3200" kern="0" dirty="0">
                          <a:effectLst/>
                          <a:latin typeface="Times New Roman" panose="02020603050405020304" pitchFamily="18" charset="0"/>
                          <a:ea typeface="Calibri" panose="020F0502020204030204" pitchFamily="34" charset="0"/>
                          <a:cs typeface="Times New Roman" panose="02020603050405020304" pitchFamily="18" charset="0"/>
                        </a:rPr>
                        <a:t> ר֣וּחַ אֱלָהִ֤ין</a:t>
                      </a:r>
                      <a:r>
                        <a:rPr lang="en-US" sz="32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32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200" kern="0" dirty="0">
                          <a:effectLst/>
                          <a:latin typeface="Times New Roman" panose="02020603050405020304" pitchFamily="18" charset="0"/>
                          <a:ea typeface="Calibri" panose="020F0502020204030204" pitchFamily="34" charset="0"/>
                          <a:cs typeface="Times New Roman" panose="02020603050405020304" pitchFamily="18" charset="0"/>
                        </a:rPr>
                        <a:t>(Dan 4:6)</a:t>
                      </a:r>
                      <a:endParaRPr lang="en-US" sz="4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31296085"/>
                  </a:ext>
                </a:extLst>
              </a:tr>
              <a:tr h="630307">
                <a:tc>
                  <a:txBody>
                    <a:bodyPr/>
                    <a:lstStyle/>
                    <a:p>
                      <a:pPr marL="0" marR="0" rtl="1"/>
                      <a:r>
                        <a:rPr lang="he-IL" sz="3200" kern="0">
                          <a:effectLst/>
                          <a:latin typeface="Times New Roman" panose="02020603050405020304" pitchFamily="18" charset="0"/>
                          <a:ea typeface="Calibri" panose="020F0502020204030204" pitchFamily="34" charset="0"/>
                          <a:cs typeface="Times New Roman" panose="02020603050405020304" pitchFamily="18" charset="0"/>
                        </a:rPr>
                        <a:t> ר֥וּחַ אֱלֹהִֽים </a:t>
                      </a:r>
                      <a:r>
                        <a:rPr lang="en-US" sz="3200" kern="0">
                          <a:effectLst/>
                          <a:latin typeface="Times New Roman" panose="02020603050405020304" pitchFamily="18" charset="0"/>
                          <a:ea typeface="Calibri" panose="020F0502020204030204" pitchFamily="34" charset="0"/>
                          <a:cs typeface="Times New Roman" panose="02020603050405020304" pitchFamily="18" charset="0"/>
                        </a:rPr>
                        <a:t>(Num 24:2)</a:t>
                      </a:r>
                      <a:endParaRPr lang="en-US" sz="4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3200" kern="0">
                          <a:effectLst/>
                          <a:latin typeface="Times New Roman" panose="02020603050405020304" pitchFamily="18" charset="0"/>
                          <a:ea typeface="Calibri" panose="020F0502020204030204" pitchFamily="34" charset="0"/>
                          <a:cs typeface="Times New Roman" panose="02020603050405020304" pitchFamily="18" charset="0"/>
                        </a:rPr>
                        <a:t> ר֣וּחַ אֱלֹהִ֔ים </a:t>
                      </a:r>
                      <a:r>
                        <a:rPr lang="en-US" sz="3200" kern="0">
                          <a:effectLst/>
                          <a:latin typeface="Times New Roman" panose="02020603050405020304" pitchFamily="18" charset="0"/>
                          <a:ea typeface="Calibri" panose="020F0502020204030204" pitchFamily="34" charset="0"/>
                          <a:cs typeface="Times New Roman" panose="02020603050405020304" pitchFamily="18" charset="0"/>
                        </a:rPr>
                        <a:t>(1Sa 19:20)</a:t>
                      </a:r>
                      <a:endParaRPr lang="en-US" sz="4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3200" kern="0" dirty="0">
                          <a:effectLst/>
                          <a:latin typeface="Times New Roman" panose="02020603050405020304" pitchFamily="18" charset="0"/>
                          <a:ea typeface="Calibri" panose="020F0502020204030204" pitchFamily="34" charset="0"/>
                          <a:cs typeface="Times New Roman" panose="02020603050405020304" pitchFamily="18" charset="0"/>
                        </a:rPr>
                        <a:t> רֽוּחַ־אֱלָהִ֥ין</a:t>
                      </a:r>
                      <a:r>
                        <a:rPr lang="en-US" sz="32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32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200" kern="0" dirty="0">
                          <a:effectLst/>
                          <a:latin typeface="Times New Roman" panose="02020603050405020304" pitchFamily="18" charset="0"/>
                          <a:ea typeface="Calibri" panose="020F0502020204030204" pitchFamily="34" charset="0"/>
                          <a:cs typeface="Times New Roman" panose="02020603050405020304" pitchFamily="18" charset="0"/>
                        </a:rPr>
                        <a:t>(Dan 4:15)</a:t>
                      </a:r>
                      <a:endParaRPr lang="en-US" sz="4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34612803"/>
                  </a:ext>
                </a:extLst>
              </a:tr>
              <a:tr h="630307">
                <a:tc>
                  <a:txBody>
                    <a:bodyPr/>
                    <a:lstStyle/>
                    <a:p>
                      <a:pPr marL="0" marR="0" rtl="1"/>
                      <a:r>
                        <a:rPr lang="he-IL" sz="3200" kern="0">
                          <a:effectLst/>
                          <a:latin typeface="Times New Roman" panose="02020603050405020304" pitchFamily="18" charset="0"/>
                          <a:ea typeface="Calibri" panose="020F0502020204030204" pitchFamily="34" charset="0"/>
                          <a:cs typeface="Times New Roman" panose="02020603050405020304" pitchFamily="18" charset="0"/>
                        </a:rPr>
                        <a:t> ר֣וּחַ אֱלֹהִ֔ים </a:t>
                      </a:r>
                      <a:r>
                        <a:rPr lang="en-US" sz="3200" kern="0">
                          <a:effectLst/>
                          <a:latin typeface="Times New Roman" panose="02020603050405020304" pitchFamily="18" charset="0"/>
                          <a:ea typeface="Calibri" panose="020F0502020204030204" pitchFamily="34" charset="0"/>
                          <a:cs typeface="Times New Roman" panose="02020603050405020304" pitchFamily="18" charset="0"/>
                        </a:rPr>
                        <a:t>(1Sa 10:10)</a:t>
                      </a:r>
                      <a:endParaRPr lang="en-US" sz="4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3200" kern="0">
                          <a:effectLst/>
                          <a:latin typeface="Times New Roman" panose="02020603050405020304" pitchFamily="18" charset="0"/>
                          <a:ea typeface="Calibri" panose="020F0502020204030204" pitchFamily="34" charset="0"/>
                          <a:cs typeface="Times New Roman" panose="02020603050405020304" pitchFamily="18" charset="0"/>
                        </a:rPr>
                        <a:t> ר֣וּחַ אֱלֹהִ֗ים </a:t>
                      </a:r>
                      <a:r>
                        <a:rPr lang="en-US" sz="3200" kern="0">
                          <a:effectLst/>
                          <a:latin typeface="Times New Roman" panose="02020603050405020304" pitchFamily="18" charset="0"/>
                          <a:ea typeface="Calibri" panose="020F0502020204030204" pitchFamily="34" charset="0"/>
                          <a:cs typeface="Times New Roman" panose="02020603050405020304" pitchFamily="18" charset="0"/>
                        </a:rPr>
                        <a:t>(1Sa 19:23)</a:t>
                      </a:r>
                      <a:endParaRPr lang="en-US" sz="4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3200" kern="0" dirty="0">
                          <a:effectLst/>
                          <a:latin typeface="Times New Roman" panose="02020603050405020304" pitchFamily="18" charset="0"/>
                          <a:ea typeface="Calibri" panose="020F0502020204030204" pitchFamily="34" charset="0"/>
                          <a:cs typeface="Times New Roman" panose="02020603050405020304" pitchFamily="18" charset="0"/>
                        </a:rPr>
                        <a:t> ר֣וּחַ אֱלָהִ֣ין</a:t>
                      </a:r>
                      <a:r>
                        <a:rPr lang="en-US" sz="32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32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200" kern="0" dirty="0">
                          <a:effectLst/>
                          <a:latin typeface="Times New Roman" panose="02020603050405020304" pitchFamily="18" charset="0"/>
                          <a:ea typeface="Calibri" panose="020F0502020204030204" pitchFamily="34" charset="0"/>
                          <a:cs typeface="Times New Roman" panose="02020603050405020304" pitchFamily="18" charset="0"/>
                        </a:rPr>
                        <a:t>(Dan 5:11)</a:t>
                      </a:r>
                      <a:endParaRPr lang="en-US" sz="4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75713550"/>
                  </a:ext>
                </a:extLst>
              </a:tr>
              <a:tr h="630307">
                <a:tc>
                  <a:txBody>
                    <a:bodyPr/>
                    <a:lstStyle/>
                    <a:p>
                      <a:pPr marL="0" marR="0" rtl="1"/>
                      <a:r>
                        <a:rPr lang="he-IL" sz="3200" kern="0" dirty="0">
                          <a:effectLst/>
                          <a:latin typeface="Times New Roman" panose="02020603050405020304" pitchFamily="18" charset="0"/>
                          <a:ea typeface="Calibri" panose="020F0502020204030204" pitchFamily="34" charset="0"/>
                          <a:cs typeface="Times New Roman" panose="02020603050405020304" pitchFamily="18" charset="0"/>
                        </a:rPr>
                        <a:t> רֽוּחַ־אֱלֹהִים</a:t>
                      </a:r>
                      <a:r>
                        <a:rPr lang="en-US" sz="32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32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200" kern="0" dirty="0">
                          <a:effectLst/>
                          <a:latin typeface="Times New Roman" panose="02020603050405020304" pitchFamily="18" charset="0"/>
                          <a:ea typeface="Calibri" panose="020F0502020204030204" pitchFamily="34" charset="0"/>
                          <a:cs typeface="Times New Roman" panose="02020603050405020304" pitchFamily="18" charset="0"/>
                        </a:rPr>
                        <a:t>(1Sa 11:6)</a:t>
                      </a:r>
                      <a:endParaRPr lang="en-US" sz="4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3200" kern="0" dirty="0">
                          <a:effectLst/>
                          <a:latin typeface="Times New Roman" panose="02020603050405020304" pitchFamily="18" charset="0"/>
                          <a:ea typeface="Calibri" panose="020F0502020204030204" pitchFamily="34" charset="0"/>
                          <a:cs typeface="Times New Roman" panose="02020603050405020304" pitchFamily="18" charset="0"/>
                        </a:rPr>
                        <a:t> ר֥וּחַ אֱלֹהִֽים</a:t>
                      </a:r>
                      <a:r>
                        <a:rPr lang="en-US" sz="32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32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200" kern="0" dirty="0">
                          <a:effectLst/>
                          <a:latin typeface="Times New Roman" panose="02020603050405020304" pitchFamily="18" charset="0"/>
                          <a:ea typeface="Calibri" panose="020F0502020204030204" pitchFamily="34" charset="0"/>
                          <a:cs typeface="Times New Roman" panose="02020603050405020304" pitchFamily="18" charset="0"/>
                        </a:rPr>
                        <a:t>(2Ch 15:1)</a:t>
                      </a:r>
                      <a:endParaRPr lang="en-US" sz="4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3200" kern="0" dirty="0">
                          <a:effectLst/>
                          <a:latin typeface="Times New Roman" panose="02020603050405020304" pitchFamily="18" charset="0"/>
                          <a:ea typeface="Calibri" panose="020F0502020204030204" pitchFamily="34" charset="0"/>
                          <a:cs typeface="Times New Roman" panose="02020603050405020304" pitchFamily="18" charset="0"/>
                        </a:rPr>
                        <a:t> ר֥וּחַ אֱלָהִ֖ין</a:t>
                      </a:r>
                      <a:r>
                        <a:rPr lang="en-US" sz="32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32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200" kern="0" dirty="0">
                          <a:effectLst/>
                          <a:latin typeface="Times New Roman" panose="02020603050405020304" pitchFamily="18" charset="0"/>
                          <a:ea typeface="Calibri" panose="020F0502020204030204" pitchFamily="34" charset="0"/>
                          <a:cs typeface="Times New Roman" panose="02020603050405020304" pitchFamily="18" charset="0"/>
                        </a:rPr>
                        <a:t>(Dan 5:14)</a:t>
                      </a:r>
                      <a:endParaRPr lang="en-US" sz="4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2362911"/>
                  </a:ext>
                </a:extLst>
              </a:tr>
            </a:tbl>
          </a:graphicData>
        </a:graphic>
      </p:graphicFrame>
      <p:sp>
        <p:nvSpPr>
          <p:cNvPr id="6" name="TextBox 5">
            <a:extLst>
              <a:ext uri="{FF2B5EF4-FFF2-40B4-BE49-F238E27FC236}">
                <a16:creationId xmlns:a16="http://schemas.microsoft.com/office/drawing/2014/main" id="{F750571C-0F64-D8F0-7194-B5BCA0E68A0A}"/>
              </a:ext>
            </a:extLst>
          </p:cNvPr>
          <p:cNvSpPr txBox="1"/>
          <p:nvPr/>
        </p:nvSpPr>
        <p:spPr>
          <a:xfrm>
            <a:off x="245097" y="863317"/>
            <a:ext cx="8415779" cy="584775"/>
          </a:xfrm>
          <a:prstGeom prst="rect">
            <a:avLst/>
          </a:prstGeom>
          <a:noFill/>
        </p:spPr>
        <p:txBody>
          <a:bodyPr wrap="square">
            <a:spAutoFit/>
          </a:bodyPr>
          <a:lstStyle/>
          <a:p>
            <a:pPr marL="0" marR="0"/>
            <a:r>
              <a:rPr lang="en-US" sz="3200" b="1" i="1" kern="0" dirty="0">
                <a:effectLst/>
                <a:latin typeface="Times New Roman" panose="02020603050405020304" pitchFamily="18" charset="0"/>
                <a:ea typeface="Times New Roman" panose="02020603050405020304" pitchFamily="18" charset="0"/>
                <a:cs typeface="Times New Roman" panose="02020603050405020304" pitchFamily="18" charset="0"/>
              </a:rPr>
              <a:t>The Spirit of God</a:t>
            </a:r>
            <a:r>
              <a:rPr lang="en-US" sz="3200" b="1" kern="0" dirty="0">
                <a:effectLst/>
                <a:latin typeface="Times New Roman" panose="02020603050405020304" pitchFamily="18" charset="0"/>
                <a:ea typeface="Times New Roman" panose="02020603050405020304" pitchFamily="18" charset="0"/>
                <a:cs typeface="Times New Roman" panose="02020603050405020304" pitchFamily="18" charset="0"/>
              </a:rPr>
              <a:t> 21 times in the Tanaka (3 x 7)</a:t>
            </a:r>
            <a:endParaRPr lang="en-US" sz="36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72139D06-6F85-BA06-779C-85F2987BF771}"/>
              </a:ext>
            </a:extLst>
          </p:cNvPr>
          <p:cNvSpPr txBox="1"/>
          <p:nvPr/>
        </p:nvSpPr>
        <p:spPr>
          <a:xfrm>
            <a:off x="4452986" y="6155719"/>
            <a:ext cx="6576964" cy="215444"/>
          </a:xfrm>
          <a:prstGeom prst="rect">
            <a:avLst/>
          </a:prstGeom>
          <a:noFill/>
        </p:spPr>
        <p:txBody>
          <a:bodyPr wrap="square">
            <a:spAutoFit/>
          </a:bodyPr>
          <a:lstStyle/>
          <a:p>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Copyright: Repetition in the Bible </a:t>
            </a:r>
            <a:endParaRPr lang="en-US" dirty="0"/>
          </a:p>
        </p:txBody>
      </p:sp>
    </p:spTree>
    <p:extLst>
      <p:ext uri="{BB962C8B-B14F-4D97-AF65-F5344CB8AC3E}">
        <p14:creationId xmlns:p14="http://schemas.microsoft.com/office/powerpoint/2010/main" val="147598379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F4212AB3-3412-0F9A-C93D-5E95A4EFB488}"/>
              </a:ext>
            </a:extLst>
          </p:cNvPr>
          <p:cNvGraphicFramePr>
            <a:graphicFrameLocks noGrp="1"/>
          </p:cNvGraphicFramePr>
          <p:nvPr>
            <p:extLst>
              <p:ext uri="{D42A27DB-BD31-4B8C-83A1-F6EECF244321}">
                <p14:modId xmlns:p14="http://schemas.microsoft.com/office/powerpoint/2010/main" val="3910596201"/>
              </p:ext>
            </p:extLst>
          </p:nvPr>
        </p:nvGraphicFramePr>
        <p:xfrm>
          <a:off x="725864" y="584462"/>
          <a:ext cx="11142480" cy="5882324"/>
        </p:xfrm>
        <a:graphic>
          <a:graphicData uri="http://schemas.openxmlformats.org/drawingml/2006/table">
            <a:tbl>
              <a:tblPr firstRow="1" firstCol="1" bandRow="1"/>
              <a:tblGrid>
                <a:gridCol w="2228496">
                  <a:extLst>
                    <a:ext uri="{9D8B030D-6E8A-4147-A177-3AD203B41FA5}">
                      <a16:colId xmlns:a16="http://schemas.microsoft.com/office/drawing/2014/main" val="4221682389"/>
                    </a:ext>
                  </a:extLst>
                </a:gridCol>
                <a:gridCol w="2228496">
                  <a:extLst>
                    <a:ext uri="{9D8B030D-6E8A-4147-A177-3AD203B41FA5}">
                      <a16:colId xmlns:a16="http://schemas.microsoft.com/office/drawing/2014/main" val="1204389417"/>
                    </a:ext>
                  </a:extLst>
                </a:gridCol>
                <a:gridCol w="2228496">
                  <a:extLst>
                    <a:ext uri="{9D8B030D-6E8A-4147-A177-3AD203B41FA5}">
                      <a16:colId xmlns:a16="http://schemas.microsoft.com/office/drawing/2014/main" val="2648648820"/>
                    </a:ext>
                  </a:extLst>
                </a:gridCol>
                <a:gridCol w="2228496">
                  <a:extLst>
                    <a:ext uri="{9D8B030D-6E8A-4147-A177-3AD203B41FA5}">
                      <a16:colId xmlns:a16="http://schemas.microsoft.com/office/drawing/2014/main" val="2642592920"/>
                    </a:ext>
                  </a:extLst>
                </a:gridCol>
                <a:gridCol w="2228496">
                  <a:extLst>
                    <a:ext uri="{9D8B030D-6E8A-4147-A177-3AD203B41FA5}">
                      <a16:colId xmlns:a16="http://schemas.microsoft.com/office/drawing/2014/main" val="2666056538"/>
                    </a:ext>
                  </a:extLst>
                </a:gridCol>
              </a:tblGrid>
              <a:tr h="420166">
                <a:tc>
                  <a:txBody>
                    <a:bodyPr/>
                    <a:lstStyle/>
                    <a:p>
                      <a:pPr marL="0" marR="0"/>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1:31)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מְאֹ֑ד</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מְאֹ֔ד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19:9)</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מְאֹ֖ד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41:19)</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מְאֹד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(Exo 11:3)</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מְאֹ֖ד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(Num 22:3)</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59869286"/>
                  </a:ext>
                </a:extLst>
              </a:tr>
              <a:tr h="420166">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מְאֹ֔ד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4:5)</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מְאֹֽד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20:8)</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מְאֹֽד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41:31)</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מְאֹֽד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(Exo 12:38)</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מְאֹ֔ד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(Num 22:17)</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07887702"/>
                  </a:ext>
                </a:extLst>
              </a:tr>
              <a:tr h="420166">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מְאֹ֖ד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7:18)</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מְאֹ֖ד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21:11)</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מְאֹ֑ד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41:49)</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מְאֹ֔ד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(Exo 14:10)</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מאֹ֑ד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(Num 32:1)</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7259112"/>
                  </a:ext>
                </a:extLst>
              </a:tr>
              <a:tr h="420166">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מְאֹ֥ד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7:19)</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מְאֹ֔ד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24:16)</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מְאֹ֑ד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47:13)</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מְאֹ֑ד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(Exo 19:16)</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מְאֹֽד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(Deu 2:4)</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26926239"/>
                  </a:ext>
                </a:extLst>
              </a:tr>
              <a:tr h="420166">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מְאֹ֖ד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7:19)</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מְאֹ֖ד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24:35)</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מְאֹֽד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47:27)</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מְאֹֽד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(Exo 19:18)</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מְאֹֽד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(Deu 3:5)</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92857260"/>
                  </a:ext>
                </a:extLst>
              </a:tr>
              <a:tr h="420166">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מְאֹֽד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12:14)</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מְאֹֽד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26:13)</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מְאֹֽד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50:9)</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מְאֹ֑ד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(Exo 19:19)</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מְאֹ֗ד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(Deu 4:9)</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70704543"/>
                  </a:ext>
                </a:extLst>
              </a:tr>
              <a:tr h="420166">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מְאֹ֑ד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13:2)</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מְאֹֽד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26:16)</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מְאֹ֑ד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50:10)</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מְאֹ֔ד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(Num 11:10)</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מְאֹ֖ד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(Deu 4:15)</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76471080"/>
                  </a:ext>
                </a:extLst>
              </a:tr>
              <a:tr h="420166">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מְאֹֽד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13:13)</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מְאֹד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27:33)</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מְאֹ֑ד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(Exo 1:7)</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מְאֹֽד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(Num 11:33)</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מְאֹ֑ד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(Deu 6:3)</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04404915"/>
                  </a:ext>
                </a:extLst>
              </a:tr>
              <a:tr h="420166">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מְאֹֽד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15:1)</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מְאֹ֑ד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27:34)</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מְאֹֽד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(Exo 1:20)</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מְאֹ֑ד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(Num 12:3)</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מְאֹ֖ד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(Deu 9:20)</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04570295"/>
                  </a:ext>
                </a:extLst>
              </a:tr>
              <a:tr h="420166">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מְאֹֽד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17:2)</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מְאֹ֣ד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30:43)</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מְאֹֽד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(Exo 9:3)</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מְאֹ֔ד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(Num 13:28)</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מְאֹֽד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(Deu 17:17)</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05534897"/>
                  </a:ext>
                </a:extLst>
              </a:tr>
              <a:tr h="420166">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מְאֹ֔ד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17:6)</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מְאֹ֑ד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30:43)</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מְאֹ֑ד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(Exo 9:18)</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מְאֹ֥ד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(Num 14:7)</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מְאֹ֑ד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(Deu 20:15)</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44023687"/>
                  </a:ext>
                </a:extLst>
              </a:tr>
              <a:tr h="420166">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מְאֹ֑ד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17:20)</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מְאֹ֖ד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32:8)</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מְאֹ֔ד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(Exo 9:24)</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מְאֹֽד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(Num 14:7)</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מְאֹ֖ד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(Deu 24:8)</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12125619"/>
                  </a:ext>
                </a:extLst>
              </a:tr>
              <a:tr h="420166">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מְאֹֽד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18:20)</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מְאֹ֑ד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34:7)</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מְאֹ֔ד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(Exo 10:14)</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מְאֹֽד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(Num 14:39)</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מְאֹ֑ד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(Deu 28:54)</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98229088"/>
                  </a:ext>
                </a:extLst>
              </a:tr>
              <a:tr h="420166">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מְאֹ֔ד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19:3)</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מְאֹד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34:12)</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מְאֹ֔ד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(Exo 10:19)</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מְאֹ֔ד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(Num 16:15)</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מְאֹ֑ד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(Deu 30:14)</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73735309"/>
                  </a:ext>
                </a:extLst>
              </a:tr>
            </a:tbl>
          </a:graphicData>
        </a:graphic>
      </p:graphicFrame>
      <p:sp>
        <p:nvSpPr>
          <p:cNvPr id="4" name="TextBox 3">
            <a:extLst>
              <a:ext uri="{FF2B5EF4-FFF2-40B4-BE49-F238E27FC236}">
                <a16:creationId xmlns:a16="http://schemas.microsoft.com/office/drawing/2014/main" id="{0B671792-00CD-7463-D0D0-2DC6757CC43C}"/>
              </a:ext>
            </a:extLst>
          </p:cNvPr>
          <p:cNvSpPr txBox="1"/>
          <p:nvPr/>
        </p:nvSpPr>
        <p:spPr>
          <a:xfrm>
            <a:off x="725864" y="122797"/>
            <a:ext cx="8066987" cy="461665"/>
          </a:xfrm>
          <a:prstGeom prst="rect">
            <a:avLst/>
          </a:prstGeom>
          <a:noFill/>
        </p:spPr>
        <p:txBody>
          <a:bodyPr wrap="square">
            <a:spAutoFit/>
          </a:bodyPr>
          <a:lstStyle/>
          <a:p>
            <a:pPr marL="0" marR="0"/>
            <a:r>
              <a:rPr lang="en-US" sz="2400" b="1" i="1" kern="100">
                <a:effectLst/>
                <a:latin typeface="Times New Roman" panose="02020603050405020304" pitchFamily="18" charset="0"/>
                <a:ea typeface="Calibri" panose="020F0502020204030204" pitchFamily="34" charset="0"/>
                <a:cs typeface="Times New Roman" panose="02020603050405020304" pitchFamily="18" charset="0"/>
              </a:rPr>
              <a:t>Very/exceeding</a:t>
            </a:r>
            <a:r>
              <a:rPr lang="en-US" sz="2400" b="1" kern="100">
                <a:effectLst/>
                <a:latin typeface="Times New Roman" panose="02020603050405020304" pitchFamily="18" charset="0"/>
                <a:ea typeface="Calibri" panose="020F0502020204030204" pitchFamily="34" charset="0"/>
                <a:cs typeface="Times New Roman" panose="02020603050405020304" pitchFamily="18" charset="0"/>
              </a:rPr>
              <a:t> 70 times in the Torah     300 in the Tanakh</a:t>
            </a:r>
            <a:endParaRPr lang="en-US" sz="28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F3303D67-7DD0-74AC-66E3-AB37736289D4}"/>
              </a:ext>
            </a:extLst>
          </p:cNvPr>
          <p:cNvSpPr txBox="1"/>
          <p:nvPr/>
        </p:nvSpPr>
        <p:spPr>
          <a:xfrm>
            <a:off x="5267325" y="6466786"/>
            <a:ext cx="6573526" cy="215444"/>
          </a:xfrm>
          <a:prstGeom prst="rect">
            <a:avLst/>
          </a:prstGeom>
          <a:noFill/>
        </p:spPr>
        <p:txBody>
          <a:bodyPr wrap="square">
            <a:spAutoFit/>
          </a:bodyPr>
          <a:lstStyle/>
          <a:p>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Copyright: Repetition in the Bible </a:t>
            </a:r>
            <a:endParaRPr lang="en-US" dirty="0"/>
          </a:p>
        </p:txBody>
      </p:sp>
    </p:spTree>
    <p:extLst>
      <p:ext uri="{BB962C8B-B14F-4D97-AF65-F5344CB8AC3E}">
        <p14:creationId xmlns:p14="http://schemas.microsoft.com/office/powerpoint/2010/main" val="126961912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053A5B6-6292-4FAE-00AE-102CC28E3547}"/>
              </a:ext>
            </a:extLst>
          </p:cNvPr>
          <p:cNvSpPr txBox="1"/>
          <p:nvPr/>
        </p:nvSpPr>
        <p:spPr>
          <a:xfrm>
            <a:off x="782424" y="414780"/>
            <a:ext cx="10821971" cy="6186309"/>
          </a:xfrm>
          <a:prstGeom prst="rect">
            <a:avLst/>
          </a:prstGeom>
          <a:noFill/>
        </p:spPr>
        <p:txBody>
          <a:bodyPr wrap="square">
            <a:spAutoFit/>
          </a:bodyPr>
          <a:lstStyle/>
          <a:p>
            <a:pPr marL="0" marR="0"/>
            <a:r>
              <a:rPr lang="en-US" sz="3600" b="1" i="1" dirty="0">
                <a:effectLst/>
                <a:latin typeface="Times New Roman" panose="02020603050405020304" pitchFamily="18" charset="0"/>
                <a:ea typeface="Times New Roman" panose="02020603050405020304" pitchFamily="18" charset="0"/>
                <a:cs typeface="Times New Roman" panose="02020603050405020304" pitchFamily="18" charset="0"/>
              </a:rPr>
              <a:t>Darkness</a:t>
            </a:r>
            <a:r>
              <a:rPr lang="en-US" sz="3600" b="1" dirty="0">
                <a:effectLst/>
                <a:latin typeface="Times New Roman" panose="02020603050405020304" pitchFamily="18" charset="0"/>
                <a:ea typeface="Times New Roman" panose="02020603050405020304" pitchFamily="18" charset="0"/>
                <a:cs typeface="Times New Roman" panose="02020603050405020304" pitchFamily="18" charset="0"/>
              </a:rPr>
              <a:t> (noun) 10 times in the Torah</a:t>
            </a:r>
            <a:endParaRPr lang="en-US" sz="3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      Darkness...... </a:t>
            </a:r>
            <a:r>
              <a:rPr lang="he-IL" sz="3600" dirty="0">
                <a:effectLst/>
                <a:latin typeface="Times New Roman" panose="02020603050405020304" pitchFamily="18" charset="0"/>
                <a:ea typeface="Times New Roman" panose="02020603050405020304" pitchFamily="18" charset="0"/>
                <a:cs typeface="Times New Roman" panose="02020603050405020304" pitchFamily="18" charset="0"/>
              </a:rPr>
              <a:t>הַחֹֽשֶׁךְ </a:t>
            </a:r>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   (Gen 1:4)</a:t>
            </a:r>
          </a:p>
          <a:p>
            <a:pPr marL="0" marR="0"/>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      Darkness...... </a:t>
            </a:r>
            <a:r>
              <a:rPr lang="he-IL" sz="3600" dirty="0">
                <a:effectLst/>
                <a:latin typeface="Times New Roman" panose="02020603050405020304" pitchFamily="18" charset="0"/>
                <a:ea typeface="Times New Roman" panose="02020603050405020304" pitchFamily="18" charset="0"/>
                <a:cs typeface="Times New Roman" panose="02020603050405020304" pitchFamily="18" charset="0"/>
              </a:rPr>
              <a:t>הַחֹֽשֶׁךְ </a:t>
            </a:r>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   (Gen 1:4)</a:t>
            </a:r>
          </a:p>
          <a:p>
            <a:pPr marL="0" marR="0"/>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      Darkness...... </a:t>
            </a:r>
            <a:r>
              <a:rPr lang="he-IL" sz="3600" dirty="0">
                <a:effectLst/>
                <a:latin typeface="Times New Roman" panose="02020603050405020304" pitchFamily="18" charset="0"/>
                <a:ea typeface="Times New Roman" panose="02020603050405020304" pitchFamily="18" charset="0"/>
                <a:cs typeface="Times New Roman" panose="02020603050405020304" pitchFamily="18" charset="0"/>
              </a:rPr>
              <a:t>וְלַחֹ֖שֶׁךְ </a:t>
            </a:r>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  (Gen 1:5)</a:t>
            </a:r>
          </a:p>
          <a:p>
            <a:pPr marL="0" marR="0"/>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      Darkness...... </a:t>
            </a:r>
            <a:r>
              <a:rPr lang="he-IL" sz="3600" dirty="0">
                <a:effectLst/>
                <a:latin typeface="Times New Roman" panose="02020603050405020304" pitchFamily="18" charset="0"/>
                <a:ea typeface="Times New Roman" panose="02020603050405020304" pitchFamily="18" charset="0"/>
                <a:cs typeface="Times New Roman" panose="02020603050405020304" pitchFamily="18" charset="0"/>
              </a:rPr>
              <a:t>הַחֹ֑שֶׁךְ </a:t>
            </a:r>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   (Gen 1:18)</a:t>
            </a:r>
          </a:p>
          <a:p>
            <a:pPr marL="0" marR="0"/>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      Darkness...... </a:t>
            </a:r>
            <a:r>
              <a:rPr lang="he-IL" sz="3600" dirty="0">
                <a:effectLst/>
                <a:latin typeface="Times New Roman" panose="02020603050405020304" pitchFamily="18" charset="0"/>
                <a:ea typeface="Times New Roman" panose="02020603050405020304" pitchFamily="18" charset="0"/>
                <a:cs typeface="Times New Roman" panose="02020603050405020304" pitchFamily="18" charset="0"/>
              </a:rPr>
              <a:t>חֹ֖שֶׁךְ </a:t>
            </a:r>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     (Exo 10:21)</a:t>
            </a:r>
          </a:p>
          <a:p>
            <a:pPr marL="0" marR="0"/>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      Darkness...... </a:t>
            </a:r>
            <a:r>
              <a:rPr lang="he-IL" sz="3600" dirty="0">
                <a:effectLst/>
                <a:latin typeface="Times New Roman" panose="02020603050405020304" pitchFamily="18" charset="0"/>
                <a:ea typeface="Times New Roman" panose="02020603050405020304" pitchFamily="18" charset="0"/>
                <a:cs typeface="Times New Roman" panose="02020603050405020304" pitchFamily="18" charset="0"/>
              </a:rPr>
              <a:t>חֹֽשֶׁךְ </a:t>
            </a:r>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     (Exo 10:21)</a:t>
            </a:r>
          </a:p>
          <a:p>
            <a:pPr marL="0" marR="0"/>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      Darkness...... </a:t>
            </a:r>
            <a:r>
              <a:rPr lang="he-IL" sz="3600" dirty="0">
                <a:effectLst/>
                <a:latin typeface="Times New Roman" panose="02020603050405020304" pitchFamily="18" charset="0"/>
                <a:ea typeface="Times New Roman" panose="02020603050405020304" pitchFamily="18" charset="0"/>
                <a:cs typeface="Times New Roman" panose="02020603050405020304" pitchFamily="18" charset="0"/>
              </a:rPr>
              <a:t>חֹֽשֶׁךְ </a:t>
            </a:r>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     (Exo 10:22)</a:t>
            </a:r>
          </a:p>
          <a:p>
            <a:pPr marL="0" marR="0"/>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      Darkness...... </a:t>
            </a:r>
            <a:r>
              <a:rPr lang="he-IL" sz="3600" dirty="0">
                <a:effectLst/>
                <a:latin typeface="Times New Roman" panose="02020603050405020304" pitchFamily="18" charset="0"/>
                <a:ea typeface="Times New Roman" panose="02020603050405020304" pitchFamily="18" charset="0"/>
                <a:cs typeface="Times New Roman" panose="02020603050405020304" pitchFamily="18" charset="0"/>
              </a:rPr>
              <a:t>וְהַחֹ֔שֶׁךְ </a:t>
            </a:r>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  (Exo 14:20)</a:t>
            </a:r>
          </a:p>
          <a:p>
            <a:pPr marL="0" marR="0"/>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      Darkness...... </a:t>
            </a:r>
            <a:r>
              <a:rPr lang="he-IL" sz="3600" dirty="0">
                <a:effectLst/>
                <a:latin typeface="Times New Roman" panose="02020603050405020304" pitchFamily="18" charset="0"/>
                <a:ea typeface="Times New Roman" panose="02020603050405020304" pitchFamily="18" charset="0"/>
                <a:cs typeface="Times New Roman" panose="02020603050405020304" pitchFamily="18" charset="0"/>
              </a:rPr>
              <a:t>חֹ֖שֶׁךְ </a:t>
            </a:r>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     (Deu 4:11)</a:t>
            </a:r>
          </a:p>
          <a:p>
            <a:pPr marL="0" marR="0"/>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      Darkness...... </a:t>
            </a:r>
            <a:r>
              <a:rPr lang="he-IL" sz="3600" dirty="0">
                <a:effectLst/>
                <a:latin typeface="Times New Roman" panose="02020603050405020304" pitchFamily="18" charset="0"/>
                <a:ea typeface="Times New Roman" panose="02020603050405020304" pitchFamily="18" charset="0"/>
                <a:cs typeface="Times New Roman" panose="02020603050405020304" pitchFamily="18" charset="0"/>
              </a:rPr>
              <a:t>הַחֹ֔שֶׁךְ </a:t>
            </a:r>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   (Deu 5:23)</a:t>
            </a: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Copyright: Repetition in the Bible </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9172670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FA260908-3097-D3C0-6BB3-E9150FACC728}"/>
              </a:ext>
            </a:extLst>
          </p:cNvPr>
          <p:cNvGraphicFramePr>
            <a:graphicFrameLocks noGrp="1"/>
          </p:cNvGraphicFramePr>
          <p:nvPr>
            <p:extLst>
              <p:ext uri="{D42A27DB-BD31-4B8C-83A1-F6EECF244321}">
                <p14:modId xmlns:p14="http://schemas.microsoft.com/office/powerpoint/2010/main" val="862647080"/>
              </p:ext>
            </p:extLst>
          </p:nvPr>
        </p:nvGraphicFramePr>
        <p:xfrm>
          <a:off x="337313" y="514350"/>
          <a:ext cx="11127736" cy="6096000"/>
        </p:xfrm>
        <a:graphic>
          <a:graphicData uri="http://schemas.openxmlformats.org/drawingml/2006/table">
            <a:tbl>
              <a:tblPr firstRow="1" firstCol="1" bandRow="1"/>
              <a:tblGrid>
                <a:gridCol w="2781934">
                  <a:extLst>
                    <a:ext uri="{9D8B030D-6E8A-4147-A177-3AD203B41FA5}">
                      <a16:colId xmlns:a16="http://schemas.microsoft.com/office/drawing/2014/main" val="379606749"/>
                    </a:ext>
                  </a:extLst>
                </a:gridCol>
                <a:gridCol w="2781934">
                  <a:extLst>
                    <a:ext uri="{9D8B030D-6E8A-4147-A177-3AD203B41FA5}">
                      <a16:colId xmlns:a16="http://schemas.microsoft.com/office/drawing/2014/main" val="992286654"/>
                    </a:ext>
                  </a:extLst>
                </a:gridCol>
                <a:gridCol w="2781934">
                  <a:extLst>
                    <a:ext uri="{9D8B030D-6E8A-4147-A177-3AD203B41FA5}">
                      <a16:colId xmlns:a16="http://schemas.microsoft.com/office/drawing/2014/main" val="3654116142"/>
                    </a:ext>
                  </a:extLst>
                </a:gridCol>
                <a:gridCol w="2781934">
                  <a:extLst>
                    <a:ext uri="{9D8B030D-6E8A-4147-A177-3AD203B41FA5}">
                      <a16:colId xmlns:a16="http://schemas.microsoft.com/office/drawing/2014/main" val="2478445514"/>
                    </a:ext>
                  </a:extLst>
                </a:gridCol>
              </a:tblGrid>
              <a:tr h="77681">
                <a:tc>
                  <a:txBody>
                    <a:bodyPr/>
                    <a:lstStyle/>
                    <a:p>
                      <a:pPr marL="0" marR="0" algn="l"/>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(Gen 1:4) </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הַחֹֽשֶׁךְ</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חֹ֑שֶׁךְ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(Job 15:22)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בַּחֹ֣שֶׁךְ</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000" dirty="0" err="1">
                          <a:effectLst/>
                          <a:latin typeface="Times New Roman" panose="02020603050405020304" pitchFamily="18" charset="0"/>
                          <a:ea typeface="Times New Roman" panose="02020603050405020304" pitchFamily="18" charset="0"/>
                          <a:cs typeface="Times New Roman" panose="02020603050405020304" pitchFamily="18" charset="0"/>
                        </a:rPr>
                        <a:t>Psa</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88:13)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וּמֵחֹ֔שֶׁךְ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(Isa 29:18)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16672392"/>
                  </a:ext>
                </a:extLst>
              </a:tr>
              <a:tr h="0">
                <a:tc>
                  <a:txBody>
                    <a:bodyPr/>
                    <a:lstStyle/>
                    <a:p>
                      <a:pPr marL="0" marR="0" algn="l" rtl="1"/>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הַחֹֽשֶׁךְ</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(Gen 1:4)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חֹֽשֶׁךְ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(Job 15:23)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חֹ֭שֶׁךְ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(Psa 104:20)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חֹֽשֶׁךְ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(Isa 42:7)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41386769"/>
                  </a:ext>
                </a:extLst>
              </a:tr>
              <a:tr h="0">
                <a:tc>
                  <a:txBody>
                    <a:bodyPr/>
                    <a:lstStyle/>
                    <a:p>
                      <a:pPr marL="0" marR="0" algn="l" rtl="1"/>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וְלַחֹ֖שֶׁךְ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(Gen 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חֹ֗שֶׁךְ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(Job 15:30)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חֹ֭שֶׁךְ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(Psa 105:28)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חֹ֔שֶׁךְ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(Isa 45:3)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7074144"/>
                  </a:ext>
                </a:extLst>
              </a:tr>
              <a:tr h="0">
                <a:tc>
                  <a:txBody>
                    <a:bodyPr/>
                    <a:lstStyle/>
                    <a:p>
                      <a:pPr marL="0" marR="0" algn="l" rtl="1"/>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הַחֹ֑שֶׁךְ</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(Gen 1:18)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חֹֽשֶׁךְ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(Job 17:12)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חֹ֣שֶׁךְ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(Psa 107:10)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חֹ֔שֶׁךְ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(Isa 45:7)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42585851"/>
                  </a:ext>
                </a:extLst>
              </a:tr>
              <a:tr h="0">
                <a:tc>
                  <a:txBody>
                    <a:bodyPr/>
                    <a:lstStyle/>
                    <a:p>
                      <a:pPr marL="0" marR="0" algn="l"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חֹ֖שֶׁךְ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(Exo 10:21)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בַּ֜חֹ֗שֶׁךְ</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(Job 17:13)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מֵחֹ֣שֶׁךְ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(Psa 107:14)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חֹ֔שֶׁךְ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(Isa 45:19)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01434478"/>
                  </a:ext>
                </a:extLst>
              </a:tr>
              <a:tr h="0">
                <a:tc>
                  <a:txBody>
                    <a:bodyPr/>
                    <a:lstStyle/>
                    <a:p>
                      <a:pPr marL="0" marR="0" algn="l"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חֹֽשֶׁךְ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(Exo 10:21)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חֹ֑שֶׁךְ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(Job 18:18)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בַּחֹ֣שֶׁךְ</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000" dirty="0" err="1">
                          <a:effectLst/>
                          <a:latin typeface="Times New Roman" panose="02020603050405020304" pitchFamily="18" charset="0"/>
                          <a:ea typeface="Times New Roman" panose="02020603050405020304" pitchFamily="18" charset="0"/>
                          <a:cs typeface="Times New Roman" panose="02020603050405020304" pitchFamily="18" charset="0"/>
                        </a:rPr>
                        <a:t>Psa</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112:4)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בַחֹ֖שֶׁךְ</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(Isa 47:5)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67441397"/>
                  </a:ext>
                </a:extLst>
              </a:tr>
              <a:tr h="0">
                <a:tc>
                  <a:txBody>
                    <a:bodyPr/>
                    <a:lstStyle/>
                    <a:p>
                      <a:pPr marL="0" marR="0" algn="l"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חֹֽשֶׁךְ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(Exo 10:22)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חֹ֣שֶׁךְ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(Job 19:8)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חֹ֣שֶׁךְ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(Psa 139:11)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בַּחֹ֖שֶׁךְ</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(Isa 49:9)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64385112"/>
                  </a:ext>
                </a:extLst>
              </a:tr>
              <a:tr h="0">
                <a:tc>
                  <a:txBody>
                    <a:bodyPr/>
                    <a:lstStyle/>
                    <a:p>
                      <a:pPr marL="0" marR="0" algn="l" rtl="1"/>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וְהַחֹ֔שֶׁךְ</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(Exo 14:20)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חֹשֶׁךְ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(Job 20:26)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חֹשֶׁךְ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(Psa 139:12)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בַּחֹ֙שֶׁךְ</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(Isa 58:10)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03938595"/>
                  </a:ext>
                </a:extLst>
              </a:tr>
              <a:tr h="0">
                <a:tc>
                  <a:txBody>
                    <a:bodyPr/>
                    <a:lstStyle/>
                    <a:p>
                      <a:pPr marL="0" marR="0" algn="l"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חֹ֖שֶׁךְ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(Deu 4:11)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חֹ֥שֶׁךְ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(Job 22:11)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חֹֽשֶׁךְ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(Pro 2:13)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חֹ֔שֶׁךְ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(Isa 59:9)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81616856"/>
                  </a:ext>
                </a:extLst>
              </a:tr>
              <a:tr h="0">
                <a:tc>
                  <a:txBody>
                    <a:bodyPr/>
                    <a:lstStyle/>
                    <a:p>
                      <a:pPr marL="0" marR="0" algn="l" rtl="1"/>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הַחֹ֔שֶׁךְ</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(Deu 5:23)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חֹ֑שֶׁךְ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(Job 23:17)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חֹֽשֶׁךְ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(Pro 20:20)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הַחֹ֙שֶׁךְ</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(Isa 60:2)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91605631"/>
                  </a:ext>
                </a:extLst>
              </a:tr>
              <a:tr h="0">
                <a:tc>
                  <a:txBody>
                    <a:bodyPr/>
                    <a:lstStyle/>
                    <a:p>
                      <a:pPr marL="0" marR="0" algn="l" rtl="1"/>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בַּחֹ֙שֶׁךְ</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(Jos 2:5)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בַּחֹ֗שֶׁךְ</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(Job 24:16)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הַחֹֽשֶׁךְ</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000" dirty="0" err="1">
                          <a:effectLst/>
                          <a:latin typeface="Times New Roman" panose="02020603050405020304" pitchFamily="18" charset="0"/>
                          <a:ea typeface="Times New Roman" panose="02020603050405020304" pitchFamily="18" charset="0"/>
                          <a:cs typeface="Times New Roman" panose="02020603050405020304" pitchFamily="18" charset="0"/>
                        </a:rPr>
                        <a:t>Ecc</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2:13)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חֹ֥שֶׁךְ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(Lam 3:2)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39934699"/>
                  </a:ext>
                </a:extLst>
              </a:tr>
              <a:tr h="0">
                <a:tc>
                  <a:txBody>
                    <a:bodyPr/>
                    <a:lstStyle/>
                    <a:p>
                      <a:pPr marL="0" marR="0" algn="l" rtl="1"/>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בַּחֹ֣שֶׁךְ</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(1Sa 2:9)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חֹֽשֶׁךְ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(Job 26:10)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בַּחֹ֣שֶׁךְ</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000" dirty="0" err="1">
                          <a:effectLst/>
                          <a:latin typeface="Times New Roman" panose="02020603050405020304" pitchFamily="18" charset="0"/>
                          <a:ea typeface="Times New Roman" panose="02020603050405020304" pitchFamily="18" charset="0"/>
                          <a:cs typeface="Times New Roman" panose="02020603050405020304" pitchFamily="18" charset="0"/>
                        </a:rPr>
                        <a:t>Ecc</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2:14)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בַּחֹ֔שֶׁךְ</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(Eze 8:12)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3164693"/>
                  </a:ext>
                </a:extLst>
              </a:tr>
              <a:tr h="0">
                <a:tc>
                  <a:txBody>
                    <a:bodyPr/>
                    <a:lstStyle/>
                    <a:p>
                      <a:pPr marL="0" marR="0" algn="l"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חֹ֛שֶׁךְ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(2Sa 22:12)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לַחֹ֗שֶׁךְ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(Job 28:3)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בַּחֹ֣שֶׁךְ</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000" dirty="0" err="1">
                          <a:effectLst/>
                          <a:latin typeface="Times New Roman" panose="02020603050405020304" pitchFamily="18" charset="0"/>
                          <a:ea typeface="Times New Roman" panose="02020603050405020304" pitchFamily="18" charset="0"/>
                          <a:cs typeface="Times New Roman" panose="02020603050405020304" pitchFamily="18" charset="0"/>
                        </a:rPr>
                        <a:t>Ecc</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5:16)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חֹ֙שֶׁךְ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(Eze 32:8)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84543182"/>
                  </a:ext>
                </a:extLst>
              </a:tr>
              <a:tr h="0">
                <a:tc>
                  <a:txBody>
                    <a:bodyPr/>
                    <a:lstStyle/>
                    <a:p>
                      <a:pPr marL="0" marR="0" algn="l"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חָשְׁכִּֽי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(2Sa 22:29)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חֹֽשֶׁךְ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(Job 29:3)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וּבַחֹ֣שֶׁךְ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000" dirty="0" err="1">
                          <a:effectLst/>
                          <a:latin typeface="Times New Roman" panose="02020603050405020304" pitchFamily="18" charset="0"/>
                          <a:ea typeface="Times New Roman" panose="02020603050405020304" pitchFamily="18" charset="0"/>
                          <a:cs typeface="Times New Roman" panose="02020603050405020304" pitchFamily="18" charset="0"/>
                        </a:rPr>
                        <a:t>Ecc</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6:4)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חֹ֣שֶׁךְ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(Joe 2:2)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9810498"/>
                  </a:ext>
                </a:extLst>
              </a:tr>
              <a:tr h="0">
                <a:tc>
                  <a:txBody>
                    <a:bodyPr/>
                    <a:lstStyle/>
                    <a:p>
                      <a:pPr marL="0" marR="0" algn="l"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חֹ֥שֶׁךְ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(Job 3:4)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חֹ֭שֶׁךְ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(Job 34:22)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וּבַחֹ֖שֶׁךְ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000" dirty="0" err="1">
                          <a:effectLst/>
                          <a:latin typeface="Times New Roman" panose="02020603050405020304" pitchFamily="18" charset="0"/>
                          <a:ea typeface="Times New Roman" panose="02020603050405020304" pitchFamily="18" charset="0"/>
                          <a:cs typeface="Times New Roman" panose="02020603050405020304" pitchFamily="18" charset="0"/>
                        </a:rPr>
                        <a:t>Ecc</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6:4)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לְחֹ֔שֶׁךְ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(Joe 3:4)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49692686"/>
                  </a:ext>
                </a:extLst>
              </a:tr>
              <a:tr h="0">
                <a:tc>
                  <a:txBody>
                    <a:bodyPr/>
                    <a:lstStyle/>
                    <a:p>
                      <a:pPr marL="0" marR="0" algn="l"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חֹ֣שֶׁךְ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(Job 3:5)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חֹֽשֶׁךְ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(Job 37:19)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הַחֹ֔שֶׁךְ</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000" dirty="0" err="1">
                          <a:effectLst/>
                          <a:latin typeface="Times New Roman" panose="02020603050405020304" pitchFamily="18" charset="0"/>
                          <a:ea typeface="Times New Roman" panose="02020603050405020304" pitchFamily="18" charset="0"/>
                          <a:cs typeface="Times New Roman" panose="02020603050405020304" pitchFamily="18" charset="0"/>
                        </a:rPr>
                        <a:t>Ecc</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11:8)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חֹ֥שֶׁךְ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(Amo 5:18)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22688064"/>
                  </a:ext>
                </a:extLst>
              </a:tr>
              <a:tr h="0">
                <a:tc>
                  <a:txBody>
                    <a:bodyPr/>
                    <a:lstStyle/>
                    <a:p>
                      <a:pPr marL="0" marR="0" algn="l"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חֹ֑שֶׁךְ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(Job 5:14)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וְ֜חֹ֗שֶׁךְ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(Job 38:19)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חֹ֤שֶׁךְ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(Isa 5:20)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חֹ֛שֶׁךְ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(Amo 5:20)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67499005"/>
                  </a:ext>
                </a:extLst>
              </a:tr>
              <a:tr h="0">
                <a:tc>
                  <a:txBody>
                    <a:bodyPr/>
                    <a:lstStyle/>
                    <a:p>
                      <a:pPr marL="0" marR="0" algn="l"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חֹ֣שֶׁךְ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(Job 10:21)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חֹ֙שֶׁךְ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(Psa 18:12)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לְחֹ֔שֶׁךְ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(Isa 5:20)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בַּחֹ֔שֶׁךְ</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(Mic 7:8)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01935162"/>
                  </a:ext>
                </a:extLst>
              </a:tr>
              <a:tr h="75013">
                <a:tc>
                  <a:txBody>
                    <a:bodyPr/>
                    <a:lstStyle/>
                    <a:p>
                      <a:pPr marL="0" marR="0" algn="l"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חֹ֑שֶׁךְ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(Job 12:22)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חָשְׁכִּֽי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(Psa 18:29)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(Isa 5:30) </a:t>
                      </a:r>
                      <a:r>
                        <a:rPr kumimoji="0" lang="he-IL" sz="2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חֹ֔שֶׁךְ</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חֹֽשֶׁךְ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(Nah 1:8)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73152459"/>
                  </a:ext>
                </a:extLst>
              </a:tr>
              <a:tr h="0">
                <a:tc>
                  <a:txBody>
                    <a:bodyPr/>
                    <a:lstStyle/>
                    <a:p>
                      <a:pPr marL="0" marR="0" algn="l"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חֹ֥שֶׁךְ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(Job 12:25)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חֹ֥שֶׁךְ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(Psa 35:6)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בַּחֹ֔שֶׁךְ</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(Isa 9:1)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חֹ֙שֶׁךְ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(Zep 1:15)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32037801"/>
                  </a:ext>
                </a:extLst>
              </a:tr>
            </a:tbl>
          </a:graphicData>
        </a:graphic>
      </p:graphicFrame>
      <p:sp>
        <p:nvSpPr>
          <p:cNvPr id="3" name="Rectangle 1">
            <a:extLst>
              <a:ext uri="{FF2B5EF4-FFF2-40B4-BE49-F238E27FC236}">
                <a16:creationId xmlns:a16="http://schemas.microsoft.com/office/drawing/2014/main" id="{0055EA71-F1BC-ACF3-57E1-BE32604EC9B1}"/>
              </a:ext>
            </a:extLst>
          </p:cNvPr>
          <p:cNvSpPr>
            <a:spLocks noChangeArrowheads="1"/>
          </p:cNvSpPr>
          <p:nvPr/>
        </p:nvSpPr>
        <p:spPr bwMode="auto">
          <a:xfrm>
            <a:off x="3625850" y="2554288"/>
            <a:ext cx="88519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5" name="TextBox 4">
            <a:extLst>
              <a:ext uri="{FF2B5EF4-FFF2-40B4-BE49-F238E27FC236}">
                <a16:creationId xmlns:a16="http://schemas.microsoft.com/office/drawing/2014/main" id="{E463B351-C694-A595-6177-85F5357328AF}"/>
              </a:ext>
            </a:extLst>
          </p:cNvPr>
          <p:cNvSpPr txBox="1"/>
          <p:nvPr/>
        </p:nvSpPr>
        <p:spPr>
          <a:xfrm>
            <a:off x="216817" y="8044"/>
            <a:ext cx="11368728" cy="584775"/>
          </a:xfrm>
          <a:prstGeom prst="rect">
            <a:avLst/>
          </a:prstGeom>
          <a:noFill/>
        </p:spPr>
        <p:txBody>
          <a:bodyPr wrap="square">
            <a:spAutoFit/>
          </a:bodyPr>
          <a:lstStyle/>
          <a:p>
            <a:r>
              <a:rPr lang="en-US" sz="3200" b="1" i="1" dirty="0">
                <a:effectLst/>
                <a:latin typeface="Times New Roman" panose="02020603050405020304" pitchFamily="18" charset="0"/>
                <a:ea typeface="Times New Roman" panose="02020603050405020304" pitchFamily="18" charset="0"/>
              </a:rPr>
              <a:t>Darkness</a:t>
            </a:r>
            <a:r>
              <a:rPr lang="en-US" sz="3200" b="1" dirty="0">
                <a:effectLst/>
                <a:latin typeface="Times New Roman" panose="02020603050405020304" pitchFamily="18" charset="0"/>
                <a:ea typeface="Times New Roman" panose="02020603050405020304" pitchFamily="18" charset="0"/>
              </a:rPr>
              <a:t> (noun) 80 times in the Bible</a:t>
            </a:r>
            <a:r>
              <a:rPr lang="en-US" sz="3200" b="1" dirty="0">
                <a:latin typeface="Times New Roman" panose="02020603050405020304" pitchFamily="18" charset="0"/>
                <a:ea typeface="Times New Roman" panose="02020603050405020304" pitchFamily="18" charset="0"/>
              </a:rPr>
              <a:t> </a:t>
            </a:r>
            <a:r>
              <a:rPr lang="en-US" sz="2000" b="1" dirty="0">
                <a:latin typeface="Times New Roman" panose="02020603050405020304" pitchFamily="18" charset="0"/>
                <a:ea typeface="Times New Roman" panose="02020603050405020304" pitchFamily="18" charset="0"/>
              </a:rPr>
              <a:t>definite article </a:t>
            </a:r>
            <a:r>
              <a:rPr lang="en-US" sz="2000" b="1" dirty="0">
                <a:solidFill>
                  <a:srgbClr val="FF0000"/>
                </a:solidFill>
                <a:latin typeface="Times New Roman" panose="02020603050405020304" pitchFamily="18" charset="0"/>
                <a:ea typeface="Times New Roman" panose="02020603050405020304" pitchFamily="18" charset="0"/>
              </a:rPr>
              <a:t>7 times / </a:t>
            </a:r>
            <a:r>
              <a:rPr lang="en-US" sz="2000" b="1" dirty="0">
                <a:latin typeface="Times New Roman" panose="02020603050405020304" pitchFamily="18" charset="0"/>
                <a:ea typeface="Times New Roman" panose="02020603050405020304" pitchFamily="18" charset="0"/>
              </a:rPr>
              <a:t> in </a:t>
            </a:r>
            <a:r>
              <a:rPr lang="en-US" sz="2000" b="1" dirty="0">
                <a:solidFill>
                  <a:srgbClr val="0000FF"/>
                </a:solidFill>
                <a:latin typeface="Times New Roman" panose="02020603050405020304" pitchFamily="18" charset="0"/>
                <a:ea typeface="Times New Roman" panose="02020603050405020304" pitchFamily="18" charset="0"/>
              </a:rPr>
              <a:t>14 times</a:t>
            </a:r>
            <a:endParaRPr lang="en-US" sz="2400" dirty="0">
              <a:solidFill>
                <a:srgbClr val="0000FF"/>
              </a:solidFill>
              <a:effectLst/>
              <a:latin typeface="Times New Roman" panose="02020603050405020304" pitchFamily="18" charset="0"/>
              <a:ea typeface="Times New Roman" panose="02020603050405020304" pitchFamily="18" charset="0"/>
            </a:endParaRPr>
          </a:p>
        </p:txBody>
      </p:sp>
      <p:sp>
        <p:nvSpPr>
          <p:cNvPr id="6" name="TextBox 5">
            <a:extLst>
              <a:ext uri="{FF2B5EF4-FFF2-40B4-BE49-F238E27FC236}">
                <a16:creationId xmlns:a16="http://schemas.microsoft.com/office/drawing/2014/main" id="{C2940D71-2A42-23FE-A87D-A47F0C2EFA76}"/>
              </a:ext>
            </a:extLst>
          </p:cNvPr>
          <p:cNvSpPr txBox="1"/>
          <p:nvPr/>
        </p:nvSpPr>
        <p:spPr>
          <a:xfrm>
            <a:off x="5005388" y="6610350"/>
            <a:ext cx="6238874" cy="215444"/>
          </a:xfrm>
          <a:prstGeom prst="rect">
            <a:avLst/>
          </a:prstGeom>
          <a:noFill/>
        </p:spPr>
        <p:txBody>
          <a:bodyPr wrap="square">
            <a:spAutoFit/>
          </a:bodyPr>
          <a:lstStyle/>
          <a:p>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Copyright: Repetition in the Bible </a:t>
            </a:r>
            <a:endParaRPr lang="en-US" dirty="0"/>
          </a:p>
        </p:txBody>
      </p:sp>
    </p:spTree>
    <p:extLst>
      <p:ext uri="{BB962C8B-B14F-4D97-AF65-F5344CB8AC3E}">
        <p14:creationId xmlns:p14="http://schemas.microsoft.com/office/powerpoint/2010/main" val="260976372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A6C84CB-4D06-068B-D451-4343183DFD82}"/>
              </a:ext>
            </a:extLst>
          </p:cNvPr>
          <p:cNvSpPr txBox="1"/>
          <p:nvPr/>
        </p:nvSpPr>
        <p:spPr>
          <a:xfrm>
            <a:off x="417135" y="0"/>
            <a:ext cx="11045857" cy="6801862"/>
          </a:xfrm>
          <a:prstGeom prst="rect">
            <a:avLst/>
          </a:prstGeom>
          <a:noFill/>
        </p:spPr>
        <p:txBody>
          <a:bodyPr wrap="square">
            <a:spAutoFit/>
          </a:bodyPr>
          <a:lstStyle/>
          <a:p>
            <a:pPr marL="0" marR="0"/>
            <a:r>
              <a:rPr lang="en-US" sz="3600" b="1" i="1" dirty="0">
                <a:effectLst/>
                <a:latin typeface="Times New Roman" panose="02020603050405020304" pitchFamily="18" charset="0"/>
                <a:ea typeface="Times New Roman" panose="02020603050405020304" pitchFamily="18" charset="0"/>
              </a:rPr>
              <a:t>In darkness</a:t>
            </a:r>
            <a:r>
              <a:rPr lang="en-US" sz="3600" b="1" dirty="0">
                <a:effectLst/>
                <a:latin typeface="Times New Roman" panose="02020603050405020304" pitchFamily="18" charset="0"/>
                <a:ea typeface="Times New Roman" panose="02020603050405020304" pitchFamily="18" charset="0"/>
              </a:rPr>
              <a:t> 14 times in the Bible</a:t>
            </a:r>
            <a:endParaRPr lang="en-US" sz="2800" dirty="0">
              <a:effectLst/>
              <a:latin typeface="Times New Roman" panose="02020603050405020304" pitchFamily="18" charset="0"/>
              <a:ea typeface="Times New Roman" panose="02020603050405020304" pitchFamily="18" charset="0"/>
            </a:endParaRPr>
          </a:p>
          <a:p>
            <a:pPr marL="0" marR="0"/>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in darkness......</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בַּחֹ֙שֶׁךְ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(Jos 2:5)</a:t>
            </a:r>
          </a:p>
          <a:p>
            <a:pPr marL="0" marR="0"/>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in darkness......</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בַּחֹ֣שֶׁךְ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(1Sa 2:9)</a:t>
            </a:r>
          </a:p>
          <a:p>
            <a:pPr marL="0" marR="0"/>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in darkness......</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בַּ֜חֹ֗שֶׁךְ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(Job 17:13)</a:t>
            </a:r>
          </a:p>
          <a:p>
            <a:pPr marL="0" marR="0"/>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in darkness......</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בַּחֹ֗שֶׁךְ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(Job 24:16)</a:t>
            </a:r>
          </a:p>
          <a:p>
            <a:pPr marL="0" marR="0"/>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in darkness......</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בַּחֹ֣שֶׁךְ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Psa</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88:13)</a:t>
            </a:r>
          </a:p>
          <a:p>
            <a:pPr marL="0" marR="0"/>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in darkness......</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בַּחֹ֣שֶׁךְ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Psa</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112:4)</a:t>
            </a:r>
          </a:p>
          <a:p>
            <a:pPr marL="0" marR="0"/>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in darkness......</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בַּחֹ֣שֶׁךְ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Ecc</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2:14)</a:t>
            </a:r>
          </a:p>
          <a:p>
            <a:pPr marL="0" marR="0"/>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in darkness......</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בַּחֹ֣שֶׁךְ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Ecc</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5:16)</a:t>
            </a:r>
          </a:p>
          <a:p>
            <a:pPr marL="0" marR="0"/>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in darkness......</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בַּחֹ֔שֶׁךְ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(Isa 9:1)</a:t>
            </a:r>
          </a:p>
          <a:p>
            <a:pPr marL="0" marR="0"/>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in darkness......</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בַחֹ֖שֶׁךְ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(Isa 47:5)</a:t>
            </a:r>
          </a:p>
          <a:p>
            <a:pPr marL="0" marR="0"/>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in darkness......</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בַּחֹ֖שֶׁךְ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(Isa 49:9)</a:t>
            </a:r>
          </a:p>
          <a:p>
            <a:pPr marL="0" marR="0"/>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in darkness......</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בַּחֹ֙שֶׁךְ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(Isa 58:10)</a:t>
            </a:r>
          </a:p>
          <a:p>
            <a:pPr marL="0" marR="0"/>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in darkness......</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בַּחֹ֔שֶׁךְ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(Eze 8:12)</a:t>
            </a:r>
          </a:p>
          <a:p>
            <a:pPr marL="0" marR="0"/>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in darkness......</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בַּחֹ֔שֶׁךְ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(Mic 7:8)</a:t>
            </a: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a:t>
            </a:r>
          </a:p>
          <a:p>
            <a:pPr marL="0" marR="0"/>
            <a:r>
              <a:rPr lang="en-US" sz="800" dirty="0">
                <a:solidFill>
                  <a:prstClr val="black"/>
                </a:solidFill>
                <a:latin typeface="Times New Roman" pitchFamily="18" charset="0"/>
                <a:cs typeface="Times New Roman" pitchFamily="18" charset="0"/>
              </a:rPr>
              <a:t>					</a:t>
            </a: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Copyright: Repetition in the Bible </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6594079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B9BFF11-E16C-3749-CC42-2215AABA7C3A}"/>
              </a:ext>
            </a:extLst>
          </p:cNvPr>
          <p:cNvSpPr txBox="1"/>
          <p:nvPr/>
        </p:nvSpPr>
        <p:spPr>
          <a:xfrm>
            <a:off x="0" y="153536"/>
            <a:ext cx="11915480" cy="6432530"/>
          </a:xfrm>
          <a:prstGeom prst="rect">
            <a:avLst/>
          </a:prstGeom>
          <a:noFill/>
        </p:spPr>
        <p:txBody>
          <a:bodyPr wrap="square">
            <a:spAutoFit/>
          </a:bodyPr>
          <a:lstStyle/>
          <a:p>
            <a:pPr marL="0" marR="0"/>
            <a:r>
              <a:rPr lang="en-US" sz="4400" b="1" i="1" dirty="0">
                <a:effectLst/>
                <a:latin typeface="Times New Roman" panose="02020603050405020304" pitchFamily="18" charset="0"/>
                <a:ea typeface="Times New Roman" panose="02020603050405020304" pitchFamily="18" charset="0"/>
              </a:rPr>
              <a:t>Rule</a:t>
            </a:r>
            <a:r>
              <a:rPr lang="en-US" sz="4400" b="1" dirty="0">
                <a:effectLst/>
                <a:latin typeface="Times New Roman" panose="02020603050405020304" pitchFamily="18" charset="0"/>
                <a:ea typeface="Times New Roman" panose="02020603050405020304" pitchFamily="18" charset="0"/>
              </a:rPr>
              <a:t> 7 times in the Torah</a:t>
            </a:r>
            <a:endParaRPr lang="en-US" sz="3600" dirty="0">
              <a:effectLst/>
              <a:latin typeface="Times New Roman" panose="02020603050405020304" pitchFamily="18" charset="0"/>
              <a:ea typeface="Times New Roman" panose="02020603050405020304" pitchFamily="18" charset="0"/>
            </a:endParaRPr>
          </a:p>
          <a:p>
            <a:pPr marL="0" marR="0"/>
            <a:r>
              <a:rPr lang="en-US" sz="2400" dirty="0">
                <a:effectLst/>
                <a:latin typeface="Times New Roman" panose="02020603050405020304" pitchFamily="18" charset="0"/>
                <a:ea typeface="Times New Roman" panose="02020603050405020304" pitchFamily="18" charset="0"/>
              </a:rPr>
              <a:t>                                  and let them </a:t>
            </a:r>
            <a:r>
              <a:rPr lang="en-US" sz="2400" b="1" dirty="0">
                <a:effectLst/>
                <a:latin typeface="Times New Roman" panose="02020603050405020304" pitchFamily="18" charset="0"/>
                <a:ea typeface="Times New Roman" panose="02020603050405020304" pitchFamily="18" charset="0"/>
              </a:rPr>
              <a:t>rule</a:t>
            </a:r>
            <a:r>
              <a:rPr lang="en-US" sz="2400" dirty="0">
                <a:effectLst/>
                <a:latin typeface="Times New Roman" panose="02020603050405020304" pitchFamily="18" charset="0"/>
                <a:ea typeface="Times New Roman" panose="02020603050405020304" pitchFamily="18" charset="0"/>
              </a:rPr>
              <a:t> Upon the fish of the sea                        (Gen 1:26)</a:t>
            </a:r>
          </a:p>
          <a:p>
            <a:pPr marL="0" marR="0"/>
            <a:r>
              <a:rPr lang="en-US" sz="2400" dirty="0">
                <a:effectLst/>
                <a:latin typeface="Times New Roman" panose="02020603050405020304" pitchFamily="18" charset="0"/>
                <a:ea typeface="Times New Roman" panose="02020603050405020304" pitchFamily="18" charset="0"/>
              </a:rPr>
              <a:t>                                                and </a:t>
            </a:r>
            <a:r>
              <a:rPr lang="en-US" sz="2400" b="1" dirty="0">
                <a:effectLst/>
                <a:latin typeface="Times New Roman" panose="02020603050405020304" pitchFamily="18" charset="0"/>
                <a:ea typeface="Times New Roman" panose="02020603050405020304" pitchFamily="18" charset="0"/>
              </a:rPr>
              <a:t>rule</a:t>
            </a:r>
            <a:r>
              <a:rPr lang="en-US" sz="2400" dirty="0">
                <a:effectLst/>
                <a:latin typeface="Times New Roman" panose="02020603050405020304" pitchFamily="18" charset="0"/>
                <a:ea typeface="Times New Roman" panose="02020603050405020304" pitchFamily="18" charset="0"/>
              </a:rPr>
              <a:t> Upon the fish of the sea                        (Gen 1:28)</a:t>
            </a:r>
          </a:p>
          <a:p>
            <a:pPr marL="0" marR="0"/>
            <a:r>
              <a:rPr lang="en-US" sz="2400" dirty="0">
                <a:effectLst/>
                <a:latin typeface="Times New Roman" panose="02020603050405020304" pitchFamily="18" charset="0"/>
                <a:ea typeface="Times New Roman" panose="02020603050405020304" pitchFamily="18" charset="0"/>
              </a:rPr>
              <a:t>                               'You shall not </a:t>
            </a:r>
            <a:r>
              <a:rPr lang="en-US" sz="2400" b="1" dirty="0">
                <a:effectLst/>
                <a:latin typeface="Times New Roman" panose="02020603050405020304" pitchFamily="18" charset="0"/>
                <a:ea typeface="Times New Roman" panose="02020603050405020304" pitchFamily="18" charset="0"/>
              </a:rPr>
              <a:t>rule</a:t>
            </a:r>
            <a:r>
              <a:rPr lang="en-US" sz="2400" dirty="0">
                <a:effectLst/>
                <a:latin typeface="Times New Roman" panose="02020603050405020304" pitchFamily="18" charset="0"/>
                <a:ea typeface="Times New Roman" panose="02020603050405020304" pitchFamily="18" charset="0"/>
              </a:rPr>
              <a:t> Upon him with severity                         (Lev 25:43)</a:t>
            </a:r>
          </a:p>
          <a:p>
            <a:pPr marL="0" marR="0"/>
            <a:r>
              <a:rPr lang="en-US" sz="2400" dirty="0">
                <a:effectLst/>
                <a:latin typeface="Times New Roman" panose="02020603050405020304" pitchFamily="18" charset="0"/>
                <a:ea typeface="Times New Roman" panose="02020603050405020304" pitchFamily="18" charset="0"/>
              </a:rPr>
              <a:t>                                 you shall not </a:t>
            </a:r>
            <a:r>
              <a:rPr lang="en-US" sz="2400" b="1" dirty="0">
                <a:effectLst/>
                <a:latin typeface="Times New Roman" panose="02020603050405020304" pitchFamily="18" charset="0"/>
                <a:ea typeface="Times New Roman" panose="02020603050405020304" pitchFamily="18" charset="0"/>
              </a:rPr>
              <a:t>rule</a:t>
            </a:r>
            <a:r>
              <a:rPr lang="en-US" sz="2400" dirty="0">
                <a:effectLst/>
                <a:latin typeface="Times New Roman" panose="02020603050405020304" pitchFamily="18" charset="0"/>
                <a:ea typeface="Times New Roman" panose="02020603050405020304" pitchFamily="18" charset="0"/>
              </a:rPr>
              <a:t> Upon one another with severity            (Lev 25:46)</a:t>
            </a:r>
          </a:p>
          <a:p>
            <a:pPr marL="0" marR="0"/>
            <a:r>
              <a:rPr lang="en-US" sz="2400" dirty="0">
                <a:effectLst/>
                <a:latin typeface="Times New Roman" panose="02020603050405020304" pitchFamily="18" charset="0"/>
                <a:ea typeface="Times New Roman" panose="02020603050405020304" pitchFamily="18" charset="0"/>
              </a:rPr>
              <a:t>                                   he shall not </a:t>
            </a:r>
            <a:r>
              <a:rPr lang="en-US" sz="2400" b="1" dirty="0">
                <a:effectLst/>
                <a:latin typeface="Times New Roman" panose="02020603050405020304" pitchFamily="18" charset="0"/>
                <a:ea typeface="Times New Roman" panose="02020603050405020304" pitchFamily="18" charset="0"/>
              </a:rPr>
              <a:t>rule</a:t>
            </a:r>
            <a:r>
              <a:rPr lang="en-US" sz="2400" dirty="0">
                <a:effectLst/>
                <a:latin typeface="Times New Roman" panose="02020603050405020304" pitchFamily="18" charset="0"/>
                <a:ea typeface="Times New Roman" panose="02020603050405020304" pitchFamily="18" charset="0"/>
              </a:rPr>
              <a:t> Upon him with severity in your sight   (Lev 25:53)</a:t>
            </a:r>
          </a:p>
          <a:p>
            <a:pPr marL="0" marR="0"/>
            <a:r>
              <a:rPr lang="en-US" sz="2400" dirty="0">
                <a:effectLst/>
                <a:latin typeface="Times New Roman" panose="02020603050405020304" pitchFamily="18" charset="0"/>
                <a:ea typeface="Times New Roman" panose="02020603050405020304" pitchFamily="18" charset="0"/>
              </a:rPr>
              <a:t>       and those who hate you shall </a:t>
            </a:r>
            <a:r>
              <a:rPr lang="en-US" sz="2400" b="1" dirty="0">
                <a:effectLst/>
                <a:latin typeface="Times New Roman" panose="02020603050405020304" pitchFamily="18" charset="0"/>
                <a:ea typeface="Times New Roman" panose="02020603050405020304" pitchFamily="18" charset="0"/>
              </a:rPr>
              <a:t>rule</a:t>
            </a:r>
            <a:r>
              <a:rPr lang="en-US" sz="2400" dirty="0">
                <a:effectLst/>
                <a:latin typeface="Times New Roman" panose="02020603050405020304" pitchFamily="18" charset="0"/>
                <a:ea typeface="Times New Roman" panose="02020603050405020304" pitchFamily="18" charset="0"/>
              </a:rPr>
              <a:t> Upon you                                               (Lev 26:17)</a:t>
            </a:r>
          </a:p>
          <a:p>
            <a:pPr marL="0" marR="0"/>
            <a:r>
              <a:rPr lang="en-US" sz="2400" dirty="0">
                <a:effectLst/>
                <a:latin typeface="Times New Roman" panose="02020603050405020304" pitchFamily="18" charset="0"/>
                <a:ea typeface="Times New Roman" panose="02020603050405020304" pitchFamily="18" charset="0"/>
              </a:rPr>
              <a:t>           One from Jacob shall have </a:t>
            </a:r>
            <a:r>
              <a:rPr lang="en-US" sz="2400" b="1" dirty="0">
                <a:effectLst/>
                <a:latin typeface="Times New Roman" panose="02020603050405020304" pitchFamily="18" charset="0"/>
                <a:ea typeface="Times New Roman" panose="02020603050405020304" pitchFamily="18" charset="0"/>
              </a:rPr>
              <a:t>rule</a:t>
            </a:r>
            <a:r>
              <a:rPr lang="en-US" sz="2400" dirty="0">
                <a:effectLst/>
                <a:latin typeface="Times New Roman" panose="02020603050405020304" pitchFamily="18" charset="0"/>
                <a:ea typeface="Times New Roman" panose="02020603050405020304" pitchFamily="18" charset="0"/>
              </a:rPr>
              <a:t> [dominion]                                             (Num 24:19)</a:t>
            </a:r>
          </a:p>
          <a:p>
            <a:pPr marL="0" marR="0"/>
            <a:r>
              <a:rPr lang="en-US" sz="2400" dirty="0">
                <a:effectLst/>
                <a:latin typeface="Times New Roman" panose="02020603050405020304" pitchFamily="18" charset="0"/>
                <a:ea typeface="Times New Roman" panose="02020603050405020304" pitchFamily="18" charset="0"/>
              </a:rPr>
              <a:t> </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400" b="1" dirty="0">
                <a:effectLst/>
                <a:latin typeface="Times New Roman" panose="02020603050405020304" pitchFamily="18" charset="0"/>
                <a:ea typeface="Times New Roman" panose="02020603050405020304" pitchFamily="18" charset="0"/>
                <a:cs typeface="Times New Roman" panose="02020603050405020304" pitchFamily="18" charset="0"/>
              </a:rPr>
              <a:t>וְיִרְדּוּ֩</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 בִדְגַ֙ת הַיָּ֜ם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(Gen 1:26)</a:t>
            </a:r>
          </a:p>
          <a:p>
            <a:pPr marL="0" marR="0"/>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400" b="1" dirty="0">
                <a:effectLst/>
                <a:latin typeface="Times New Roman" panose="02020603050405020304" pitchFamily="18" charset="0"/>
                <a:ea typeface="Times New Roman" panose="02020603050405020304" pitchFamily="18" charset="0"/>
                <a:cs typeface="Times New Roman" panose="02020603050405020304" pitchFamily="18" charset="0"/>
              </a:rPr>
              <a:t>וּרְד֞וּ</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 בִּדְגַ֤ת הַיָּם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(Gen 1:28)</a:t>
            </a:r>
          </a:p>
          <a:p>
            <a:pPr marL="0" marR="0"/>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 לֹא־</a:t>
            </a:r>
            <a:r>
              <a:rPr lang="he-IL" sz="2400" b="1" dirty="0">
                <a:effectLst/>
                <a:latin typeface="Times New Roman" panose="02020603050405020304" pitchFamily="18" charset="0"/>
                <a:ea typeface="Times New Roman" panose="02020603050405020304" pitchFamily="18" charset="0"/>
                <a:cs typeface="Times New Roman" panose="02020603050405020304" pitchFamily="18" charset="0"/>
              </a:rPr>
              <a:t>תִרְדֶּ֥ה</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 ב֖וֹ בְּפָ֑רֶךְ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(Lev 25:43)</a:t>
            </a:r>
          </a:p>
          <a:p>
            <a:pPr marL="0" marR="0"/>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 אִ֣ישׁ בְּאָחִ֔יו לֹא־</a:t>
            </a:r>
            <a:r>
              <a:rPr lang="he-IL" sz="2400" b="1" dirty="0">
                <a:effectLst/>
                <a:latin typeface="Times New Roman" panose="02020603050405020304" pitchFamily="18" charset="0"/>
                <a:ea typeface="Times New Roman" panose="02020603050405020304" pitchFamily="18" charset="0"/>
                <a:cs typeface="Times New Roman" panose="02020603050405020304" pitchFamily="18" charset="0"/>
              </a:rPr>
              <a:t>תִרְדֶּ֥ה</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 ב֖וֹ בְּפָֽרֶךְ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(Lev 25:46)</a:t>
            </a:r>
          </a:p>
          <a:p>
            <a:pPr marL="0" marR="0"/>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 לֹֽא־</a:t>
            </a:r>
            <a:r>
              <a:rPr lang="he-IL" sz="2400" b="1" dirty="0">
                <a:effectLst/>
                <a:latin typeface="Times New Roman" panose="02020603050405020304" pitchFamily="18" charset="0"/>
                <a:ea typeface="Times New Roman" panose="02020603050405020304" pitchFamily="18" charset="0"/>
                <a:cs typeface="Times New Roman" panose="02020603050405020304" pitchFamily="18" charset="0"/>
              </a:rPr>
              <a:t>יִרְדֶּ֥נּֽוּ</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 בְּפֶ֖רֶךְ לְעֵינֶֽיךָ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(Lev 25:53)</a:t>
            </a:r>
          </a:p>
          <a:p>
            <a:pPr marL="0" marR="0"/>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400" b="1" dirty="0">
                <a:effectLst/>
                <a:latin typeface="Times New Roman" panose="02020603050405020304" pitchFamily="18" charset="0"/>
                <a:ea typeface="Times New Roman" panose="02020603050405020304" pitchFamily="18" charset="0"/>
                <a:cs typeface="Times New Roman" panose="02020603050405020304" pitchFamily="18" charset="0"/>
              </a:rPr>
              <a:t>וְרָד֤וּ</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 בָכֶם֙ שֹֽׂנְאֵיכֶ֔ם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(Lev 26:17)</a:t>
            </a:r>
          </a:p>
          <a:p>
            <a:pPr marL="0" marR="0"/>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400" b="1" dirty="0">
                <a:effectLst/>
                <a:latin typeface="Times New Roman" panose="02020603050405020304" pitchFamily="18" charset="0"/>
                <a:ea typeface="Times New Roman" panose="02020603050405020304" pitchFamily="18" charset="0"/>
                <a:cs typeface="Times New Roman" panose="02020603050405020304" pitchFamily="18" charset="0"/>
              </a:rPr>
              <a:t>וְיֵ֖רְדְּ</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 מִֽיַּעֲקֹ֑ב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(Num 24:19)</a:t>
            </a: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a:t>
            </a:r>
          </a:p>
          <a:p>
            <a:pPr marL="0" marR="0"/>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Copyright: Repetition in the Bible </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32C7F5E0-2FA7-BC89-FE84-8A87B60161A0}"/>
              </a:ext>
            </a:extLst>
          </p:cNvPr>
          <p:cNvSpPr txBox="1"/>
          <p:nvPr/>
        </p:nvSpPr>
        <p:spPr>
          <a:xfrm>
            <a:off x="2862263" y="3106221"/>
            <a:ext cx="6219824" cy="369332"/>
          </a:xfrm>
          <a:prstGeom prst="rect">
            <a:avLst/>
          </a:prstGeom>
          <a:noFill/>
        </p:spPr>
        <p:txBody>
          <a:bodyPr wrap="square">
            <a:spAutoFit/>
          </a:bodyPr>
          <a:lstStyle/>
          <a:p>
            <a:r>
              <a:rPr kumimoji="0" lang="en-US" sz="1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Copyright</a:t>
            </a:r>
            <a:endParaRPr lang="en-US" dirty="0"/>
          </a:p>
        </p:txBody>
      </p:sp>
    </p:spTree>
    <p:extLst>
      <p:ext uri="{BB962C8B-B14F-4D97-AF65-F5344CB8AC3E}">
        <p14:creationId xmlns:p14="http://schemas.microsoft.com/office/powerpoint/2010/main" val="280859200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52AD7E4-8A80-9DAC-2866-2BFAB4C806DF}"/>
              </a:ext>
            </a:extLst>
          </p:cNvPr>
          <p:cNvSpPr txBox="1"/>
          <p:nvPr/>
        </p:nvSpPr>
        <p:spPr>
          <a:xfrm>
            <a:off x="499620" y="424206"/>
            <a:ext cx="11170763" cy="6247864"/>
          </a:xfrm>
          <a:prstGeom prst="rect">
            <a:avLst/>
          </a:prstGeom>
          <a:noFill/>
        </p:spPr>
        <p:txBody>
          <a:bodyPr wrap="square">
            <a:spAutoFit/>
          </a:bodyPr>
          <a:lstStyle/>
          <a:p>
            <a:pPr marL="0" marR="0"/>
            <a:r>
              <a:rPr lang="en-US" sz="3200" b="1" i="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Fill the earth</a:t>
            </a:r>
            <a:r>
              <a:rPr lang="en-US" sz="3200" b="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a:effectLst/>
                <a:latin typeface="Times New Roman" panose="02020603050405020304" pitchFamily="18" charset="0"/>
                <a:ea typeface="Times New Roman" panose="02020603050405020304" pitchFamily="18" charset="0"/>
                <a:cs typeface="Times New Roman" panose="02020603050405020304" pitchFamily="18" charset="0"/>
              </a:rPr>
              <a:t>7 times in the Torah</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Be fruitful, and multiply, and </a:t>
            </a:r>
            <a:r>
              <a:rPr lang="en-US" sz="24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fill the earth</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(Gen 1:28)  </a:t>
            </a:r>
          </a:p>
          <a:p>
            <a:pPr marL="0" marR="0"/>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and with violence was </a:t>
            </a:r>
            <a:r>
              <a:rPr lang="en-US" sz="24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filled the earth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(Gen 6:11) </a:t>
            </a:r>
          </a:p>
          <a:p>
            <a:pPr marL="0" marR="0"/>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with violence was </a:t>
            </a:r>
            <a:r>
              <a:rPr lang="en-US" sz="24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filled the earth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(Gen 6:13)</a:t>
            </a:r>
          </a:p>
          <a:p>
            <a:pPr marL="0" marR="0"/>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Be fruitful and multiply, and </a:t>
            </a:r>
            <a:r>
              <a:rPr lang="en-US" sz="24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fill the earth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(Gen 9:1)</a:t>
            </a:r>
          </a:p>
          <a:p>
            <a:pPr marL="0" marR="0"/>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In great abundance with them was </a:t>
            </a:r>
            <a:r>
              <a:rPr lang="en-US" sz="24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filled the earth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(Exo 1:7)</a:t>
            </a:r>
          </a:p>
          <a:p>
            <a:pPr marL="0" marR="0"/>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and with wickedness was </a:t>
            </a:r>
            <a:r>
              <a:rPr lang="en-US" sz="24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filled the earth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(Lev 19:29)</a:t>
            </a:r>
          </a:p>
          <a:p>
            <a:pPr marL="0" marR="0"/>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and with the glory of the LORD will be </a:t>
            </a:r>
            <a:r>
              <a:rPr lang="en-US" sz="24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filled all the earth</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(Num 14:21)</a:t>
            </a:r>
          </a:p>
          <a:p>
            <a:pPr marL="0" marR="0"/>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p>
          <a:p>
            <a:pPr marL="0" marR="0"/>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פְּר֥וּ וּרְב֛וּ ו</a:t>
            </a:r>
            <a:r>
              <a:rPr lang="he-IL" sz="24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ּמִלְא֥וּ אֶת־הָאָ֖רֶץ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(Gen 1:28 )</a:t>
            </a:r>
          </a:p>
          <a:p>
            <a:pPr marL="0" marR="0"/>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 ו</a:t>
            </a:r>
            <a:r>
              <a:rPr lang="he-IL" sz="24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ַתִּמָּלֵ֥א הָאָ֖רֶץ </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חָמָֽס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(Gen 6:11 )</a:t>
            </a:r>
          </a:p>
          <a:p>
            <a:pPr marL="0" marR="0"/>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 כִּֽי־</a:t>
            </a:r>
            <a:r>
              <a:rPr lang="he-IL" sz="24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מָלְאָ֥ה</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4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הָאָ֛רֶץ </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חָמָ֖ס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(Gen 6:13 )</a:t>
            </a:r>
          </a:p>
          <a:p>
            <a:pPr marL="0" marR="0"/>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פְּר֥וּ וּרְב֖וּ </a:t>
            </a:r>
            <a:r>
              <a:rPr lang="he-IL" sz="24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וּמִלְא֥וּ אֶת־הָאָֽרֶץ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(Gen 9:1 )</a:t>
            </a:r>
          </a:p>
          <a:p>
            <a:pPr marL="0" marR="0"/>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 בִּמְאֹ֣ד מְאֹ֑ד </a:t>
            </a:r>
            <a:r>
              <a:rPr lang="he-IL" sz="24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וַתִּמָּלֵ֥א הָאָ֖רֶץ </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אֹתָֽם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(Exo 1:7 )</a:t>
            </a:r>
          </a:p>
          <a:p>
            <a:pPr marL="0" marR="0"/>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4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וּמָלְאָ֥ה הָאָ֖רֶץ </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זִמָּֽה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(Lev 19:29 )</a:t>
            </a:r>
          </a:p>
          <a:p>
            <a:pPr marL="0" marR="0"/>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4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וְיִמָּלֵ֥א </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כְבוֹד־יְהוָ֖ה אֶת־כָּל־</a:t>
            </a:r>
            <a:r>
              <a:rPr lang="he-IL" sz="24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הָאָֽרֶץ</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(Num 14:21 )</a:t>
            </a: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a:t>
            </a:r>
          </a:p>
          <a:p>
            <a:pPr marL="0" marR="0"/>
            <a:r>
              <a:rPr lang="en-US" sz="800" dirty="0">
                <a:solidFill>
                  <a:prstClr val="black"/>
                </a:solidFill>
                <a:latin typeface="Times New Roman" pitchFamily="18" charset="0"/>
                <a:cs typeface="Times New Roman" pitchFamily="18" charset="0"/>
              </a:rPr>
              <a:t> 							</a:t>
            </a: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Copyright: Repetition in the Bible </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5720027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A13AF75-E97B-AB50-5C7E-A70E11922B1C}"/>
              </a:ext>
            </a:extLst>
          </p:cNvPr>
          <p:cNvSpPr txBox="1"/>
          <p:nvPr/>
        </p:nvSpPr>
        <p:spPr>
          <a:xfrm>
            <a:off x="980388" y="735292"/>
            <a:ext cx="11557262" cy="5755422"/>
          </a:xfrm>
          <a:prstGeom prst="rect">
            <a:avLst/>
          </a:prstGeom>
          <a:noFill/>
        </p:spPr>
        <p:txBody>
          <a:bodyPr wrap="square">
            <a:spAutoFit/>
          </a:bodyPr>
          <a:lstStyle/>
          <a:p>
            <a:pPr marL="0" marR="0"/>
            <a:r>
              <a:rPr lang="en-US" sz="4800" b="1" i="1" dirty="0">
                <a:effectLst/>
                <a:latin typeface="Times New Roman" panose="02020603050405020304" pitchFamily="18" charset="0"/>
                <a:ea typeface="Times New Roman" panose="02020603050405020304" pitchFamily="18" charset="0"/>
                <a:cs typeface="Times New Roman" panose="02020603050405020304" pitchFamily="18" charset="0"/>
              </a:rPr>
              <a:t>Thus may it be</a:t>
            </a:r>
            <a:r>
              <a:rPr lang="en-US" sz="4800" b="1" dirty="0">
                <a:effectLst/>
                <a:latin typeface="Times New Roman" panose="02020603050405020304" pitchFamily="18" charset="0"/>
                <a:ea typeface="Times New Roman" panose="02020603050405020304" pitchFamily="18" charset="0"/>
                <a:cs typeface="Times New Roman" panose="02020603050405020304" pitchFamily="18" charset="0"/>
              </a:rPr>
              <a:t> 7 times in the Torah</a:t>
            </a:r>
            <a:endParaRPr lang="en-US" sz="4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4000" dirty="0">
                <a:effectLst/>
                <a:latin typeface="Times New Roman" panose="02020603050405020304" pitchFamily="18" charset="0"/>
                <a:ea typeface="Times New Roman" panose="02020603050405020304" pitchFamily="18" charset="0"/>
                <a:cs typeface="Times New Roman" panose="02020603050405020304" pitchFamily="18" charset="0"/>
              </a:rPr>
              <a:t>      and thus may it be...... </a:t>
            </a:r>
            <a:r>
              <a:rPr lang="he-IL" sz="4000" dirty="0">
                <a:effectLst/>
                <a:latin typeface="Times New Roman" panose="02020603050405020304" pitchFamily="18" charset="0"/>
                <a:ea typeface="Times New Roman" panose="02020603050405020304" pitchFamily="18" charset="0"/>
                <a:cs typeface="Times New Roman" panose="02020603050405020304" pitchFamily="18" charset="0"/>
              </a:rPr>
              <a:t>וַֽיְהִי־כֵֽן</a:t>
            </a:r>
            <a:r>
              <a:rPr lang="en-US" sz="4000" dirty="0">
                <a:effectLst/>
                <a:latin typeface="Times New Roman" panose="02020603050405020304" pitchFamily="18" charset="0"/>
                <a:ea typeface="Times New Roman" panose="02020603050405020304" pitchFamily="18" charset="0"/>
                <a:cs typeface="Times New Roman" panose="02020603050405020304" pitchFamily="18" charset="0"/>
              </a:rPr>
              <a:t> (Gen 1:7)</a:t>
            </a:r>
          </a:p>
          <a:p>
            <a:pPr marL="0" marR="0"/>
            <a:r>
              <a:rPr lang="en-US" sz="4000" dirty="0">
                <a:effectLst/>
                <a:latin typeface="Times New Roman" panose="02020603050405020304" pitchFamily="18" charset="0"/>
                <a:ea typeface="Times New Roman" panose="02020603050405020304" pitchFamily="18" charset="0"/>
                <a:cs typeface="Times New Roman" panose="02020603050405020304" pitchFamily="18" charset="0"/>
              </a:rPr>
              <a:t>      and thus may it be......</a:t>
            </a:r>
            <a:r>
              <a:rPr lang="he-IL" sz="4000" dirty="0">
                <a:effectLst/>
                <a:latin typeface="Times New Roman" panose="02020603050405020304" pitchFamily="18" charset="0"/>
                <a:ea typeface="Times New Roman" panose="02020603050405020304" pitchFamily="18" charset="0"/>
                <a:cs typeface="Times New Roman" panose="02020603050405020304" pitchFamily="18" charset="0"/>
              </a:rPr>
              <a:t> וַֽיְהִי־כֵֽן </a:t>
            </a:r>
            <a:r>
              <a:rPr lang="en-US" sz="4000" dirty="0">
                <a:effectLst/>
                <a:latin typeface="Times New Roman" panose="02020603050405020304" pitchFamily="18" charset="0"/>
                <a:ea typeface="Times New Roman" panose="02020603050405020304" pitchFamily="18" charset="0"/>
                <a:cs typeface="Times New Roman" panose="02020603050405020304" pitchFamily="18" charset="0"/>
              </a:rPr>
              <a:t>(Gen 1:9)</a:t>
            </a:r>
          </a:p>
          <a:p>
            <a:pPr marL="0" marR="0"/>
            <a:r>
              <a:rPr lang="en-US" sz="4000" dirty="0">
                <a:effectLst/>
                <a:latin typeface="Times New Roman" panose="02020603050405020304" pitchFamily="18" charset="0"/>
                <a:ea typeface="Times New Roman" panose="02020603050405020304" pitchFamily="18" charset="0"/>
                <a:cs typeface="Times New Roman" panose="02020603050405020304" pitchFamily="18" charset="0"/>
              </a:rPr>
              <a:t>      and thus may it be......</a:t>
            </a:r>
            <a:r>
              <a:rPr lang="he-IL" sz="4000" dirty="0">
                <a:effectLst/>
                <a:latin typeface="Times New Roman" panose="02020603050405020304" pitchFamily="18" charset="0"/>
                <a:ea typeface="Times New Roman" panose="02020603050405020304" pitchFamily="18" charset="0"/>
                <a:cs typeface="Times New Roman" panose="02020603050405020304" pitchFamily="18" charset="0"/>
              </a:rPr>
              <a:t> וַֽיְהִי־כֵֽן </a:t>
            </a:r>
            <a:r>
              <a:rPr lang="en-US" sz="4000" dirty="0">
                <a:effectLst/>
                <a:latin typeface="Times New Roman" panose="02020603050405020304" pitchFamily="18" charset="0"/>
                <a:ea typeface="Times New Roman" panose="02020603050405020304" pitchFamily="18" charset="0"/>
                <a:cs typeface="Times New Roman" panose="02020603050405020304" pitchFamily="18" charset="0"/>
              </a:rPr>
              <a:t>(Gen 1:11)</a:t>
            </a:r>
          </a:p>
          <a:p>
            <a:pPr marL="0" marR="0"/>
            <a:r>
              <a:rPr lang="en-US" sz="4000" dirty="0">
                <a:effectLst/>
                <a:latin typeface="Times New Roman" panose="02020603050405020304" pitchFamily="18" charset="0"/>
                <a:ea typeface="Times New Roman" panose="02020603050405020304" pitchFamily="18" charset="0"/>
                <a:cs typeface="Times New Roman" panose="02020603050405020304" pitchFamily="18" charset="0"/>
              </a:rPr>
              <a:t>      and thus may it be......</a:t>
            </a:r>
            <a:r>
              <a:rPr lang="he-IL" sz="4000" dirty="0">
                <a:effectLst/>
                <a:latin typeface="Times New Roman" panose="02020603050405020304" pitchFamily="18" charset="0"/>
                <a:ea typeface="Times New Roman" panose="02020603050405020304" pitchFamily="18" charset="0"/>
                <a:cs typeface="Times New Roman" panose="02020603050405020304" pitchFamily="18" charset="0"/>
              </a:rPr>
              <a:t> וַֽיְהִי־כֵֽן </a:t>
            </a:r>
            <a:r>
              <a:rPr lang="en-US" sz="4000" dirty="0">
                <a:effectLst/>
                <a:latin typeface="Times New Roman" panose="02020603050405020304" pitchFamily="18" charset="0"/>
                <a:ea typeface="Times New Roman" panose="02020603050405020304" pitchFamily="18" charset="0"/>
                <a:cs typeface="Times New Roman" panose="02020603050405020304" pitchFamily="18" charset="0"/>
              </a:rPr>
              <a:t>(Gen 1:15)</a:t>
            </a:r>
          </a:p>
          <a:p>
            <a:pPr marL="0" marR="0"/>
            <a:r>
              <a:rPr lang="en-US" sz="4000" dirty="0">
                <a:effectLst/>
                <a:latin typeface="Times New Roman" panose="02020603050405020304" pitchFamily="18" charset="0"/>
                <a:ea typeface="Times New Roman" panose="02020603050405020304" pitchFamily="18" charset="0"/>
                <a:cs typeface="Times New Roman" panose="02020603050405020304" pitchFamily="18" charset="0"/>
              </a:rPr>
              <a:t>      and thus may it be......</a:t>
            </a:r>
            <a:r>
              <a:rPr lang="he-IL" sz="4000" dirty="0">
                <a:effectLst/>
                <a:latin typeface="Times New Roman" panose="02020603050405020304" pitchFamily="18" charset="0"/>
                <a:ea typeface="Times New Roman" panose="02020603050405020304" pitchFamily="18" charset="0"/>
                <a:cs typeface="Times New Roman" panose="02020603050405020304" pitchFamily="18" charset="0"/>
              </a:rPr>
              <a:t> וַֽיְהִי־כֵֽן </a:t>
            </a:r>
            <a:r>
              <a:rPr lang="en-US" sz="4000" dirty="0">
                <a:effectLst/>
                <a:latin typeface="Times New Roman" panose="02020603050405020304" pitchFamily="18" charset="0"/>
                <a:ea typeface="Times New Roman" panose="02020603050405020304" pitchFamily="18" charset="0"/>
                <a:cs typeface="Times New Roman" panose="02020603050405020304" pitchFamily="18" charset="0"/>
              </a:rPr>
              <a:t>(Gen 1:24)</a:t>
            </a:r>
          </a:p>
          <a:p>
            <a:pPr marL="0" marR="0"/>
            <a:r>
              <a:rPr lang="en-US" sz="4000" dirty="0">
                <a:effectLst/>
                <a:latin typeface="Times New Roman" panose="02020603050405020304" pitchFamily="18" charset="0"/>
                <a:ea typeface="Times New Roman" panose="02020603050405020304" pitchFamily="18" charset="0"/>
                <a:cs typeface="Times New Roman" panose="02020603050405020304" pitchFamily="18" charset="0"/>
              </a:rPr>
              <a:t>      and thus may it be......</a:t>
            </a:r>
            <a:r>
              <a:rPr lang="he-IL" sz="4000" dirty="0">
                <a:effectLst/>
                <a:latin typeface="Times New Roman" panose="02020603050405020304" pitchFamily="18" charset="0"/>
                <a:ea typeface="Times New Roman" panose="02020603050405020304" pitchFamily="18" charset="0"/>
                <a:cs typeface="Times New Roman" panose="02020603050405020304" pitchFamily="18" charset="0"/>
              </a:rPr>
              <a:t> וַֽיְהִי־כֵֽן </a:t>
            </a:r>
            <a:r>
              <a:rPr lang="en-US" sz="4000" dirty="0">
                <a:effectLst/>
                <a:latin typeface="Times New Roman" panose="02020603050405020304" pitchFamily="18" charset="0"/>
                <a:ea typeface="Times New Roman" panose="02020603050405020304" pitchFamily="18" charset="0"/>
                <a:cs typeface="Times New Roman" panose="02020603050405020304" pitchFamily="18" charset="0"/>
              </a:rPr>
              <a:t>(Gen 1:30)</a:t>
            </a:r>
          </a:p>
          <a:p>
            <a:pPr marL="0" marR="0"/>
            <a:r>
              <a:rPr lang="en-US" sz="4000" dirty="0">
                <a:effectLst/>
                <a:latin typeface="Times New Roman" panose="02020603050405020304" pitchFamily="18" charset="0"/>
                <a:ea typeface="Times New Roman" panose="02020603050405020304" pitchFamily="18" charset="0"/>
                <a:cs typeface="Times New Roman" panose="02020603050405020304" pitchFamily="18" charset="0"/>
              </a:rPr>
              <a:t>             thus may it be......</a:t>
            </a:r>
            <a:r>
              <a:rPr lang="he-IL" sz="4000" dirty="0">
                <a:effectLst/>
                <a:latin typeface="Times New Roman" panose="02020603050405020304" pitchFamily="18" charset="0"/>
                <a:ea typeface="Times New Roman" panose="02020603050405020304" pitchFamily="18" charset="0"/>
                <a:cs typeface="Times New Roman" panose="02020603050405020304" pitchFamily="18" charset="0"/>
              </a:rPr>
              <a:t> יְהִ֙י כֵ֤ן </a:t>
            </a:r>
            <a:r>
              <a:rPr lang="en-US" sz="4000" dirty="0">
                <a:effectLst/>
                <a:latin typeface="Times New Roman" panose="02020603050405020304" pitchFamily="18" charset="0"/>
                <a:ea typeface="Times New Roman" panose="02020603050405020304" pitchFamily="18" charset="0"/>
                <a:cs typeface="Times New Roman" panose="02020603050405020304" pitchFamily="18" charset="0"/>
              </a:rPr>
              <a:t>  (Exo 10:10)</a:t>
            </a:r>
          </a:p>
          <a:p>
            <a:pPr marL="0" marR="0"/>
            <a:r>
              <a:rPr kumimoji="0" lang="en-US" sz="4000" b="0" i="0" u="none" strike="noStrike" kern="1200" cap="none" spc="0" normalizeH="0" baseline="0" noProof="0" dirty="0">
                <a:ln>
                  <a:noFill/>
                </a:ln>
                <a:solidFill>
                  <a:prstClr val="black"/>
                </a:solidFill>
                <a:uLnTx/>
                <a:uFillTx/>
                <a:latin typeface="Times New Roman" panose="02020603050405020304" pitchFamily="18" charset="0"/>
                <a:cs typeface="Times New Roman" panose="02020603050405020304" pitchFamily="18" charset="0"/>
              </a:rPr>
              <a:t>									</a:t>
            </a: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Copyright: Repetition in the Bible </a:t>
            </a:r>
            <a:endParaRPr lang="en-US" sz="40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2760448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02388AF-FE6C-604B-CCD4-2D3968EED2CC}"/>
              </a:ext>
            </a:extLst>
          </p:cNvPr>
          <p:cNvSpPr txBox="1"/>
          <p:nvPr/>
        </p:nvSpPr>
        <p:spPr>
          <a:xfrm>
            <a:off x="0" y="292231"/>
            <a:ext cx="12192000" cy="5793894"/>
          </a:xfrm>
          <a:prstGeom prst="rect">
            <a:avLst/>
          </a:prstGeom>
          <a:noFill/>
        </p:spPr>
        <p:txBody>
          <a:bodyPr wrap="square">
            <a:spAutoFit/>
          </a:bodyPr>
          <a:lstStyle/>
          <a:p>
            <a:pPr marL="0" marR="0"/>
            <a:r>
              <a:rPr lang="en-US" sz="3200" b="1" i="1" dirty="0">
                <a:effectLst/>
                <a:latin typeface="Times New Roman" panose="02020603050405020304" pitchFamily="18" charset="0"/>
                <a:ea typeface="Times New Roman" panose="02020603050405020304" pitchFamily="18" charset="0"/>
              </a:rPr>
              <a:t>Dry Land</a:t>
            </a:r>
            <a:r>
              <a:rPr lang="en-US" sz="3200" b="1" dirty="0">
                <a:effectLst/>
                <a:latin typeface="Times New Roman" panose="02020603050405020304" pitchFamily="18" charset="0"/>
                <a:ea typeface="Times New Roman" panose="02020603050405020304" pitchFamily="18" charset="0"/>
              </a:rPr>
              <a:t> 7 times in the Torah</a:t>
            </a:r>
            <a:endParaRPr lang="en-US" sz="2400" dirty="0">
              <a:effectLst/>
              <a:latin typeface="Times New Roman" panose="02020603050405020304" pitchFamily="18" charset="0"/>
              <a:ea typeface="Times New Roman" panose="02020603050405020304" pitchFamily="18" charset="0"/>
            </a:endParaRPr>
          </a:p>
          <a:p>
            <a:pPr marL="0" marR="0"/>
            <a:r>
              <a:rPr lang="en-US" sz="2000" dirty="0">
                <a:effectLst/>
                <a:latin typeface="Times New Roman" panose="02020603050405020304" pitchFamily="18" charset="0"/>
                <a:ea typeface="Times New Roman" panose="02020603050405020304" pitchFamily="18" charset="0"/>
              </a:rPr>
              <a:t>                                                                                      and let the </a:t>
            </a:r>
            <a:r>
              <a:rPr lang="en-US" sz="2000" b="1" dirty="0">
                <a:effectLst/>
                <a:latin typeface="Times New Roman" panose="02020603050405020304" pitchFamily="18" charset="0"/>
                <a:ea typeface="Times New Roman" panose="02020603050405020304" pitchFamily="18" charset="0"/>
              </a:rPr>
              <a:t>dry land</a:t>
            </a:r>
            <a:r>
              <a:rPr lang="en-US" sz="2000" dirty="0">
                <a:effectLst/>
                <a:latin typeface="Times New Roman" panose="02020603050405020304" pitchFamily="18" charset="0"/>
                <a:ea typeface="Times New Roman" panose="02020603050405020304" pitchFamily="18" charset="0"/>
              </a:rPr>
              <a:t> appear                                     (Gen 1:9)</a:t>
            </a:r>
            <a:endParaRPr lang="en-US" sz="2400" dirty="0">
              <a:effectLst/>
              <a:latin typeface="Times New Roman" panose="02020603050405020304" pitchFamily="18" charset="0"/>
              <a:ea typeface="Times New Roman" panose="02020603050405020304" pitchFamily="18" charset="0"/>
            </a:endParaRPr>
          </a:p>
          <a:p>
            <a:pPr marL="0" marR="0"/>
            <a:r>
              <a:rPr lang="en-US" sz="2000" dirty="0">
                <a:effectLst/>
                <a:latin typeface="Times New Roman" panose="02020603050405020304" pitchFamily="18" charset="0"/>
                <a:ea typeface="Times New Roman" panose="02020603050405020304" pitchFamily="18" charset="0"/>
              </a:rPr>
              <a:t>                                                                        And God called the </a:t>
            </a:r>
            <a:r>
              <a:rPr lang="en-US" sz="2000" b="1" dirty="0">
                <a:effectLst/>
                <a:latin typeface="Times New Roman" panose="02020603050405020304" pitchFamily="18" charset="0"/>
                <a:ea typeface="Times New Roman" panose="02020603050405020304" pitchFamily="18" charset="0"/>
              </a:rPr>
              <a:t>dry land</a:t>
            </a:r>
            <a:r>
              <a:rPr lang="en-US" sz="2000" dirty="0">
                <a:effectLst/>
                <a:latin typeface="Times New Roman" panose="02020603050405020304" pitchFamily="18" charset="0"/>
                <a:ea typeface="Times New Roman" panose="02020603050405020304" pitchFamily="18" charset="0"/>
              </a:rPr>
              <a:t> earth                                       (Gen 1:10)</a:t>
            </a:r>
            <a:endParaRPr lang="en-US" sz="2400" dirty="0">
              <a:effectLst/>
              <a:latin typeface="Times New Roman" panose="02020603050405020304" pitchFamily="18" charset="0"/>
              <a:ea typeface="Times New Roman" panose="02020603050405020304" pitchFamily="18" charset="0"/>
            </a:endParaRPr>
          </a:p>
          <a:p>
            <a:pPr marL="0" marR="0"/>
            <a:r>
              <a:rPr lang="en-US" sz="2000" dirty="0">
                <a:effectLst/>
                <a:latin typeface="Times New Roman" panose="02020603050405020304" pitchFamily="18" charset="0"/>
                <a:ea typeface="Times New Roman" panose="02020603050405020304" pitchFamily="18" charset="0"/>
              </a:rPr>
              <a:t>                                                                                  pour it on the </a:t>
            </a:r>
            <a:r>
              <a:rPr lang="en-US" sz="2000" b="1" dirty="0">
                <a:effectLst/>
                <a:latin typeface="Times New Roman" panose="02020603050405020304" pitchFamily="18" charset="0"/>
                <a:ea typeface="Times New Roman" panose="02020603050405020304" pitchFamily="18" charset="0"/>
              </a:rPr>
              <a:t>dry land</a:t>
            </a:r>
            <a:r>
              <a:rPr lang="en-US" sz="2000" dirty="0">
                <a:effectLst/>
                <a:latin typeface="Times New Roman" panose="02020603050405020304" pitchFamily="18" charset="0"/>
                <a:ea typeface="Times New Roman" panose="02020603050405020304" pitchFamily="18" charset="0"/>
              </a:rPr>
              <a:t>                                                (Exo 4:9)</a:t>
            </a:r>
            <a:endParaRPr lang="en-US" sz="2400" dirty="0">
              <a:effectLst/>
              <a:latin typeface="Times New Roman" panose="02020603050405020304" pitchFamily="18" charset="0"/>
              <a:ea typeface="Times New Roman" panose="02020603050405020304" pitchFamily="18" charset="0"/>
            </a:endParaRPr>
          </a:p>
          <a:p>
            <a:pPr marL="0" marR="0"/>
            <a:r>
              <a:rPr lang="en-US" sz="2000" dirty="0">
                <a:effectLst/>
                <a:latin typeface="Times New Roman" panose="02020603050405020304" pitchFamily="18" charset="0"/>
                <a:ea typeface="Times New Roman" panose="02020603050405020304" pitchFamily="18" charset="0"/>
              </a:rPr>
              <a:t>     and the sons of Israel shall go through the midst of the sea on </a:t>
            </a:r>
            <a:r>
              <a:rPr lang="en-US" sz="2000" b="1" dirty="0">
                <a:effectLst/>
                <a:latin typeface="Times New Roman" panose="02020603050405020304" pitchFamily="18" charset="0"/>
                <a:ea typeface="Times New Roman" panose="02020603050405020304" pitchFamily="18" charset="0"/>
              </a:rPr>
              <a:t>dry land</a:t>
            </a:r>
            <a:r>
              <a:rPr lang="en-US" sz="2000" dirty="0">
                <a:effectLst/>
                <a:latin typeface="Times New Roman" panose="02020603050405020304" pitchFamily="18" charset="0"/>
                <a:ea typeface="Times New Roman" panose="02020603050405020304" pitchFamily="18" charset="0"/>
              </a:rPr>
              <a:t>                                                (Exo 14:16)</a:t>
            </a:r>
            <a:endParaRPr lang="en-US" sz="2400" dirty="0">
              <a:effectLst/>
              <a:latin typeface="Times New Roman" panose="02020603050405020304" pitchFamily="18" charset="0"/>
              <a:ea typeface="Times New Roman" panose="02020603050405020304" pitchFamily="18" charset="0"/>
            </a:endParaRPr>
          </a:p>
          <a:p>
            <a:pPr marL="0" marR="0"/>
            <a:r>
              <a:rPr lang="en-US" sz="2000" dirty="0">
                <a:effectLst/>
                <a:latin typeface="Times New Roman" panose="02020603050405020304" pitchFamily="18" charset="0"/>
                <a:ea typeface="Times New Roman" panose="02020603050405020304" pitchFamily="18" charset="0"/>
              </a:rPr>
              <a:t>   And the sons of Israel went through the midst of the sea on the </a:t>
            </a:r>
            <a:r>
              <a:rPr lang="en-US" sz="2000" b="1" dirty="0">
                <a:effectLst/>
                <a:latin typeface="Times New Roman" panose="02020603050405020304" pitchFamily="18" charset="0"/>
                <a:ea typeface="Times New Roman" panose="02020603050405020304" pitchFamily="18" charset="0"/>
              </a:rPr>
              <a:t>dry land</a:t>
            </a:r>
            <a:r>
              <a:rPr lang="en-US" sz="2000" dirty="0">
                <a:effectLst/>
                <a:latin typeface="Times New Roman" panose="02020603050405020304" pitchFamily="18" charset="0"/>
                <a:ea typeface="Times New Roman" panose="02020603050405020304" pitchFamily="18" charset="0"/>
              </a:rPr>
              <a:t>                                                (Exo 14:22)</a:t>
            </a:r>
            <a:endParaRPr lang="en-US" sz="2400" dirty="0">
              <a:effectLst/>
              <a:latin typeface="Times New Roman" panose="02020603050405020304" pitchFamily="18" charset="0"/>
              <a:ea typeface="Times New Roman" panose="02020603050405020304" pitchFamily="18" charset="0"/>
            </a:endParaRPr>
          </a:p>
          <a:p>
            <a:pPr marL="0" marR="0"/>
            <a:r>
              <a:rPr lang="en-US" sz="2000" dirty="0">
                <a:effectLst/>
                <a:latin typeface="Times New Roman" panose="02020603050405020304" pitchFamily="18" charset="0"/>
                <a:ea typeface="Times New Roman" panose="02020603050405020304" pitchFamily="18" charset="0"/>
              </a:rPr>
              <a:t>                                                    But the sons of Israel walked on </a:t>
            </a:r>
            <a:r>
              <a:rPr lang="en-US" sz="2000" b="1" dirty="0">
                <a:effectLst/>
                <a:latin typeface="Times New Roman" panose="02020603050405020304" pitchFamily="18" charset="0"/>
                <a:ea typeface="Times New Roman" panose="02020603050405020304" pitchFamily="18" charset="0"/>
              </a:rPr>
              <a:t>dry land</a:t>
            </a:r>
            <a:r>
              <a:rPr lang="en-US" sz="2000" dirty="0">
                <a:effectLst/>
                <a:latin typeface="Times New Roman" panose="02020603050405020304" pitchFamily="18" charset="0"/>
                <a:ea typeface="Times New Roman" panose="02020603050405020304" pitchFamily="18" charset="0"/>
              </a:rPr>
              <a:t> through the midst of the sea  (Exo 14:29)</a:t>
            </a:r>
            <a:endParaRPr lang="en-US" sz="2400" dirty="0">
              <a:effectLst/>
              <a:latin typeface="Times New Roman" panose="02020603050405020304" pitchFamily="18" charset="0"/>
              <a:ea typeface="Times New Roman" panose="02020603050405020304" pitchFamily="18" charset="0"/>
            </a:endParaRPr>
          </a:p>
          <a:p>
            <a:pPr marL="0" marR="0"/>
            <a:r>
              <a:rPr lang="en-US" sz="2000" dirty="0">
                <a:effectLst/>
                <a:latin typeface="Times New Roman" panose="02020603050405020304" pitchFamily="18" charset="0"/>
                <a:ea typeface="Times New Roman" panose="02020603050405020304" pitchFamily="18" charset="0"/>
              </a:rPr>
              <a:t>                                                     but the sons of Israel walked on </a:t>
            </a:r>
            <a:r>
              <a:rPr lang="en-US" sz="2000" b="1" dirty="0">
                <a:effectLst/>
                <a:latin typeface="Times New Roman" panose="02020603050405020304" pitchFamily="18" charset="0"/>
                <a:ea typeface="Times New Roman" panose="02020603050405020304" pitchFamily="18" charset="0"/>
              </a:rPr>
              <a:t>dry land</a:t>
            </a:r>
            <a:r>
              <a:rPr lang="en-US" sz="2000" dirty="0">
                <a:effectLst/>
                <a:latin typeface="Times New Roman" panose="02020603050405020304" pitchFamily="18" charset="0"/>
                <a:ea typeface="Times New Roman" panose="02020603050405020304" pitchFamily="18" charset="0"/>
              </a:rPr>
              <a:t> through the midst of the sea  (Exo 15:19)</a:t>
            </a:r>
            <a:endParaRPr lang="en-US" sz="2400" dirty="0">
              <a:effectLst/>
              <a:latin typeface="Times New Roman" panose="02020603050405020304" pitchFamily="18" charset="0"/>
              <a:ea typeface="Times New Roman" panose="02020603050405020304" pitchFamily="18" charset="0"/>
            </a:endParaRPr>
          </a:p>
          <a:p>
            <a:pPr marL="0" marR="0"/>
            <a:r>
              <a:rPr lang="en-US" sz="2000" dirty="0">
                <a:effectLst/>
                <a:latin typeface="Times New Roman" panose="02020603050405020304" pitchFamily="18" charset="0"/>
                <a:ea typeface="Times New Roman" panose="02020603050405020304" pitchFamily="18" charset="0"/>
              </a:rPr>
              <a:t> </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וְתֵרָאֶ֖ה </a:t>
            </a:r>
            <a:r>
              <a:rPr lang="he-IL" sz="2400" b="1" dirty="0">
                <a:effectLst/>
                <a:latin typeface="Times New Roman" panose="02020603050405020304" pitchFamily="18" charset="0"/>
                <a:ea typeface="Times New Roman" panose="02020603050405020304" pitchFamily="18" charset="0"/>
                <a:cs typeface="Times New Roman" panose="02020603050405020304" pitchFamily="18" charset="0"/>
              </a:rPr>
              <a:t>הַיַּבָּשָׁ֑ה</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(Gen 1:9)</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 וַיִּקְרָ֙א אֱלֹהִ֤ים׀ </a:t>
            </a:r>
            <a:r>
              <a:rPr lang="he-IL" sz="2400" b="1" dirty="0">
                <a:effectLst/>
                <a:latin typeface="Times New Roman" panose="02020603050405020304" pitchFamily="18" charset="0"/>
                <a:ea typeface="Times New Roman" panose="02020603050405020304" pitchFamily="18" charset="0"/>
                <a:cs typeface="Times New Roman" panose="02020603050405020304" pitchFamily="18" charset="0"/>
              </a:rPr>
              <a:t>לַיַּבָּשָׁה֙</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 אֶ֔רֶץ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(Gen 1:10)</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וְשָׁפַכְתָּ֖ </a:t>
            </a:r>
            <a:r>
              <a:rPr lang="he-IL" sz="2400" b="1" dirty="0">
                <a:effectLst/>
                <a:latin typeface="Times New Roman" panose="02020603050405020304" pitchFamily="18" charset="0"/>
                <a:ea typeface="Times New Roman" panose="02020603050405020304" pitchFamily="18" charset="0"/>
                <a:cs typeface="Times New Roman" panose="02020603050405020304" pitchFamily="18" charset="0"/>
              </a:rPr>
              <a:t>הַיַּבָּשָׁ֑ה</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(Exo 4:9)</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 וְיָבֹ֧אוּ בְנֵֽי־יִשְׂרָאֵ֛ל בְּת֥וֹךְ הַיָּ֖ם </a:t>
            </a:r>
            <a:r>
              <a:rPr lang="he-IL" sz="2400" b="1" dirty="0">
                <a:effectLst/>
                <a:latin typeface="Times New Roman" panose="02020603050405020304" pitchFamily="18" charset="0"/>
                <a:ea typeface="Times New Roman" panose="02020603050405020304" pitchFamily="18" charset="0"/>
                <a:cs typeface="Times New Roman" panose="02020603050405020304" pitchFamily="18" charset="0"/>
              </a:rPr>
              <a:t>בַּיַּבָּשָֽׁה</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(Exo 14:16)</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וַיָּבֹ֧אוּ בְנֵֽי־יִשְׂרָאֵ֛ל בְּת֥וֹךְ הַיָּ֖ם </a:t>
            </a:r>
            <a:r>
              <a:rPr lang="he-IL" sz="2400" b="1" dirty="0">
                <a:effectLst/>
                <a:latin typeface="Times New Roman" panose="02020603050405020304" pitchFamily="18" charset="0"/>
                <a:ea typeface="Times New Roman" panose="02020603050405020304" pitchFamily="18" charset="0"/>
                <a:cs typeface="Times New Roman" panose="02020603050405020304" pitchFamily="18" charset="0"/>
              </a:rPr>
              <a:t>בַּיַּבָּשָׁ֑ה</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(Exo 14:22)</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 וּבְנֵ֧י יִשְׂרָאֵ֛ל הָלְכ֥וּ </a:t>
            </a:r>
            <a:r>
              <a:rPr lang="he-IL" sz="2400" b="1" dirty="0">
                <a:effectLst/>
                <a:latin typeface="Times New Roman" panose="02020603050405020304" pitchFamily="18" charset="0"/>
                <a:ea typeface="Times New Roman" panose="02020603050405020304" pitchFamily="18" charset="0"/>
                <a:cs typeface="Times New Roman" panose="02020603050405020304" pitchFamily="18" charset="0"/>
              </a:rPr>
              <a:t>בַיַּבָּשָׁ֖ה</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 בְּת֣וֹךְ הַיָּ֑ם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(Exo 14:29)</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 וּבְנֵ֧י יִשְׂרָאֵ֛ל הָלְכ֥וּ </a:t>
            </a:r>
            <a:r>
              <a:rPr lang="he-IL" sz="2400" b="1" dirty="0">
                <a:effectLst/>
                <a:latin typeface="Times New Roman" panose="02020603050405020304" pitchFamily="18" charset="0"/>
                <a:ea typeface="Times New Roman" panose="02020603050405020304" pitchFamily="18" charset="0"/>
                <a:cs typeface="Times New Roman" panose="02020603050405020304" pitchFamily="18" charset="0"/>
              </a:rPr>
              <a:t>בַיַּבָּשָׁ֖ה</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 בְּת֥וֹךְ הַיָּֽם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(Exo 15:19)</a:t>
            </a:r>
          </a:p>
          <a:p>
            <a:pPr marL="0" marR="0"/>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Copyright: Repetition in the Bible</a:t>
            </a:r>
            <a:endParaRPr lang="en-US" sz="105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6168012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36F5F07-8C01-4401-4CE9-5DF06F47E4A6}"/>
              </a:ext>
            </a:extLst>
          </p:cNvPr>
          <p:cNvSpPr txBox="1"/>
          <p:nvPr/>
        </p:nvSpPr>
        <p:spPr>
          <a:xfrm>
            <a:off x="0" y="-5417"/>
            <a:ext cx="12339686" cy="6678751"/>
          </a:xfrm>
          <a:prstGeom prst="rect">
            <a:avLst/>
          </a:prstGeom>
          <a:noFill/>
        </p:spPr>
        <p:txBody>
          <a:bodyPr wrap="square">
            <a:spAutoFit/>
          </a:bodyPr>
          <a:lstStyle/>
          <a:p>
            <a:pPr marL="0" marR="0"/>
            <a:r>
              <a:rPr lang="en-US" sz="2800" b="1" i="1" kern="0" dirty="0">
                <a:effectLst/>
                <a:latin typeface="Times New Roman" panose="02020603050405020304" pitchFamily="18" charset="0"/>
                <a:ea typeface="Times New Roman" panose="02020603050405020304" pitchFamily="18" charset="0"/>
                <a:cs typeface="Times New Roman" panose="02020603050405020304" pitchFamily="18" charset="0"/>
              </a:rPr>
              <a:t>Dry land</a:t>
            </a:r>
            <a:r>
              <a:rPr lang="en-US" sz="2800" b="1" kern="0" dirty="0">
                <a:effectLst/>
                <a:latin typeface="Times New Roman" panose="02020603050405020304" pitchFamily="18" charset="0"/>
                <a:ea typeface="Times New Roman" panose="02020603050405020304" pitchFamily="18" charset="0"/>
                <a:cs typeface="Times New Roman" panose="02020603050405020304" pitchFamily="18" charset="0"/>
              </a:rPr>
              <a:t> 14 times in the Tanakh</a:t>
            </a:r>
            <a:r>
              <a:rPr lang="en-US" sz="2800" b="1" kern="0" dirty="0">
                <a:latin typeface="Times New Roman" panose="02020603050405020304" pitchFamily="18" charset="0"/>
                <a:ea typeface="Times New Roman" panose="02020603050405020304" pitchFamily="18" charset="0"/>
                <a:cs typeface="Times New Roman" panose="02020603050405020304" pitchFamily="18" charset="0"/>
              </a:rPr>
              <a:t>  / </a:t>
            </a:r>
            <a:r>
              <a:rPr lang="en-US" sz="2800" b="1" i="1" kern="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Dry land</a:t>
            </a:r>
            <a:r>
              <a:rPr lang="en-US" sz="2800" b="1" kern="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kern="0" dirty="0">
                <a:effectLst/>
                <a:latin typeface="Times New Roman" panose="02020603050405020304" pitchFamily="18" charset="0"/>
                <a:ea typeface="Times New Roman" panose="02020603050405020304" pitchFamily="18" charset="0"/>
                <a:cs typeface="Times New Roman" panose="02020603050405020304" pitchFamily="18" charset="0"/>
              </a:rPr>
              <a:t>7 times in the Torah</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800" kern="0" dirty="0">
                <a:effectLst/>
                <a:latin typeface="Times New Roman" panose="02020603050405020304" pitchFamily="18" charset="0"/>
                <a:ea typeface="Calibri" panose="020F0502020204030204" pitchFamily="34" charset="0"/>
                <a:cs typeface="Times New Roman" panose="02020603050405020304" pitchFamily="18" charset="0"/>
              </a:rPr>
              <a:t>                  And appeared </a:t>
            </a:r>
            <a:r>
              <a:rPr lang="en-US" sz="2800" kern="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dry land</a:t>
            </a:r>
            <a:r>
              <a:rPr lang="en-US" sz="28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800" kern="0" dirty="0">
                <a:effectLst/>
                <a:latin typeface="Times New Roman" panose="02020603050405020304" pitchFamily="18" charset="0"/>
                <a:ea typeface="Calibri" panose="020F0502020204030204" pitchFamily="34" charset="0"/>
                <a:cs typeface="Times New Roman" panose="02020603050405020304" pitchFamily="18" charset="0"/>
              </a:rPr>
              <a:t>וְתֵרָאֶ֖ה </a:t>
            </a:r>
            <a:r>
              <a:rPr lang="he-IL" sz="2800" kern="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הַיַּבָּשָׁ֑ה </a:t>
            </a:r>
            <a:r>
              <a:rPr lang="en-US" sz="28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8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(Gen 1:9)</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800" kern="0" dirty="0">
                <a:effectLst/>
                <a:latin typeface="Times New Roman" panose="02020603050405020304" pitchFamily="18" charset="0"/>
                <a:ea typeface="Calibri" panose="020F0502020204030204" pitchFamily="34" charset="0"/>
                <a:cs typeface="Times New Roman" panose="02020603050405020304" pitchFamily="18" charset="0"/>
              </a:rPr>
              <a:t>         And God called the </a:t>
            </a:r>
            <a:r>
              <a:rPr lang="en-US" sz="2800" kern="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dry land </a:t>
            </a:r>
            <a:r>
              <a:rPr lang="en-US" sz="2800" kern="0" dirty="0">
                <a:effectLst/>
                <a:latin typeface="Times New Roman" panose="02020603050405020304" pitchFamily="18" charset="0"/>
                <a:ea typeface="Calibri" panose="020F0502020204030204" pitchFamily="34" charset="0"/>
                <a:cs typeface="Times New Roman" panose="02020603050405020304" pitchFamily="18" charset="0"/>
              </a:rPr>
              <a:t>earth.........</a:t>
            </a:r>
            <a:r>
              <a:rPr lang="he-IL" sz="2800" kern="0" dirty="0">
                <a:effectLst/>
                <a:latin typeface="Times New Roman" panose="02020603050405020304" pitchFamily="18" charset="0"/>
                <a:ea typeface="Calibri" panose="020F0502020204030204" pitchFamily="34" charset="0"/>
                <a:cs typeface="Times New Roman" panose="02020603050405020304" pitchFamily="18" charset="0"/>
              </a:rPr>
              <a:t> וַיִּקְרָ֙א אֱלֹהִ֤ים </a:t>
            </a:r>
            <a:r>
              <a:rPr lang="he-IL" sz="2800" kern="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לַיַּבָּשָׁה֙ </a:t>
            </a:r>
            <a:r>
              <a:rPr lang="he-IL" sz="2800" kern="0" dirty="0">
                <a:effectLst/>
                <a:latin typeface="Times New Roman" panose="02020603050405020304" pitchFamily="18" charset="0"/>
                <a:ea typeface="Calibri" panose="020F0502020204030204" pitchFamily="34" charset="0"/>
                <a:cs typeface="Times New Roman" panose="02020603050405020304" pitchFamily="18" charset="0"/>
              </a:rPr>
              <a:t>אֶ֔רֶץ </a:t>
            </a:r>
            <a:r>
              <a:rPr lang="en-US" sz="28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(Gen 1:10)</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800" kern="0" dirty="0">
                <a:effectLst/>
                <a:latin typeface="Times New Roman" panose="02020603050405020304" pitchFamily="18" charset="0"/>
                <a:ea typeface="Calibri" panose="020F0502020204030204" pitchFamily="34" charset="0"/>
                <a:cs typeface="Times New Roman" panose="02020603050405020304" pitchFamily="18" charset="0"/>
              </a:rPr>
              <a:t>          And poured on </a:t>
            </a:r>
            <a:r>
              <a:rPr lang="en-US" sz="2800" kern="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the dry land</a:t>
            </a:r>
            <a:r>
              <a:rPr lang="en-US" sz="2800" kern="0" dirty="0">
                <a:effectLst/>
                <a:latin typeface="Times New Roman" panose="02020603050405020304" pitchFamily="18" charset="0"/>
                <a:ea typeface="Calibri" panose="020F0502020204030204" pitchFamily="34" charset="0"/>
                <a:cs typeface="Times New Roman" panose="02020603050405020304" pitchFamily="18" charset="0"/>
              </a:rPr>
              <a:t>.........................</a:t>
            </a:r>
            <a:r>
              <a:rPr lang="he-IL" sz="2800" kern="0" dirty="0">
                <a:effectLst/>
                <a:latin typeface="Times New Roman" panose="02020603050405020304" pitchFamily="18" charset="0"/>
                <a:ea typeface="Calibri" panose="020F0502020204030204" pitchFamily="34" charset="0"/>
                <a:cs typeface="Times New Roman" panose="02020603050405020304" pitchFamily="18" charset="0"/>
              </a:rPr>
              <a:t> וְשָׁפַכְתָּ֖ </a:t>
            </a:r>
            <a:r>
              <a:rPr lang="he-IL" sz="2800" kern="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הַיַּבָּשָׁ֑ה </a:t>
            </a:r>
            <a:r>
              <a:rPr lang="en-US" sz="2800" kern="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(Exo 4:9)</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800" kern="0" dirty="0">
                <a:effectLst/>
                <a:latin typeface="Times New Roman" panose="02020603050405020304" pitchFamily="18" charset="0"/>
                <a:ea typeface="Calibri" panose="020F0502020204030204" pitchFamily="34" charset="0"/>
                <a:cs typeface="Times New Roman" panose="02020603050405020304" pitchFamily="18" charset="0"/>
              </a:rPr>
              <a:t>     In the midst of the sea </a:t>
            </a:r>
            <a:r>
              <a:rPr lang="en-US" sz="2800" kern="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dry land</a:t>
            </a:r>
            <a:r>
              <a:rPr lang="en-US" sz="2800" kern="0" dirty="0">
                <a:effectLst/>
                <a:latin typeface="Times New Roman" panose="02020603050405020304" pitchFamily="18" charset="0"/>
                <a:ea typeface="Calibri" panose="020F0502020204030204" pitchFamily="34" charset="0"/>
                <a:cs typeface="Times New Roman" panose="02020603050405020304" pitchFamily="18" charset="0"/>
              </a:rPr>
              <a:t>........................</a:t>
            </a:r>
            <a:r>
              <a:rPr lang="he-IL" sz="2800" kern="0" dirty="0">
                <a:effectLst/>
                <a:latin typeface="Times New Roman" panose="02020603050405020304" pitchFamily="18" charset="0"/>
                <a:ea typeface="Calibri" panose="020F0502020204030204" pitchFamily="34" charset="0"/>
                <a:cs typeface="Times New Roman" panose="02020603050405020304" pitchFamily="18" charset="0"/>
              </a:rPr>
              <a:t> בְּת֥וֹךְ הַיָּ֖ם </a:t>
            </a:r>
            <a:r>
              <a:rPr lang="he-IL" sz="2800" kern="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בַּיַּבָּשָֽׁה </a:t>
            </a:r>
            <a:r>
              <a:rPr lang="en-US" sz="2800" kern="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(Exo 14:16)</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800" kern="0" dirty="0">
                <a:effectLst/>
                <a:latin typeface="Times New Roman" panose="02020603050405020304" pitchFamily="18" charset="0"/>
                <a:ea typeface="Calibri" panose="020F0502020204030204" pitchFamily="34" charset="0"/>
                <a:cs typeface="Times New Roman" panose="02020603050405020304" pitchFamily="18" charset="0"/>
              </a:rPr>
              <a:t>     In the midst of the sea </a:t>
            </a:r>
            <a:r>
              <a:rPr lang="en-US" sz="2800" kern="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dry land</a:t>
            </a:r>
            <a:r>
              <a:rPr lang="en-US" sz="2800" kern="0" dirty="0">
                <a:effectLst/>
                <a:latin typeface="Times New Roman" panose="02020603050405020304" pitchFamily="18" charset="0"/>
                <a:ea typeface="Calibri" panose="020F0502020204030204" pitchFamily="34" charset="0"/>
                <a:cs typeface="Times New Roman" panose="02020603050405020304" pitchFamily="18" charset="0"/>
              </a:rPr>
              <a:t>........................</a:t>
            </a:r>
            <a:r>
              <a:rPr lang="he-IL" sz="2800" kern="0" dirty="0">
                <a:effectLst/>
                <a:latin typeface="Times New Roman" panose="02020603050405020304" pitchFamily="18" charset="0"/>
                <a:ea typeface="Calibri" panose="020F0502020204030204" pitchFamily="34" charset="0"/>
                <a:cs typeface="Times New Roman" panose="02020603050405020304" pitchFamily="18" charset="0"/>
              </a:rPr>
              <a:t> בְּת֥וֹךְ הַיָּ֖ם </a:t>
            </a:r>
            <a:r>
              <a:rPr lang="he-IL" sz="2800" kern="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בַּיַּבָּשָׁ֑ה </a:t>
            </a:r>
            <a:r>
              <a:rPr lang="en-US" sz="2800" kern="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(Exo 14:22)</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800" kern="0" dirty="0">
                <a:effectLst/>
                <a:latin typeface="Times New Roman" panose="02020603050405020304" pitchFamily="18" charset="0"/>
                <a:ea typeface="Calibri" panose="020F0502020204030204" pitchFamily="34" charset="0"/>
                <a:cs typeface="Times New Roman" panose="02020603050405020304" pitchFamily="18" charset="0"/>
              </a:rPr>
              <a:t>     In the midst of the sea </a:t>
            </a:r>
            <a:r>
              <a:rPr lang="en-US" sz="2800" kern="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dry land</a:t>
            </a:r>
            <a:r>
              <a:rPr lang="en-US" sz="2800" kern="0" dirty="0">
                <a:effectLst/>
                <a:latin typeface="Times New Roman" panose="02020603050405020304" pitchFamily="18" charset="0"/>
                <a:ea typeface="Calibri" panose="020F0502020204030204" pitchFamily="34" charset="0"/>
                <a:cs typeface="Times New Roman" panose="02020603050405020304" pitchFamily="18" charset="0"/>
              </a:rPr>
              <a:t>...........</a:t>
            </a:r>
            <a:r>
              <a:rPr lang="he-IL" sz="2800" kern="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בַיַּבָּשָׁ֖ה </a:t>
            </a:r>
            <a:r>
              <a:rPr lang="he-IL" sz="2800" kern="0" dirty="0">
                <a:effectLst/>
                <a:latin typeface="Times New Roman" panose="02020603050405020304" pitchFamily="18" charset="0"/>
                <a:ea typeface="Calibri" panose="020F0502020204030204" pitchFamily="34" charset="0"/>
                <a:cs typeface="Times New Roman" panose="02020603050405020304" pitchFamily="18" charset="0"/>
              </a:rPr>
              <a:t>בְּת֣וֹךְ הַיָּ֑ם </a:t>
            </a:r>
            <a:r>
              <a:rPr lang="en-US" sz="28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8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(Exo 14:29)</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800" kern="0" dirty="0">
                <a:effectLst/>
                <a:latin typeface="Times New Roman" panose="02020603050405020304" pitchFamily="18" charset="0"/>
                <a:ea typeface="Calibri" panose="020F0502020204030204" pitchFamily="34" charset="0"/>
                <a:cs typeface="Times New Roman" panose="02020603050405020304" pitchFamily="18" charset="0"/>
              </a:rPr>
              <a:t>     In the midst of the sea</a:t>
            </a:r>
            <a:r>
              <a:rPr lang="en-US" sz="2800" kern="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on dry land</a:t>
            </a:r>
            <a:r>
              <a:rPr lang="en-US" sz="2800" kern="0" dirty="0">
                <a:effectLst/>
                <a:latin typeface="Times New Roman" panose="02020603050405020304" pitchFamily="18" charset="0"/>
                <a:ea typeface="Calibri" panose="020F0502020204030204" pitchFamily="34" charset="0"/>
                <a:cs typeface="Times New Roman" panose="02020603050405020304" pitchFamily="18" charset="0"/>
              </a:rPr>
              <a:t>......</a:t>
            </a:r>
            <a:r>
              <a:rPr lang="he-IL" sz="2800" kern="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בַיַּבָּשָׁ֖ה </a:t>
            </a:r>
            <a:r>
              <a:rPr lang="he-IL" sz="2800" kern="0" dirty="0">
                <a:effectLst/>
                <a:latin typeface="Times New Roman" panose="02020603050405020304" pitchFamily="18" charset="0"/>
                <a:ea typeface="Calibri" panose="020F0502020204030204" pitchFamily="34" charset="0"/>
                <a:cs typeface="Times New Roman" panose="02020603050405020304" pitchFamily="18" charset="0"/>
              </a:rPr>
              <a:t>בְּת֥וֹךְ הַיָּֽם </a:t>
            </a:r>
            <a:r>
              <a:rPr lang="en-US" sz="28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8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(Exo 15:19)</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8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800" kern="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on dry land </a:t>
            </a:r>
            <a:r>
              <a:rPr lang="en-US" sz="2800" kern="0" dirty="0">
                <a:effectLst/>
                <a:latin typeface="Times New Roman" panose="02020603050405020304" pitchFamily="18" charset="0"/>
                <a:ea typeface="Calibri" panose="020F0502020204030204" pitchFamily="34" charset="0"/>
                <a:cs typeface="Times New Roman" panose="02020603050405020304" pitchFamily="18" charset="0"/>
              </a:rPr>
              <a:t>crossed.....</a:t>
            </a:r>
            <a:r>
              <a:rPr lang="he-IL" sz="2800" kern="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בַּיַּבָּשָׁה֙ </a:t>
            </a:r>
            <a:r>
              <a:rPr lang="he-IL" sz="2800" kern="0" dirty="0">
                <a:effectLst/>
                <a:latin typeface="Times New Roman" panose="02020603050405020304" pitchFamily="18" charset="0"/>
                <a:ea typeface="Calibri" panose="020F0502020204030204" pitchFamily="34" charset="0"/>
                <a:cs typeface="Times New Roman" panose="02020603050405020304" pitchFamily="18" charset="0"/>
              </a:rPr>
              <a:t>עָבַ֣ר </a:t>
            </a:r>
            <a:r>
              <a:rPr lang="en-US" sz="2800" kern="0" dirty="0">
                <a:effectLst/>
                <a:latin typeface="Times New Roman" panose="02020603050405020304" pitchFamily="18" charset="0"/>
                <a:ea typeface="Calibri" panose="020F0502020204030204" pitchFamily="34" charset="0"/>
                <a:cs typeface="Times New Roman" panose="02020603050405020304" pitchFamily="18" charset="0"/>
              </a:rPr>
              <a:t>                    (Jos 4:22)</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800" kern="0" dirty="0">
                <a:effectLst/>
                <a:latin typeface="Times New Roman" panose="02020603050405020304" pitchFamily="18" charset="0"/>
                <a:ea typeface="Calibri" panose="020F0502020204030204" pitchFamily="34" charset="0"/>
                <a:cs typeface="Times New Roman" panose="02020603050405020304" pitchFamily="18" charset="0"/>
              </a:rPr>
              <a:t> in the midst of the sea </a:t>
            </a:r>
            <a:r>
              <a:rPr lang="en-US" sz="2800" kern="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on dry land</a:t>
            </a:r>
            <a:r>
              <a:rPr lang="en-US" sz="2800" kern="0" dirty="0">
                <a:effectLst/>
                <a:latin typeface="Times New Roman" panose="02020603050405020304" pitchFamily="18" charset="0"/>
                <a:ea typeface="Calibri" panose="020F0502020204030204" pitchFamily="34" charset="0"/>
                <a:cs typeface="Times New Roman" panose="02020603050405020304" pitchFamily="18" charset="0"/>
              </a:rPr>
              <a:t>........................</a:t>
            </a:r>
            <a:r>
              <a:rPr lang="he-IL" sz="2800" kern="0" dirty="0">
                <a:effectLst/>
                <a:latin typeface="Times New Roman" panose="02020603050405020304" pitchFamily="18" charset="0"/>
                <a:ea typeface="Calibri" panose="020F0502020204030204" pitchFamily="34" charset="0"/>
                <a:cs typeface="Times New Roman" panose="02020603050405020304" pitchFamily="18" charset="0"/>
              </a:rPr>
              <a:t> בְתוֹךְ־הַיָּ֖ם </a:t>
            </a:r>
            <a:r>
              <a:rPr lang="he-IL" sz="2800" kern="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בַּיַּבָּשָׁ֑ה </a:t>
            </a:r>
            <a:r>
              <a:rPr lang="en-US" sz="28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800" kern="0" dirty="0" err="1">
                <a:effectLst/>
                <a:latin typeface="Times New Roman" panose="02020603050405020304" pitchFamily="18" charset="0"/>
                <a:ea typeface="Calibri" panose="020F0502020204030204" pitchFamily="34" charset="0"/>
                <a:cs typeface="Times New Roman" panose="02020603050405020304" pitchFamily="18" charset="0"/>
              </a:rPr>
              <a:t>Neh</a:t>
            </a:r>
            <a:r>
              <a:rPr lang="en-US" sz="2800" kern="0" dirty="0">
                <a:effectLst/>
                <a:latin typeface="Times New Roman" panose="02020603050405020304" pitchFamily="18" charset="0"/>
                <a:ea typeface="Calibri" panose="020F0502020204030204" pitchFamily="34" charset="0"/>
                <a:cs typeface="Times New Roman" panose="02020603050405020304" pitchFamily="18" charset="0"/>
              </a:rPr>
              <a:t> 9:11)</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800" kern="0" dirty="0">
                <a:effectLst/>
                <a:latin typeface="Times New Roman" panose="02020603050405020304" pitchFamily="18" charset="0"/>
                <a:ea typeface="Calibri" panose="020F0502020204030204" pitchFamily="34" charset="0"/>
                <a:cs typeface="Times New Roman" panose="02020603050405020304" pitchFamily="18" charset="0"/>
              </a:rPr>
              <a:t>      He turned the sea </a:t>
            </a:r>
            <a:r>
              <a:rPr lang="en-US" sz="2800" kern="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into dry land</a:t>
            </a:r>
            <a:r>
              <a:rPr lang="en-US" sz="2800" kern="0" dirty="0">
                <a:effectLst/>
                <a:latin typeface="Times New Roman" panose="02020603050405020304" pitchFamily="18" charset="0"/>
                <a:ea typeface="Calibri" panose="020F0502020204030204" pitchFamily="34" charset="0"/>
                <a:cs typeface="Times New Roman" panose="02020603050405020304" pitchFamily="18" charset="0"/>
              </a:rPr>
              <a:t>........................</a:t>
            </a:r>
            <a:r>
              <a:rPr lang="he-IL" sz="2800" kern="0" dirty="0">
                <a:effectLst/>
                <a:latin typeface="Times New Roman" panose="02020603050405020304" pitchFamily="18" charset="0"/>
                <a:ea typeface="Calibri" panose="020F0502020204030204" pitchFamily="34" charset="0"/>
                <a:cs typeface="Times New Roman" panose="02020603050405020304" pitchFamily="18" charset="0"/>
              </a:rPr>
              <a:t> הָ֤פַךְ יָ֙ם </a:t>
            </a:r>
            <a:r>
              <a:rPr lang="he-IL" sz="2800" kern="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לְֽיַבָּשָׁ֗ה </a:t>
            </a:r>
            <a:r>
              <a:rPr lang="en-US" sz="28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800" kern="0" dirty="0" err="1">
                <a:effectLst/>
                <a:latin typeface="Times New Roman" panose="02020603050405020304" pitchFamily="18" charset="0"/>
                <a:ea typeface="Calibri" panose="020F0502020204030204" pitchFamily="34" charset="0"/>
                <a:cs typeface="Times New Roman" panose="02020603050405020304" pitchFamily="18" charset="0"/>
              </a:rPr>
              <a:t>Psa</a:t>
            </a:r>
            <a:r>
              <a:rPr lang="en-US" sz="2800" kern="0" dirty="0">
                <a:effectLst/>
                <a:latin typeface="Times New Roman" panose="02020603050405020304" pitchFamily="18" charset="0"/>
                <a:ea typeface="Calibri" panose="020F0502020204030204" pitchFamily="34" charset="0"/>
                <a:cs typeface="Times New Roman" panose="02020603050405020304" pitchFamily="18" charset="0"/>
              </a:rPr>
              <a:t> 66:6)</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800" kern="0" dirty="0">
                <a:effectLst/>
                <a:latin typeface="Times New Roman" panose="02020603050405020304" pitchFamily="18" charset="0"/>
                <a:ea typeface="Calibri" panose="020F0502020204030204" pitchFamily="34" charset="0"/>
                <a:cs typeface="Times New Roman" panose="02020603050405020304" pitchFamily="18" charset="0"/>
              </a:rPr>
              <a:t>                And streams </a:t>
            </a:r>
            <a:r>
              <a:rPr lang="en-US" sz="2800" kern="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on dry land</a:t>
            </a:r>
            <a:r>
              <a:rPr lang="en-US" sz="2800" kern="0" dirty="0">
                <a:effectLst/>
                <a:latin typeface="Times New Roman" panose="02020603050405020304" pitchFamily="18" charset="0"/>
                <a:ea typeface="Calibri" panose="020F0502020204030204" pitchFamily="34" charset="0"/>
                <a:cs typeface="Times New Roman" panose="02020603050405020304" pitchFamily="18" charset="0"/>
              </a:rPr>
              <a:t>........................</a:t>
            </a:r>
            <a:r>
              <a:rPr lang="he-IL" sz="2800" kern="0" dirty="0">
                <a:effectLst/>
                <a:latin typeface="Times New Roman" panose="02020603050405020304" pitchFamily="18" charset="0"/>
                <a:ea typeface="Calibri" panose="020F0502020204030204" pitchFamily="34" charset="0"/>
                <a:cs typeface="Times New Roman" panose="02020603050405020304" pitchFamily="18" charset="0"/>
              </a:rPr>
              <a:t>וְנֹזְלִ֖ים </a:t>
            </a:r>
            <a:r>
              <a:rPr lang="he-IL" sz="2800" kern="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עַל־יַבָּשָׁ֑ה</a:t>
            </a:r>
            <a:r>
              <a:rPr lang="he-IL" sz="28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800" kern="0" dirty="0">
                <a:effectLst/>
                <a:latin typeface="Times New Roman" panose="02020603050405020304" pitchFamily="18" charset="0"/>
                <a:ea typeface="Calibri" panose="020F0502020204030204" pitchFamily="34" charset="0"/>
                <a:cs typeface="Times New Roman" panose="02020603050405020304" pitchFamily="18" charset="0"/>
              </a:rPr>
              <a:t>        (Isa 44:3)</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800" kern="0" dirty="0">
                <a:effectLst/>
                <a:latin typeface="Times New Roman" panose="02020603050405020304" pitchFamily="18" charset="0"/>
                <a:ea typeface="Calibri" panose="020F0502020204030204" pitchFamily="34" charset="0"/>
                <a:cs typeface="Times New Roman" panose="02020603050405020304" pitchFamily="18" charset="0"/>
              </a:rPr>
              <a:t>                            And the </a:t>
            </a:r>
            <a:r>
              <a:rPr lang="en-US" sz="2800" kern="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dry land</a:t>
            </a:r>
            <a:r>
              <a:rPr lang="en-US" sz="2800" kern="0" dirty="0">
                <a:effectLst/>
                <a:latin typeface="Times New Roman" panose="02020603050405020304" pitchFamily="18" charset="0"/>
                <a:ea typeface="Calibri" panose="020F0502020204030204" pitchFamily="34" charset="0"/>
                <a:cs typeface="Times New Roman" panose="02020603050405020304" pitchFamily="18" charset="0"/>
              </a:rPr>
              <a:t>........................</a:t>
            </a:r>
            <a:r>
              <a:rPr lang="he-IL" sz="2800" kern="0" dirty="0">
                <a:effectLst/>
                <a:latin typeface="Times New Roman" panose="02020603050405020304" pitchFamily="18" charset="0"/>
                <a:ea typeface="Calibri" panose="020F0502020204030204" pitchFamily="34" charset="0"/>
                <a:cs typeface="Times New Roman" panose="02020603050405020304" pitchFamily="18" charset="0"/>
              </a:rPr>
              <a:t>וְאֶת־</a:t>
            </a:r>
            <a:r>
              <a:rPr lang="he-IL" sz="2800" kern="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הַיַּבָּשָֽׁה</a:t>
            </a:r>
            <a:r>
              <a:rPr lang="he-IL" sz="28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800" kern="0" dirty="0">
                <a:effectLst/>
                <a:latin typeface="Times New Roman" panose="02020603050405020304" pitchFamily="18" charset="0"/>
                <a:ea typeface="Calibri" panose="020F0502020204030204" pitchFamily="34" charset="0"/>
                <a:cs typeface="Times New Roman" panose="02020603050405020304" pitchFamily="18" charset="0"/>
              </a:rPr>
              <a:t>              (Jon 1:9)</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800" kern="0" dirty="0">
                <a:effectLst/>
                <a:latin typeface="Times New Roman" panose="02020603050405020304" pitchFamily="18" charset="0"/>
                <a:ea typeface="Calibri" panose="020F0502020204030204" pitchFamily="34" charset="0"/>
                <a:cs typeface="Times New Roman" panose="02020603050405020304" pitchFamily="18" charset="0"/>
              </a:rPr>
              <a:t>                To return </a:t>
            </a:r>
            <a:r>
              <a:rPr lang="en-US" sz="2800" kern="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to the dry land </a:t>
            </a:r>
            <a:r>
              <a:rPr lang="en-US" sz="2800" kern="0" dirty="0">
                <a:effectLst/>
                <a:latin typeface="Times New Roman" panose="02020603050405020304" pitchFamily="18" charset="0"/>
                <a:ea typeface="Calibri" panose="020F0502020204030204" pitchFamily="34" charset="0"/>
                <a:cs typeface="Times New Roman" panose="02020603050405020304" pitchFamily="18" charset="0"/>
              </a:rPr>
              <a:t>.......................</a:t>
            </a:r>
            <a:r>
              <a:rPr lang="he-IL" sz="2800" kern="0" dirty="0">
                <a:effectLst/>
                <a:latin typeface="Times New Roman" panose="02020603050405020304" pitchFamily="18" charset="0"/>
                <a:ea typeface="Calibri" panose="020F0502020204030204" pitchFamily="34" charset="0"/>
                <a:cs typeface="Times New Roman" panose="02020603050405020304" pitchFamily="18" charset="0"/>
              </a:rPr>
              <a:t>לְהָשִׁ֛יב אֶל־</a:t>
            </a:r>
            <a:r>
              <a:rPr lang="he-IL" sz="2800" kern="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הַיַּבָּשָׁ֖ה</a:t>
            </a:r>
            <a:r>
              <a:rPr lang="he-IL" sz="28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800" kern="0" dirty="0">
                <a:effectLst/>
                <a:latin typeface="Times New Roman" panose="02020603050405020304" pitchFamily="18" charset="0"/>
                <a:ea typeface="Calibri" panose="020F0502020204030204" pitchFamily="34" charset="0"/>
                <a:cs typeface="Times New Roman" panose="02020603050405020304" pitchFamily="18" charset="0"/>
              </a:rPr>
              <a:t>      (Jon 1:13)</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800" kern="0" dirty="0">
                <a:effectLst/>
                <a:latin typeface="Times New Roman" panose="02020603050405020304" pitchFamily="18" charset="0"/>
                <a:ea typeface="Calibri" panose="020F0502020204030204" pitchFamily="34" charset="0"/>
                <a:cs typeface="Times New Roman" panose="02020603050405020304" pitchFamily="18" charset="0"/>
              </a:rPr>
              <a:t>                           on to </a:t>
            </a:r>
            <a:r>
              <a:rPr lang="en-US" sz="2800" kern="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the dry land</a:t>
            </a:r>
            <a:r>
              <a:rPr lang="en-US" sz="2800" kern="0" dirty="0">
                <a:effectLst/>
                <a:latin typeface="Times New Roman" panose="02020603050405020304" pitchFamily="18" charset="0"/>
                <a:ea typeface="Calibri" panose="020F0502020204030204" pitchFamily="34" charset="0"/>
                <a:cs typeface="Times New Roman" panose="02020603050405020304" pitchFamily="18" charset="0"/>
              </a:rPr>
              <a:t>........................</a:t>
            </a:r>
            <a:r>
              <a:rPr lang="he-IL" sz="2800" kern="0" dirty="0">
                <a:effectLst/>
                <a:latin typeface="Times New Roman" panose="02020603050405020304" pitchFamily="18" charset="0"/>
                <a:ea typeface="Calibri" panose="020F0502020204030204" pitchFamily="34" charset="0"/>
                <a:cs typeface="Times New Roman" panose="02020603050405020304" pitchFamily="18" charset="0"/>
              </a:rPr>
              <a:t>אֶל־</a:t>
            </a:r>
            <a:r>
              <a:rPr lang="he-IL" sz="2800" kern="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הַיַּבָּשָֽׁה</a:t>
            </a:r>
            <a:r>
              <a:rPr lang="he-IL" sz="28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800" kern="0" dirty="0">
                <a:effectLst/>
                <a:latin typeface="Times New Roman" panose="02020603050405020304" pitchFamily="18" charset="0"/>
                <a:ea typeface="Calibri" panose="020F0502020204030204" pitchFamily="34" charset="0"/>
                <a:cs typeface="Times New Roman" panose="02020603050405020304" pitchFamily="18" charset="0"/>
              </a:rPr>
              <a:t>                (Jon 2:11)</a:t>
            </a: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a:t>
            </a:r>
          </a:p>
          <a:p>
            <a:pPr marL="0" marR="0"/>
            <a:r>
              <a:rPr lang="en-US" sz="800" dirty="0">
                <a:solidFill>
                  <a:prstClr val="black"/>
                </a:solidFill>
                <a:latin typeface="Times New Roman" pitchFamily="18" charset="0"/>
                <a:cs typeface="Times New Roman" pitchFamily="18" charset="0"/>
              </a:rPr>
              <a:t>									</a:t>
            </a: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Copyright: Repetition in the Bible </a:t>
            </a:r>
            <a:endParaRPr lang="en-US" sz="28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144309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77497B3-460B-B638-E6C3-72D1B883CE2E}"/>
              </a:ext>
            </a:extLst>
          </p:cNvPr>
          <p:cNvSpPr txBox="1"/>
          <p:nvPr/>
        </p:nvSpPr>
        <p:spPr>
          <a:xfrm>
            <a:off x="509046" y="395926"/>
            <a:ext cx="11444141" cy="6186309"/>
          </a:xfrm>
          <a:prstGeom prst="rect">
            <a:avLst/>
          </a:prstGeom>
          <a:noFill/>
        </p:spPr>
        <p:txBody>
          <a:bodyPr wrap="square">
            <a:spAutoFit/>
          </a:bodyPr>
          <a:lstStyle/>
          <a:p>
            <a:pPr marL="0" marR="0"/>
            <a:r>
              <a:rPr lang="en-US" sz="2800" b="1" i="1" dirty="0">
                <a:effectLst/>
                <a:latin typeface="Times New Roman" panose="02020603050405020304" pitchFamily="18" charset="0"/>
                <a:ea typeface="Times New Roman" panose="02020603050405020304" pitchFamily="18" charset="0"/>
              </a:rPr>
              <a:t>Israel walks on dry land through water</a:t>
            </a:r>
            <a:r>
              <a:rPr lang="en-US" sz="2800" b="1" dirty="0">
                <a:effectLst/>
                <a:latin typeface="Times New Roman" panose="02020603050405020304" pitchFamily="18" charset="0"/>
                <a:ea typeface="Times New Roman" panose="02020603050405020304" pitchFamily="18" charset="0"/>
              </a:rPr>
              <a:t> 7 times in the Tanakh</a:t>
            </a:r>
            <a:endParaRPr lang="en-US" sz="2000" dirty="0">
              <a:effectLst/>
              <a:latin typeface="Times New Roman" panose="02020603050405020304" pitchFamily="18" charset="0"/>
              <a:ea typeface="Times New Roman" panose="02020603050405020304" pitchFamily="18" charset="0"/>
            </a:endParaRPr>
          </a:p>
          <a:p>
            <a:pPr marL="0" marR="0"/>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and the </a:t>
            </a:r>
            <a:r>
              <a:rPr lang="en-US" sz="24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sons of Israel shall go</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in the midst of the sea </a:t>
            </a:r>
            <a:r>
              <a:rPr lang="en-US"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on dry land</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(Exo 14:16)</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And the </a:t>
            </a:r>
            <a:r>
              <a:rPr lang="en-US" sz="24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sons of Israel went </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in the midst of the sea </a:t>
            </a:r>
            <a:r>
              <a:rPr lang="en-US"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on dry land</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(Exo 14:22)</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But the </a:t>
            </a:r>
            <a:r>
              <a:rPr lang="en-US" sz="24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sons of Israel walked </a:t>
            </a:r>
            <a:r>
              <a:rPr lang="en-US"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on dry land </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in the midst of the sea          (Exo 14:29)</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but the </a:t>
            </a:r>
            <a:r>
              <a:rPr lang="en-US" sz="24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sons of Israel walked </a:t>
            </a:r>
            <a:r>
              <a:rPr lang="en-US"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on dry land </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through the midst of the sea (Exo 15:19)</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on dry land </a:t>
            </a:r>
            <a:r>
              <a:rPr lang="en-US" sz="24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Israel crossed </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this Jordan                                               (Jos 4:22)</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So </a:t>
            </a:r>
            <a:r>
              <a:rPr lang="en-US" sz="24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they crossed </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in the midst of the sea </a:t>
            </a:r>
            <a:r>
              <a:rPr lang="en-US"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on dry land</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Neh</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9:11)</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He turned the sea </a:t>
            </a:r>
            <a:r>
              <a:rPr lang="en-US"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into dry land</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They crossed</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the river on foot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Psa</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66:6)</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p>
          <a:p>
            <a:pPr marL="0" marR="0"/>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4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וְיָבֹ֧אוּ בְנֵֽי־יִשְׂרָאֵ֛ל</a:t>
            </a:r>
            <a:r>
              <a:rPr lang="he-IL" sz="2400" dirty="0">
                <a:effectLst/>
                <a:latin typeface="Times New Roman" panose="02020603050405020304" pitchFamily="18" charset="0"/>
                <a:ea typeface="Calibri" panose="020F0502020204030204" pitchFamily="34" charset="0"/>
                <a:cs typeface="Times New Roman" panose="02020603050405020304" pitchFamily="18" charset="0"/>
              </a:rPr>
              <a:t> בְּת֥וֹךְ הַיָּ֖ם </a:t>
            </a:r>
            <a:r>
              <a:rPr lang="he-IL"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בַּיַּבָּשָֽׁה</a:t>
            </a:r>
            <a:r>
              <a:rPr lang="he-IL"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(Exo 14:16)</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4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וַיָּבֹ֧אוּ בְנֵֽי־יִשְׂרָאֵ֛ל</a:t>
            </a:r>
            <a:r>
              <a:rPr lang="he-IL" sz="2400" dirty="0">
                <a:effectLst/>
                <a:latin typeface="Times New Roman" panose="02020603050405020304" pitchFamily="18" charset="0"/>
                <a:ea typeface="Calibri" panose="020F0502020204030204" pitchFamily="34" charset="0"/>
                <a:cs typeface="Times New Roman" panose="02020603050405020304" pitchFamily="18" charset="0"/>
              </a:rPr>
              <a:t> בְּת֥וֹךְ הַיָּ֖ם </a:t>
            </a:r>
            <a:r>
              <a:rPr lang="he-IL"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בַּיַּבָּשָׁ֑ה  </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(Exo 14:22)</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4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וּבְנֵ֧י יִשְׂרָאֵ֛ל הָלְכ֥וּ</a:t>
            </a:r>
            <a:r>
              <a:rPr lang="he-IL"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בַיַּבָּשָׁ֖ה </a:t>
            </a:r>
            <a:r>
              <a:rPr lang="he-IL" sz="2400" dirty="0">
                <a:effectLst/>
                <a:latin typeface="Times New Roman" panose="02020603050405020304" pitchFamily="18" charset="0"/>
                <a:ea typeface="Calibri" panose="020F0502020204030204" pitchFamily="34" charset="0"/>
                <a:cs typeface="Times New Roman" panose="02020603050405020304" pitchFamily="18" charset="0"/>
              </a:rPr>
              <a:t>בְּת֣וֹךְ הַיָּ֑ם </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(Exo 14:29)</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4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וּבְנֵ֧י יִשְׂרָאֵ֛ל הָלְכ֥וּ</a:t>
            </a:r>
            <a:r>
              <a:rPr lang="he-IL"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בַיַּבָּשָׁ֖ה </a:t>
            </a:r>
            <a:r>
              <a:rPr lang="he-IL" sz="2400" dirty="0">
                <a:effectLst/>
                <a:latin typeface="Times New Roman" panose="02020603050405020304" pitchFamily="18" charset="0"/>
                <a:ea typeface="Calibri" panose="020F0502020204030204" pitchFamily="34" charset="0"/>
                <a:cs typeface="Times New Roman" panose="02020603050405020304" pitchFamily="18" charset="0"/>
              </a:rPr>
              <a:t>בְּת֥וֹךְ הַיָּֽם </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(Exo 15:19)</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בַּיַּבָּשָׁה֙ </a:t>
            </a:r>
            <a:r>
              <a:rPr lang="he-IL" sz="24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עָבַ֣ר יִשְׂרָאֵ֔ל</a:t>
            </a:r>
            <a:r>
              <a:rPr lang="he-IL" sz="2400" dirty="0">
                <a:effectLst/>
                <a:latin typeface="Times New Roman" panose="02020603050405020304" pitchFamily="18" charset="0"/>
                <a:ea typeface="Calibri" panose="020F0502020204030204" pitchFamily="34" charset="0"/>
                <a:cs typeface="Times New Roman" panose="02020603050405020304" pitchFamily="18" charset="0"/>
              </a:rPr>
              <a:t> אֶת־הַיַּרְדֵּ֖ן הַזֶּֽה </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(Jos 4:22)</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400" dirty="0">
                <a:effectLst/>
                <a:latin typeface="Times New Roman" panose="02020603050405020304" pitchFamily="18" charset="0"/>
                <a:ea typeface="Calibri" panose="020F0502020204030204" pitchFamily="34" charset="0"/>
                <a:cs typeface="Times New Roman" panose="02020603050405020304" pitchFamily="18" charset="0"/>
              </a:rPr>
              <a:t> ו</a:t>
            </a:r>
            <a:r>
              <a:rPr lang="he-IL" sz="24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ַיַּֽעַבְר֥וּ</a:t>
            </a:r>
            <a:r>
              <a:rPr lang="he-IL" sz="2400" dirty="0">
                <a:effectLst/>
                <a:latin typeface="Times New Roman" panose="02020603050405020304" pitchFamily="18" charset="0"/>
                <a:ea typeface="Calibri" panose="020F0502020204030204" pitchFamily="34" charset="0"/>
                <a:cs typeface="Times New Roman" panose="02020603050405020304" pitchFamily="18" charset="0"/>
              </a:rPr>
              <a:t> בְתוֹךְ־הַיָּ֖ם </a:t>
            </a:r>
            <a:r>
              <a:rPr lang="he-IL"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בַּיַּבָּשָׁ֑ה </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Neh</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9:11)</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400" dirty="0">
                <a:effectLst/>
                <a:latin typeface="Times New Roman" panose="02020603050405020304" pitchFamily="18" charset="0"/>
                <a:ea typeface="Calibri" panose="020F0502020204030204" pitchFamily="34" charset="0"/>
                <a:cs typeface="Times New Roman" panose="02020603050405020304" pitchFamily="18" charset="0"/>
              </a:rPr>
              <a:t> הָ֤פַךְ יָ֙ם </a:t>
            </a:r>
            <a:r>
              <a:rPr lang="he-IL"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לְֽיַבָּשָׁ֗ה </a:t>
            </a:r>
            <a:r>
              <a:rPr lang="he-IL" sz="2400" dirty="0">
                <a:effectLst/>
                <a:latin typeface="Times New Roman" panose="02020603050405020304" pitchFamily="18" charset="0"/>
                <a:ea typeface="Calibri" panose="020F0502020204030204" pitchFamily="34" charset="0"/>
                <a:cs typeface="Times New Roman" panose="02020603050405020304" pitchFamily="18" charset="0"/>
              </a:rPr>
              <a:t>בַּ֭נָּהָר </a:t>
            </a:r>
            <a:r>
              <a:rPr lang="he-IL" sz="24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יַֽעַבְר֣וּ</a:t>
            </a:r>
            <a:r>
              <a:rPr lang="he-IL" sz="2400" dirty="0">
                <a:effectLst/>
                <a:latin typeface="Times New Roman" panose="02020603050405020304" pitchFamily="18" charset="0"/>
                <a:ea typeface="Calibri" panose="020F0502020204030204" pitchFamily="34" charset="0"/>
                <a:cs typeface="Times New Roman" panose="02020603050405020304" pitchFamily="18" charset="0"/>
              </a:rPr>
              <a:t> בְרָ֑גֶל </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Psa</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66:6)</a:t>
            </a: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a:t>
            </a:r>
          </a:p>
          <a:p>
            <a:pPr marL="0" marR="0"/>
            <a:r>
              <a:rPr lang="en-US" sz="800" dirty="0">
                <a:solidFill>
                  <a:prstClr val="black"/>
                </a:solidFill>
                <a:latin typeface="Times New Roman" pitchFamily="18" charset="0"/>
                <a:cs typeface="Times New Roman" pitchFamily="18" charset="0"/>
              </a:rPr>
              <a:t>								</a:t>
            </a: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Copyright: Repetition in the Bible </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9391454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8D2A998-A285-9CF9-31EA-AAD6DCDCA210}"/>
              </a:ext>
            </a:extLst>
          </p:cNvPr>
          <p:cNvSpPr txBox="1"/>
          <p:nvPr/>
        </p:nvSpPr>
        <p:spPr>
          <a:xfrm>
            <a:off x="258844" y="367646"/>
            <a:ext cx="11674311" cy="6340197"/>
          </a:xfrm>
          <a:prstGeom prst="rect">
            <a:avLst/>
          </a:prstGeom>
          <a:noFill/>
        </p:spPr>
        <p:txBody>
          <a:bodyPr wrap="square">
            <a:spAutoFit/>
          </a:bodyPr>
          <a:lstStyle/>
          <a:p>
            <a:pPr marL="0" marR="0"/>
            <a:r>
              <a:rPr lang="en-US" sz="2800" b="1" i="1" dirty="0">
                <a:solidFill>
                  <a:srgbClr val="000000"/>
                </a:solidFill>
                <a:effectLst/>
                <a:latin typeface="Times New Roman" panose="02020603050405020304" pitchFamily="18" charset="0"/>
                <a:ea typeface="Calibri" panose="020F0502020204030204" pitchFamily="34" charset="0"/>
              </a:rPr>
              <a:t>God creates</a:t>
            </a:r>
            <a:r>
              <a:rPr lang="en-US" sz="2800" b="1" dirty="0">
                <a:solidFill>
                  <a:srgbClr val="000000"/>
                </a:solidFill>
                <a:effectLst/>
                <a:latin typeface="Times New Roman" panose="02020603050405020304" pitchFamily="18" charset="0"/>
                <a:ea typeface="Calibri" panose="020F0502020204030204" pitchFamily="34" charset="0"/>
              </a:rPr>
              <a:t> 14 times in the Torah</a:t>
            </a:r>
            <a:endParaRPr lang="en-US" sz="2000" dirty="0">
              <a:effectLst/>
              <a:latin typeface="Times New Roman" panose="02020603050405020304" pitchFamily="18" charset="0"/>
              <a:ea typeface="Times New Roman" panose="02020603050405020304" pitchFamily="18" charset="0"/>
            </a:endParaRPr>
          </a:p>
          <a:p>
            <a:pPr marL="0" marR="0"/>
            <a:r>
              <a:rPr lang="en-US" sz="2800" b="1" i="1" dirty="0">
                <a:effectLst/>
                <a:latin typeface="Times New Roman" panose="02020603050405020304" pitchFamily="18" charset="0"/>
                <a:ea typeface="Times New Roman" panose="02020603050405020304" pitchFamily="18" charset="0"/>
              </a:rPr>
              <a:t>God created</a:t>
            </a:r>
            <a:r>
              <a:rPr lang="en-US" sz="2800" b="1" dirty="0">
                <a:effectLst/>
                <a:latin typeface="Times New Roman" panose="02020603050405020304" pitchFamily="18" charset="0"/>
                <a:ea typeface="Times New Roman" panose="02020603050405020304" pitchFamily="18" charset="0"/>
              </a:rPr>
              <a:t> 7 times in Genesis 1:1-2:4</a:t>
            </a:r>
            <a:endParaRPr lang="en-US" sz="2000" dirty="0">
              <a:effectLst/>
              <a:latin typeface="Times New Roman" panose="02020603050405020304" pitchFamily="18" charset="0"/>
              <a:ea typeface="Times New Roman" panose="02020603050405020304" pitchFamily="18" charset="0"/>
            </a:endParaRPr>
          </a:p>
          <a:p>
            <a:pPr marL="0" marR="0"/>
            <a:r>
              <a:rPr lang="en-US" sz="2800" b="1" i="1" dirty="0">
                <a:solidFill>
                  <a:srgbClr val="000000"/>
                </a:solidFill>
                <a:effectLst/>
                <a:latin typeface="Times New Roman" panose="02020603050405020304" pitchFamily="18" charset="0"/>
                <a:ea typeface="Calibri" panose="020F0502020204030204" pitchFamily="34" charset="0"/>
              </a:rPr>
              <a:t>God created</a:t>
            </a:r>
            <a:r>
              <a:rPr lang="en-US" sz="2800" b="1" dirty="0">
                <a:solidFill>
                  <a:srgbClr val="000000"/>
                </a:solidFill>
                <a:effectLst/>
                <a:latin typeface="Times New Roman" panose="02020603050405020304" pitchFamily="18" charset="0"/>
                <a:ea typeface="Calibri" panose="020F0502020204030204" pitchFamily="34" charset="0"/>
              </a:rPr>
              <a:t> 10 times in the Genesis 1:1-5:2</a:t>
            </a:r>
            <a:endParaRPr lang="en-US" dirty="0">
              <a:effectLst/>
              <a:latin typeface="Times New Roman" panose="02020603050405020304" pitchFamily="18" charset="0"/>
              <a:ea typeface="Times New Roman" panose="02020603050405020304" pitchFamily="18" charset="0"/>
            </a:endParaRPr>
          </a:p>
          <a:p>
            <a:pPr marL="0" marR="0"/>
            <a:r>
              <a:rPr lang="en-US" sz="2200" b="1" dirty="0">
                <a:solidFill>
                  <a:srgbClr val="FF0000"/>
                </a:solidFill>
                <a:effectLst/>
                <a:latin typeface="Times New Roman" panose="02020603050405020304" pitchFamily="18" charset="0"/>
                <a:ea typeface="Calibri" panose="020F0502020204030204" pitchFamily="34" charset="0"/>
              </a:rPr>
              <a:t>                                                                               </a:t>
            </a:r>
            <a:r>
              <a:rPr lang="en-US" sz="2200" b="1" dirty="0">
                <a:effectLst/>
                <a:latin typeface="Times New Roman" panose="02020603050405020304" pitchFamily="18" charset="0"/>
                <a:ea typeface="Calibri" panose="020F0502020204030204" pitchFamily="34" charset="0"/>
              </a:rPr>
              <a:t>God</a:t>
            </a:r>
            <a:r>
              <a:rPr lang="en-US" sz="2200" b="1" dirty="0">
                <a:solidFill>
                  <a:srgbClr val="FF0000"/>
                </a:solidFill>
                <a:effectLst/>
                <a:latin typeface="Times New Roman" panose="02020603050405020304" pitchFamily="18" charset="0"/>
                <a:ea typeface="Calibri" panose="020F0502020204030204" pitchFamily="34" charset="0"/>
              </a:rPr>
              <a:t> </a:t>
            </a:r>
            <a:r>
              <a:rPr lang="en-US" sz="2200" b="1" dirty="0">
                <a:solidFill>
                  <a:srgbClr val="0000FF"/>
                </a:solidFill>
                <a:effectLst/>
                <a:latin typeface="Times New Roman" panose="02020603050405020304" pitchFamily="18" charset="0"/>
                <a:ea typeface="Calibri" panose="020F0502020204030204" pitchFamily="34" charset="0"/>
              </a:rPr>
              <a:t>created</a:t>
            </a:r>
            <a:r>
              <a:rPr lang="en-US" sz="2200" dirty="0">
                <a:solidFill>
                  <a:srgbClr val="000000"/>
                </a:solidFill>
                <a:effectLst/>
                <a:latin typeface="Times New Roman" panose="02020603050405020304" pitchFamily="18" charset="0"/>
                <a:ea typeface="Calibri" panose="020F0502020204030204" pitchFamily="34" charset="0"/>
              </a:rPr>
              <a:t> the heaven and the earth. </a:t>
            </a:r>
            <a:r>
              <a:rPr lang="en-US" sz="2200" dirty="0">
                <a:solidFill>
                  <a:srgbClr val="0000FF"/>
                </a:solidFill>
                <a:effectLst/>
                <a:latin typeface="Times New Roman" panose="02020603050405020304" pitchFamily="18" charset="0"/>
                <a:ea typeface="Calibri" panose="020F0502020204030204" pitchFamily="34" charset="0"/>
              </a:rPr>
              <a:t>(Gen 1:1)</a:t>
            </a:r>
            <a:endParaRPr lang="en-US" sz="2200" dirty="0">
              <a:solidFill>
                <a:srgbClr val="0000FF"/>
              </a:solidFill>
              <a:effectLst/>
              <a:latin typeface="Times New Roman" panose="02020603050405020304" pitchFamily="18" charset="0"/>
              <a:ea typeface="Times New Roman" panose="02020603050405020304" pitchFamily="18" charset="0"/>
            </a:endParaRPr>
          </a:p>
          <a:p>
            <a:pPr marL="0" marR="0"/>
            <a:r>
              <a:rPr lang="en-US" sz="2200" dirty="0">
                <a:solidFill>
                  <a:srgbClr val="000000"/>
                </a:solidFill>
                <a:effectLst/>
                <a:latin typeface="Times New Roman" panose="02020603050405020304" pitchFamily="18" charset="0"/>
                <a:ea typeface="Calibri" panose="020F0502020204030204" pitchFamily="34" charset="0"/>
              </a:rPr>
              <a:t>                                                                        And </a:t>
            </a:r>
            <a:r>
              <a:rPr lang="en-US" sz="2200" b="1" dirty="0">
                <a:effectLst/>
                <a:latin typeface="Times New Roman" panose="02020603050405020304" pitchFamily="18" charset="0"/>
                <a:ea typeface="Calibri" panose="020F0502020204030204" pitchFamily="34" charset="0"/>
              </a:rPr>
              <a:t>God</a:t>
            </a:r>
            <a:r>
              <a:rPr lang="en-US" sz="2200" b="1" dirty="0">
                <a:solidFill>
                  <a:srgbClr val="FF0000"/>
                </a:solidFill>
                <a:effectLst/>
                <a:latin typeface="Times New Roman" panose="02020603050405020304" pitchFamily="18" charset="0"/>
                <a:ea typeface="Calibri" panose="020F0502020204030204" pitchFamily="34" charset="0"/>
              </a:rPr>
              <a:t> </a:t>
            </a:r>
            <a:r>
              <a:rPr lang="en-US" sz="2200" b="1" dirty="0">
                <a:solidFill>
                  <a:srgbClr val="0000FF"/>
                </a:solidFill>
                <a:effectLst/>
                <a:latin typeface="Times New Roman" panose="02020603050405020304" pitchFamily="18" charset="0"/>
                <a:ea typeface="Calibri" panose="020F0502020204030204" pitchFamily="34" charset="0"/>
              </a:rPr>
              <a:t>created</a:t>
            </a:r>
            <a:r>
              <a:rPr lang="en-US" sz="2200" dirty="0">
                <a:solidFill>
                  <a:srgbClr val="000000"/>
                </a:solidFill>
                <a:effectLst/>
                <a:latin typeface="Times New Roman" panose="02020603050405020304" pitchFamily="18" charset="0"/>
                <a:ea typeface="Calibri" panose="020F0502020204030204" pitchFamily="34" charset="0"/>
              </a:rPr>
              <a:t> the great sea monsters     </a:t>
            </a:r>
            <a:r>
              <a:rPr lang="en-US" sz="2200" dirty="0">
                <a:solidFill>
                  <a:srgbClr val="0000FF"/>
                </a:solidFill>
                <a:effectLst/>
                <a:latin typeface="Times New Roman" panose="02020603050405020304" pitchFamily="18" charset="0"/>
                <a:ea typeface="Calibri" panose="020F0502020204030204" pitchFamily="34" charset="0"/>
              </a:rPr>
              <a:t>(Gen 1:21)</a:t>
            </a:r>
            <a:endParaRPr lang="en-US" sz="2200" dirty="0">
              <a:solidFill>
                <a:srgbClr val="0000FF"/>
              </a:solidFill>
              <a:effectLst/>
              <a:latin typeface="Times New Roman" panose="02020603050405020304" pitchFamily="18" charset="0"/>
              <a:ea typeface="Times New Roman" panose="02020603050405020304" pitchFamily="18" charset="0"/>
            </a:endParaRPr>
          </a:p>
          <a:p>
            <a:pPr marL="0" marR="0"/>
            <a:r>
              <a:rPr lang="en-US" sz="2200" dirty="0">
                <a:solidFill>
                  <a:srgbClr val="000000"/>
                </a:solidFill>
                <a:effectLst/>
                <a:latin typeface="Times New Roman" panose="02020603050405020304" pitchFamily="18" charset="0"/>
                <a:ea typeface="Calibri" panose="020F0502020204030204" pitchFamily="34" charset="0"/>
              </a:rPr>
              <a:t>                                                                        And </a:t>
            </a:r>
            <a:r>
              <a:rPr lang="en-US" sz="2200" b="1" dirty="0">
                <a:effectLst/>
                <a:latin typeface="Times New Roman" panose="02020603050405020304" pitchFamily="18" charset="0"/>
                <a:ea typeface="Calibri" panose="020F0502020204030204" pitchFamily="34" charset="0"/>
              </a:rPr>
              <a:t>God</a:t>
            </a:r>
            <a:r>
              <a:rPr lang="en-US" sz="2200" b="1" dirty="0">
                <a:solidFill>
                  <a:srgbClr val="FF0000"/>
                </a:solidFill>
                <a:effectLst/>
                <a:latin typeface="Times New Roman" panose="02020603050405020304" pitchFamily="18" charset="0"/>
                <a:ea typeface="Calibri" panose="020F0502020204030204" pitchFamily="34" charset="0"/>
              </a:rPr>
              <a:t> </a:t>
            </a:r>
            <a:r>
              <a:rPr lang="en-US" sz="2200" b="1" dirty="0">
                <a:solidFill>
                  <a:srgbClr val="0000FF"/>
                </a:solidFill>
                <a:effectLst/>
                <a:latin typeface="Times New Roman" panose="02020603050405020304" pitchFamily="18" charset="0"/>
                <a:ea typeface="Calibri" panose="020F0502020204030204" pitchFamily="34" charset="0"/>
              </a:rPr>
              <a:t>created</a:t>
            </a:r>
            <a:r>
              <a:rPr lang="en-US" sz="2200" dirty="0">
                <a:solidFill>
                  <a:srgbClr val="000000"/>
                </a:solidFill>
                <a:effectLst/>
                <a:latin typeface="Times New Roman" panose="02020603050405020304" pitchFamily="18" charset="0"/>
                <a:ea typeface="Calibri" panose="020F0502020204030204" pitchFamily="34" charset="0"/>
              </a:rPr>
              <a:t> man in His own image,   </a:t>
            </a:r>
            <a:r>
              <a:rPr lang="en-US" sz="2200" dirty="0">
                <a:solidFill>
                  <a:srgbClr val="0000FF"/>
                </a:solidFill>
                <a:effectLst/>
                <a:latin typeface="Times New Roman" panose="02020603050405020304" pitchFamily="18" charset="0"/>
                <a:ea typeface="Calibri" panose="020F0502020204030204" pitchFamily="34" charset="0"/>
              </a:rPr>
              <a:t>(Gen 1:27)</a:t>
            </a:r>
            <a:endParaRPr lang="en-US" sz="2200" dirty="0">
              <a:solidFill>
                <a:srgbClr val="0000FF"/>
              </a:solidFill>
              <a:effectLst/>
              <a:latin typeface="Times New Roman" panose="02020603050405020304" pitchFamily="18" charset="0"/>
              <a:ea typeface="Times New Roman" panose="02020603050405020304" pitchFamily="18" charset="0"/>
            </a:endParaRPr>
          </a:p>
          <a:p>
            <a:pPr marL="0" marR="0"/>
            <a:r>
              <a:rPr lang="en-US" sz="2200" dirty="0">
                <a:solidFill>
                  <a:srgbClr val="000000"/>
                </a:solidFill>
                <a:effectLst/>
                <a:latin typeface="Times New Roman" panose="02020603050405020304" pitchFamily="18" charset="0"/>
                <a:ea typeface="Calibri" panose="020F0502020204030204" pitchFamily="34" charset="0"/>
              </a:rPr>
              <a:t>                                                 in the image of </a:t>
            </a:r>
            <a:r>
              <a:rPr lang="en-US" sz="2200" b="1" dirty="0">
                <a:effectLst/>
                <a:latin typeface="Times New Roman" panose="02020603050405020304" pitchFamily="18" charset="0"/>
                <a:ea typeface="Calibri" panose="020F0502020204030204" pitchFamily="34" charset="0"/>
              </a:rPr>
              <a:t>God</a:t>
            </a:r>
            <a:r>
              <a:rPr lang="en-US" sz="2200" b="1" dirty="0">
                <a:solidFill>
                  <a:srgbClr val="FF0000"/>
                </a:solidFill>
                <a:effectLst/>
                <a:latin typeface="Times New Roman" panose="02020603050405020304" pitchFamily="18" charset="0"/>
                <a:ea typeface="Calibri" panose="020F0502020204030204" pitchFamily="34" charset="0"/>
              </a:rPr>
              <a:t> </a:t>
            </a:r>
            <a:r>
              <a:rPr lang="en-US" sz="2200" dirty="0">
                <a:solidFill>
                  <a:srgbClr val="000000"/>
                </a:solidFill>
                <a:effectLst/>
                <a:latin typeface="Times New Roman" panose="02020603050405020304" pitchFamily="18" charset="0"/>
                <a:ea typeface="Calibri" panose="020F0502020204030204" pitchFamily="34" charset="0"/>
              </a:rPr>
              <a:t>He</a:t>
            </a:r>
            <a:r>
              <a:rPr lang="en-US" sz="2200" b="1" dirty="0">
                <a:solidFill>
                  <a:srgbClr val="000000"/>
                </a:solidFill>
                <a:effectLst/>
                <a:latin typeface="Times New Roman" panose="02020603050405020304" pitchFamily="18" charset="0"/>
                <a:ea typeface="Calibri" panose="020F0502020204030204" pitchFamily="34" charset="0"/>
              </a:rPr>
              <a:t> </a:t>
            </a:r>
            <a:r>
              <a:rPr lang="en-US" sz="2200" b="1" dirty="0">
                <a:solidFill>
                  <a:srgbClr val="0000FF"/>
                </a:solidFill>
                <a:effectLst/>
                <a:latin typeface="Times New Roman" panose="02020603050405020304" pitchFamily="18" charset="0"/>
                <a:ea typeface="Calibri" panose="020F0502020204030204" pitchFamily="34" charset="0"/>
              </a:rPr>
              <a:t>created</a:t>
            </a:r>
            <a:r>
              <a:rPr lang="en-US" sz="2200" dirty="0">
                <a:solidFill>
                  <a:srgbClr val="000000"/>
                </a:solidFill>
                <a:effectLst/>
                <a:latin typeface="Times New Roman" panose="02020603050405020304" pitchFamily="18" charset="0"/>
                <a:ea typeface="Calibri" panose="020F0502020204030204" pitchFamily="34" charset="0"/>
              </a:rPr>
              <a:t> him                                  </a:t>
            </a:r>
            <a:r>
              <a:rPr lang="en-US" sz="2200" dirty="0">
                <a:solidFill>
                  <a:srgbClr val="0000FF"/>
                </a:solidFill>
                <a:effectLst/>
                <a:latin typeface="Times New Roman" panose="02020603050405020304" pitchFamily="18" charset="0"/>
                <a:ea typeface="Calibri" panose="020F0502020204030204" pitchFamily="34" charset="0"/>
              </a:rPr>
              <a:t>(Gen 1:27)</a:t>
            </a:r>
            <a:endParaRPr lang="en-US" sz="2200" dirty="0">
              <a:solidFill>
                <a:srgbClr val="0000FF"/>
              </a:solidFill>
              <a:effectLst/>
              <a:latin typeface="Times New Roman" panose="02020603050405020304" pitchFamily="18" charset="0"/>
              <a:ea typeface="Times New Roman" panose="02020603050405020304" pitchFamily="18" charset="0"/>
            </a:endParaRPr>
          </a:p>
          <a:p>
            <a:pPr marL="0" marR="0"/>
            <a:r>
              <a:rPr lang="en-US" sz="2200" dirty="0">
                <a:solidFill>
                  <a:srgbClr val="000000"/>
                </a:solidFill>
                <a:effectLst/>
                <a:latin typeface="Times New Roman" panose="02020603050405020304" pitchFamily="18" charset="0"/>
                <a:ea typeface="Calibri" panose="020F0502020204030204" pitchFamily="34" charset="0"/>
              </a:rPr>
              <a:t>                                                       male and female </a:t>
            </a:r>
            <a:r>
              <a:rPr lang="en-US" sz="2200" dirty="0">
                <a:effectLst/>
                <a:latin typeface="Times New Roman" panose="02020603050405020304" pitchFamily="18" charset="0"/>
                <a:ea typeface="Calibri" panose="020F0502020204030204" pitchFamily="34" charset="0"/>
              </a:rPr>
              <a:t>He </a:t>
            </a:r>
            <a:r>
              <a:rPr lang="en-US" sz="2200" b="1" dirty="0">
                <a:solidFill>
                  <a:srgbClr val="0000FF"/>
                </a:solidFill>
                <a:effectLst/>
                <a:latin typeface="Times New Roman" panose="02020603050405020304" pitchFamily="18" charset="0"/>
                <a:ea typeface="Calibri" panose="020F0502020204030204" pitchFamily="34" charset="0"/>
              </a:rPr>
              <a:t>created</a:t>
            </a:r>
            <a:r>
              <a:rPr lang="en-US" sz="2200" dirty="0">
                <a:solidFill>
                  <a:srgbClr val="000000"/>
                </a:solidFill>
                <a:effectLst/>
                <a:latin typeface="Times New Roman" panose="02020603050405020304" pitchFamily="18" charset="0"/>
                <a:ea typeface="Calibri" panose="020F0502020204030204" pitchFamily="34" charset="0"/>
              </a:rPr>
              <a:t> them                                 </a:t>
            </a:r>
            <a:r>
              <a:rPr lang="en-US" sz="2200" dirty="0">
                <a:solidFill>
                  <a:srgbClr val="0000FF"/>
                </a:solidFill>
                <a:effectLst/>
                <a:latin typeface="Times New Roman" panose="02020603050405020304" pitchFamily="18" charset="0"/>
                <a:ea typeface="Calibri" panose="020F0502020204030204" pitchFamily="34" charset="0"/>
              </a:rPr>
              <a:t>(Gen 1:27)</a:t>
            </a:r>
            <a:endParaRPr lang="en-US" sz="2200" dirty="0">
              <a:solidFill>
                <a:srgbClr val="0000FF"/>
              </a:solidFill>
              <a:effectLst/>
              <a:latin typeface="Times New Roman" panose="02020603050405020304" pitchFamily="18" charset="0"/>
              <a:ea typeface="Times New Roman" panose="02020603050405020304" pitchFamily="18" charset="0"/>
            </a:endParaRPr>
          </a:p>
          <a:p>
            <a:pPr marL="0" marR="0"/>
            <a:r>
              <a:rPr lang="en-US" sz="2200" dirty="0">
                <a:solidFill>
                  <a:srgbClr val="000000"/>
                </a:solidFill>
                <a:effectLst/>
                <a:latin typeface="Times New Roman" panose="02020603050405020304" pitchFamily="18" charset="0"/>
                <a:ea typeface="Calibri" panose="020F0502020204030204" pitchFamily="34" charset="0"/>
              </a:rPr>
              <a:t>                                                              which </a:t>
            </a:r>
            <a:r>
              <a:rPr lang="en-US" sz="2200" b="1" dirty="0">
                <a:effectLst/>
                <a:latin typeface="Times New Roman" panose="02020603050405020304" pitchFamily="18" charset="0"/>
                <a:ea typeface="Calibri" panose="020F0502020204030204" pitchFamily="34" charset="0"/>
              </a:rPr>
              <a:t>God</a:t>
            </a:r>
            <a:r>
              <a:rPr lang="en-US" sz="2200" b="1" dirty="0">
                <a:solidFill>
                  <a:srgbClr val="FF0000"/>
                </a:solidFill>
                <a:effectLst/>
                <a:latin typeface="Times New Roman" panose="02020603050405020304" pitchFamily="18" charset="0"/>
                <a:ea typeface="Calibri" panose="020F0502020204030204" pitchFamily="34" charset="0"/>
              </a:rPr>
              <a:t> </a:t>
            </a:r>
            <a:r>
              <a:rPr lang="en-US" sz="2200" dirty="0">
                <a:solidFill>
                  <a:srgbClr val="000000"/>
                </a:solidFill>
                <a:effectLst/>
                <a:latin typeface="Times New Roman" panose="02020603050405020304" pitchFamily="18" charset="0"/>
                <a:ea typeface="Calibri" panose="020F0502020204030204" pitchFamily="34" charset="0"/>
              </a:rPr>
              <a:t>had</a:t>
            </a:r>
            <a:r>
              <a:rPr lang="en-US" sz="2200" b="1" dirty="0">
                <a:solidFill>
                  <a:srgbClr val="000000"/>
                </a:solidFill>
                <a:effectLst/>
                <a:latin typeface="Times New Roman" panose="02020603050405020304" pitchFamily="18" charset="0"/>
                <a:ea typeface="Calibri" panose="020F0502020204030204" pitchFamily="34" charset="0"/>
              </a:rPr>
              <a:t> </a:t>
            </a:r>
            <a:r>
              <a:rPr lang="en-US" sz="2200" b="1" dirty="0">
                <a:solidFill>
                  <a:srgbClr val="0000FF"/>
                </a:solidFill>
                <a:effectLst/>
                <a:latin typeface="Times New Roman" panose="02020603050405020304" pitchFamily="18" charset="0"/>
                <a:ea typeface="Calibri" panose="020F0502020204030204" pitchFamily="34" charset="0"/>
              </a:rPr>
              <a:t>created</a:t>
            </a:r>
            <a:r>
              <a:rPr lang="en-US" sz="2200" dirty="0">
                <a:solidFill>
                  <a:srgbClr val="000000"/>
                </a:solidFill>
                <a:effectLst/>
                <a:latin typeface="Times New Roman" panose="02020603050405020304" pitchFamily="18" charset="0"/>
                <a:ea typeface="Calibri" panose="020F0502020204030204" pitchFamily="34" charset="0"/>
              </a:rPr>
              <a:t> and made                         </a:t>
            </a:r>
            <a:r>
              <a:rPr lang="en-US" sz="2200" dirty="0">
                <a:solidFill>
                  <a:srgbClr val="0000FF"/>
                </a:solidFill>
                <a:effectLst/>
                <a:latin typeface="Times New Roman" panose="02020603050405020304" pitchFamily="18" charset="0"/>
                <a:ea typeface="Calibri" panose="020F0502020204030204" pitchFamily="34" charset="0"/>
              </a:rPr>
              <a:t>(Gen 2:3)</a:t>
            </a:r>
            <a:endParaRPr lang="en-US" sz="2200" dirty="0">
              <a:solidFill>
                <a:srgbClr val="0000FF"/>
              </a:solidFill>
              <a:effectLst/>
              <a:latin typeface="Times New Roman" panose="02020603050405020304" pitchFamily="18" charset="0"/>
              <a:ea typeface="Times New Roman" panose="02020603050405020304" pitchFamily="18" charset="0"/>
            </a:endParaRPr>
          </a:p>
          <a:p>
            <a:pPr marL="0" marR="0"/>
            <a:r>
              <a:rPr lang="en-US" sz="2200" dirty="0">
                <a:solidFill>
                  <a:srgbClr val="000000"/>
                </a:solidFill>
                <a:effectLst/>
                <a:latin typeface="Times New Roman" panose="02020603050405020304" pitchFamily="18" charset="0"/>
                <a:ea typeface="Calibri" panose="020F0502020204030204" pitchFamily="34" charset="0"/>
              </a:rPr>
              <a:t>                                       in the day that the LORD </a:t>
            </a:r>
            <a:r>
              <a:rPr lang="en-US" sz="2200" b="1" dirty="0">
                <a:effectLst/>
                <a:latin typeface="Times New Roman" panose="02020603050405020304" pitchFamily="18" charset="0"/>
                <a:ea typeface="Calibri" panose="020F0502020204030204" pitchFamily="34" charset="0"/>
              </a:rPr>
              <a:t>God</a:t>
            </a:r>
            <a:r>
              <a:rPr lang="en-US" sz="2200" b="1" dirty="0">
                <a:solidFill>
                  <a:srgbClr val="FF0000"/>
                </a:solidFill>
                <a:effectLst/>
                <a:latin typeface="Times New Roman" panose="02020603050405020304" pitchFamily="18" charset="0"/>
                <a:ea typeface="Calibri" panose="020F0502020204030204" pitchFamily="34" charset="0"/>
              </a:rPr>
              <a:t> </a:t>
            </a:r>
            <a:r>
              <a:rPr lang="en-US" sz="2200" b="1" dirty="0">
                <a:solidFill>
                  <a:srgbClr val="0000FF"/>
                </a:solidFill>
                <a:effectLst/>
                <a:latin typeface="Times New Roman" panose="02020603050405020304" pitchFamily="18" charset="0"/>
                <a:ea typeface="Calibri" panose="020F0502020204030204" pitchFamily="34" charset="0"/>
              </a:rPr>
              <a:t>created</a:t>
            </a:r>
            <a:r>
              <a:rPr lang="en-US" sz="2200" dirty="0">
                <a:solidFill>
                  <a:srgbClr val="000000"/>
                </a:solidFill>
                <a:effectLst/>
                <a:latin typeface="Times New Roman" panose="02020603050405020304" pitchFamily="18" charset="0"/>
                <a:ea typeface="Calibri" panose="020F0502020204030204" pitchFamily="34" charset="0"/>
              </a:rPr>
              <a:t> earth and heaven.            </a:t>
            </a:r>
            <a:r>
              <a:rPr lang="en-US" sz="2200" dirty="0">
                <a:solidFill>
                  <a:srgbClr val="0000FF"/>
                </a:solidFill>
                <a:effectLst/>
                <a:latin typeface="Times New Roman" panose="02020603050405020304" pitchFamily="18" charset="0"/>
                <a:ea typeface="Calibri" panose="020F0502020204030204" pitchFamily="34" charset="0"/>
              </a:rPr>
              <a:t>(Gen 2:4)</a:t>
            </a:r>
            <a:endParaRPr lang="en-US" sz="2200" dirty="0">
              <a:solidFill>
                <a:srgbClr val="0000FF"/>
              </a:solidFill>
              <a:effectLst/>
              <a:latin typeface="Times New Roman" panose="02020603050405020304" pitchFamily="18" charset="0"/>
              <a:ea typeface="Times New Roman" panose="02020603050405020304" pitchFamily="18" charset="0"/>
            </a:endParaRPr>
          </a:p>
          <a:p>
            <a:pPr marL="0" marR="0"/>
            <a:r>
              <a:rPr lang="en-US" sz="2200" dirty="0">
                <a:solidFill>
                  <a:srgbClr val="000000"/>
                </a:solidFill>
                <a:effectLst/>
                <a:latin typeface="Times New Roman" panose="02020603050405020304" pitchFamily="18" charset="0"/>
                <a:ea typeface="Calibri" panose="020F0502020204030204" pitchFamily="34" charset="0"/>
              </a:rPr>
              <a:t>                                                      In the day when </a:t>
            </a:r>
            <a:r>
              <a:rPr lang="en-US" sz="2200" b="1" dirty="0">
                <a:effectLst/>
                <a:latin typeface="Times New Roman" panose="02020603050405020304" pitchFamily="18" charset="0"/>
                <a:ea typeface="Calibri" panose="020F0502020204030204" pitchFamily="34" charset="0"/>
              </a:rPr>
              <a:t>God</a:t>
            </a:r>
            <a:r>
              <a:rPr lang="en-US" sz="2200" b="1" dirty="0">
                <a:solidFill>
                  <a:srgbClr val="FF0000"/>
                </a:solidFill>
                <a:effectLst/>
                <a:latin typeface="Times New Roman" panose="02020603050405020304" pitchFamily="18" charset="0"/>
                <a:ea typeface="Calibri" panose="020F0502020204030204" pitchFamily="34" charset="0"/>
              </a:rPr>
              <a:t> </a:t>
            </a:r>
            <a:r>
              <a:rPr lang="en-US" sz="2200" b="1" dirty="0">
                <a:solidFill>
                  <a:srgbClr val="008000"/>
                </a:solidFill>
                <a:effectLst/>
                <a:latin typeface="Times New Roman" panose="02020603050405020304" pitchFamily="18" charset="0"/>
                <a:ea typeface="Calibri" panose="020F0502020204030204" pitchFamily="34" charset="0"/>
              </a:rPr>
              <a:t>created</a:t>
            </a:r>
            <a:r>
              <a:rPr lang="en-US" sz="2200" b="1" dirty="0">
                <a:solidFill>
                  <a:srgbClr val="000000"/>
                </a:solidFill>
                <a:effectLst/>
                <a:latin typeface="Times New Roman" panose="02020603050405020304" pitchFamily="18" charset="0"/>
                <a:ea typeface="Calibri" panose="020F0502020204030204" pitchFamily="34" charset="0"/>
              </a:rPr>
              <a:t> </a:t>
            </a:r>
            <a:r>
              <a:rPr lang="en-US" sz="2200" dirty="0">
                <a:solidFill>
                  <a:srgbClr val="000000"/>
                </a:solidFill>
                <a:effectLst/>
                <a:latin typeface="Times New Roman" panose="02020603050405020304" pitchFamily="18" charset="0"/>
                <a:ea typeface="Calibri" panose="020F0502020204030204" pitchFamily="34" charset="0"/>
              </a:rPr>
              <a:t>man                                 </a:t>
            </a:r>
            <a:r>
              <a:rPr lang="en-US" sz="2200" dirty="0">
                <a:solidFill>
                  <a:srgbClr val="0000FF"/>
                </a:solidFill>
                <a:effectLst/>
                <a:latin typeface="Times New Roman" panose="02020603050405020304" pitchFamily="18" charset="0"/>
                <a:ea typeface="Calibri" panose="020F0502020204030204" pitchFamily="34" charset="0"/>
              </a:rPr>
              <a:t>(Gen 5:1)</a:t>
            </a:r>
            <a:endParaRPr lang="en-US" sz="2200" dirty="0">
              <a:solidFill>
                <a:srgbClr val="0000FF"/>
              </a:solidFill>
              <a:effectLst/>
              <a:latin typeface="Times New Roman" panose="02020603050405020304" pitchFamily="18" charset="0"/>
              <a:ea typeface="Times New Roman" panose="02020603050405020304" pitchFamily="18" charset="0"/>
            </a:endParaRPr>
          </a:p>
          <a:p>
            <a:pPr marL="0" marR="0"/>
            <a:r>
              <a:rPr lang="en-US" sz="2200" dirty="0">
                <a:solidFill>
                  <a:srgbClr val="000000"/>
                </a:solidFill>
                <a:effectLst/>
                <a:latin typeface="Times New Roman" panose="02020603050405020304" pitchFamily="18" charset="0"/>
                <a:ea typeface="Calibri" panose="020F0502020204030204" pitchFamily="34" charset="0"/>
              </a:rPr>
              <a:t>                                                                                   </a:t>
            </a:r>
            <a:r>
              <a:rPr lang="en-US" sz="2200" dirty="0">
                <a:effectLst/>
                <a:latin typeface="Times New Roman" panose="02020603050405020304" pitchFamily="18" charset="0"/>
                <a:ea typeface="Calibri" panose="020F0502020204030204" pitchFamily="34" charset="0"/>
              </a:rPr>
              <a:t>He</a:t>
            </a:r>
            <a:r>
              <a:rPr lang="en-US" sz="2200" b="1" dirty="0">
                <a:effectLst/>
                <a:latin typeface="Times New Roman" panose="02020603050405020304" pitchFamily="18" charset="0"/>
                <a:ea typeface="Calibri" panose="020F0502020204030204" pitchFamily="34" charset="0"/>
              </a:rPr>
              <a:t> </a:t>
            </a:r>
            <a:r>
              <a:rPr lang="en-US" sz="2200" b="1" dirty="0">
                <a:solidFill>
                  <a:srgbClr val="008000"/>
                </a:solidFill>
                <a:effectLst/>
                <a:latin typeface="Times New Roman" panose="02020603050405020304" pitchFamily="18" charset="0"/>
                <a:ea typeface="Calibri" panose="020F0502020204030204" pitchFamily="34" charset="0"/>
              </a:rPr>
              <a:t>created</a:t>
            </a:r>
            <a:r>
              <a:rPr lang="en-US" sz="2200" dirty="0">
                <a:solidFill>
                  <a:srgbClr val="000000"/>
                </a:solidFill>
                <a:effectLst/>
                <a:latin typeface="Times New Roman" panose="02020603050405020304" pitchFamily="18" charset="0"/>
                <a:ea typeface="Calibri" panose="020F0502020204030204" pitchFamily="34" charset="0"/>
              </a:rPr>
              <a:t> them male and female,    </a:t>
            </a:r>
            <a:r>
              <a:rPr lang="en-US" sz="2200" dirty="0">
                <a:solidFill>
                  <a:srgbClr val="0000FF"/>
                </a:solidFill>
                <a:effectLst/>
                <a:latin typeface="Times New Roman" panose="02020603050405020304" pitchFamily="18" charset="0"/>
                <a:ea typeface="Calibri" panose="020F0502020204030204" pitchFamily="34" charset="0"/>
              </a:rPr>
              <a:t>(Gen 5:2)</a:t>
            </a:r>
            <a:endParaRPr lang="en-US" sz="2200" dirty="0">
              <a:solidFill>
                <a:srgbClr val="0000FF"/>
              </a:solidFill>
              <a:effectLst/>
              <a:latin typeface="Times New Roman" panose="02020603050405020304" pitchFamily="18" charset="0"/>
              <a:ea typeface="Times New Roman" panose="02020603050405020304" pitchFamily="18" charset="0"/>
            </a:endParaRPr>
          </a:p>
          <a:p>
            <a:pPr marL="0" marR="0"/>
            <a:r>
              <a:rPr lang="en-US" sz="2200" dirty="0">
                <a:solidFill>
                  <a:srgbClr val="000000"/>
                </a:solidFill>
                <a:effectLst/>
                <a:latin typeface="Times New Roman" panose="02020603050405020304" pitchFamily="18" charset="0"/>
                <a:ea typeface="Calibri" panose="020F0502020204030204" pitchFamily="34" charset="0"/>
              </a:rPr>
              <a:t>                                                              when they were </a:t>
            </a:r>
            <a:r>
              <a:rPr lang="en-US" sz="2200" b="1" dirty="0">
                <a:solidFill>
                  <a:srgbClr val="008000"/>
                </a:solidFill>
                <a:effectLst/>
                <a:latin typeface="Times New Roman" panose="02020603050405020304" pitchFamily="18" charset="0"/>
                <a:ea typeface="Calibri" panose="020F0502020204030204" pitchFamily="34" charset="0"/>
              </a:rPr>
              <a:t>created</a:t>
            </a:r>
            <a:r>
              <a:rPr lang="en-US" sz="2200" dirty="0">
                <a:solidFill>
                  <a:srgbClr val="000000"/>
                </a:solidFill>
                <a:effectLst/>
                <a:latin typeface="Times New Roman" panose="02020603050405020304" pitchFamily="18" charset="0"/>
                <a:ea typeface="Calibri" panose="020F0502020204030204" pitchFamily="34" charset="0"/>
              </a:rPr>
              <a:t>                                          </a:t>
            </a:r>
            <a:r>
              <a:rPr lang="en-US" sz="2200" dirty="0">
                <a:solidFill>
                  <a:srgbClr val="0000FF"/>
                </a:solidFill>
                <a:effectLst/>
                <a:latin typeface="Times New Roman" panose="02020603050405020304" pitchFamily="18" charset="0"/>
                <a:ea typeface="Calibri" panose="020F0502020204030204" pitchFamily="34" charset="0"/>
              </a:rPr>
              <a:t>(Gen 5:2)</a:t>
            </a:r>
            <a:endParaRPr lang="en-US" sz="2200" dirty="0">
              <a:solidFill>
                <a:srgbClr val="0000FF"/>
              </a:solidFill>
              <a:effectLst/>
              <a:latin typeface="Times New Roman" panose="02020603050405020304" pitchFamily="18" charset="0"/>
              <a:ea typeface="Times New Roman" panose="02020603050405020304" pitchFamily="18" charset="0"/>
            </a:endParaRPr>
          </a:p>
          <a:p>
            <a:pPr marL="0" marR="0"/>
            <a:r>
              <a:rPr lang="en-US" sz="2200" dirty="0">
                <a:solidFill>
                  <a:srgbClr val="000000"/>
                </a:solidFill>
                <a:effectLst/>
                <a:latin typeface="Times New Roman" panose="02020603050405020304" pitchFamily="18" charset="0"/>
                <a:ea typeface="Calibri" panose="020F0502020204030204" pitchFamily="34" charset="0"/>
              </a:rPr>
              <a:t>  And the </a:t>
            </a:r>
            <a:r>
              <a:rPr lang="en-US" sz="2200" b="1" dirty="0">
                <a:effectLst/>
                <a:latin typeface="Times New Roman" panose="02020603050405020304" pitchFamily="18" charset="0"/>
                <a:ea typeface="Calibri" panose="020F0502020204030204" pitchFamily="34" charset="0"/>
              </a:rPr>
              <a:t>LORD</a:t>
            </a:r>
            <a:r>
              <a:rPr lang="en-US" sz="2200" dirty="0">
                <a:effectLst/>
                <a:latin typeface="Times New Roman" panose="02020603050405020304" pitchFamily="18" charset="0"/>
                <a:ea typeface="Calibri" panose="020F0502020204030204" pitchFamily="34" charset="0"/>
              </a:rPr>
              <a:t> </a:t>
            </a:r>
            <a:r>
              <a:rPr lang="en-US" sz="2200" dirty="0">
                <a:solidFill>
                  <a:srgbClr val="000000"/>
                </a:solidFill>
                <a:effectLst/>
                <a:latin typeface="Times New Roman" panose="02020603050405020304" pitchFamily="18" charset="0"/>
                <a:ea typeface="Calibri" panose="020F0502020204030204" pitchFamily="34" charset="0"/>
              </a:rPr>
              <a:t>said, I will destroy man whom I have </a:t>
            </a:r>
            <a:r>
              <a:rPr lang="en-US" sz="2200" b="1" dirty="0">
                <a:effectLst/>
                <a:latin typeface="Times New Roman" panose="02020603050405020304" pitchFamily="18" charset="0"/>
                <a:ea typeface="Calibri" panose="020F0502020204030204" pitchFamily="34" charset="0"/>
              </a:rPr>
              <a:t>created</a:t>
            </a:r>
            <a:r>
              <a:rPr lang="en-US" sz="2200" dirty="0">
                <a:solidFill>
                  <a:srgbClr val="000000"/>
                </a:solidFill>
                <a:effectLst/>
                <a:latin typeface="Times New Roman" panose="02020603050405020304" pitchFamily="18" charset="0"/>
                <a:ea typeface="Calibri" panose="020F0502020204030204" pitchFamily="34" charset="0"/>
              </a:rPr>
              <a:t>                                         (Gen 6:7)</a:t>
            </a:r>
            <a:endParaRPr lang="en-US" sz="2200" dirty="0">
              <a:effectLst/>
              <a:latin typeface="Times New Roman" panose="02020603050405020304" pitchFamily="18" charset="0"/>
              <a:ea typeface="Times New Roman" panose="02020603050405020304" pitchFamily="18" charset="0"/>
            </a:endParaRPr>
          </a:p>
          <a:p>
            <a:pPr marL="0" marR="0"/>
            <a:r>
              <a:rPr lang="en-US" sz="2200" dirty="0">
                <a:solidFill>
                  <a:srgbClr val="000000"/>
                </a:solidFill>
                <a:effectLst/>
                <a:latin typeface="Times New Roman" panose="02020603050405020304" pitchFamily="18" charset="0"/>
                <a:ea typeface="Calibri" panose="020F0502020204030204" pitchFamily="34" charset="0"/>
              </a:rPr>
              <a:t>                 I will perform miracles which have not been </a:t>
            </a:r>
            <a:r>
              <a:rPr lang="en-US" sz="2200" b="1" dirty="0">
                <a:solidFill>
                  <a:srgbClr val="000000"/>
                </a:solidFill>
                <a:effectLst/>
                <a:latin typeface="Times New Roman" panose="02020603050405020304" pitchFamily="18" charset="0"/>
                <a:ea typeface="Calibri" panose="020F0502020204030204" pitchFamily="34" charset="0"/>
              </a:rPr>
              <a:t>created</a:t>
            </a:r>
            <a:r>
              <a:rPr lang="en-US" sz="2200" dirty="0">
                <a:solidFill>
                  <a:srgbClr val="000000"/>
                </a:solidFill>
                <a:effectLst/>
                <a:latin typeface="Times New Roman" panose="02020603050405020304" pitchFamily="18" charset="0"/>
                <a:ea typeface="Calibri" panose="020F0502020204030204" pitchFamily="34" charset="0"/>
              </a:rPr>
              <a:t> in all the earth                 (Exo 34:10)</a:t>
            </a:r>
            <a:endParaRPr lang="en-US" sz="2200" dirty="0">
              <a:effectLst/>
              <a:latin typeface="Times New Roman" panose="02020603050405020304" pitchFamily="18" charset="0"/>
              <a:ea typeface="Times New Roman" panose="02020603050405020304" pitchFamily="18" charset="0"/>
            </a:endParaRPr>
          </a:p>
          <a:p>
            <a:pPr marL="0" marR="0"/>
            <a:r>
              <a:rPr lang="en-US" sz="2200" dirty="0">
                <a:solidFill>
                  <a:srgbClr val="000000"/>
                </a:solidFill>
                <a:effectLst/>
                <a:latin typeface="Times New Roman" panose="02020603050405020304" pitchFamily="18" charset="0"/>
                <a:ea typeface="Calibri" panose="020F0502020204030204" pitchFamily="34" charset="0"/>
              </a:rPr>
              <a:t>                                                             But if the </a:t>
            </a:r>
            <a:r>
              <a:rPr lang="en-US" sz="2200" b="1" dirty="0">
                <a:solidFill>
                  <a:srgbClr val="000000"/>
                </a:solidFill>
                <a:effectLst/>
                <a:latin typeface="Times New Roman" panose="02020603050405020304" pitchFamily="18" charset="0"/>
                <a:ea typeface="Calibri" panose="020F0502020204030204" pitchFamily="34" charset="0"/>
              </a:rPr>
              <a:t>LORD</a:t>
            </a:r>
            <a:r>
              <a:rPr lang="en-US" sz="2200" dirty="0">
                <a:solidFill>
                  <a:srgbClr val="000000"/>
                </a:solidFill>
                <a:effectLst/>
                <a:latin typeface="Times New Roman" panose="02020603050405020304" pitchFamily="18" charset="0"/>
                <a:ea typeface="Calibri" panose="020F0502020204030204" pitchFamily="34" charset="0"/>
              </a:rPr>
              <a:t> </a:t>
            </a:r>
            <a:r>
              <a:rPr lang="en-US" sz="2200" b="1" dirty="0">
                <a:solidFill>
                  <a:srgbClr val="000000"/>
                </a:solidFill>
                <a:effectLst/>
                <a:latin typeface="Times New Roman" panose="02020603050405020304" pitchFamily="18" charset="0"/>
                <a:ea typeface="Calibri" panose="020F0502020204030204" pitchFamily="34" charset="0"/>
              </a:rPr>
              <a:t>creates</a:t>
            </a:r>
            <a:r>
              <a:rPr lang="en-US" sz="2200" dirty="0">
                <a:solidFill>
                  <a:srgbClr val="000000"/>
                </a:solidFill>
                <a:effectLst/>
                <a:latin typeface="Times New Roman" panose="02020603050405020304" pitchFamily="18" charset="0"/>
                <a:ea typeface="Calibri" panose="020F0502020204030204" pitchFamily="34" charset="0"/>
              </a:rPr>
              <a:t> an entirely new thing      (Num 16:30)</a:t>
            </a:r>
            <a:endParaRPr lang="en-US" sz="2200" dirty="0">
              <a:effectLst/>
              <a:latin typeface="Times New Roman" panose="02020603050405020304" pitchFamily="18" charset="0"/>
              <a:ea typeface="Times New Roman" panose="02020603050405020304" pitchFamily="18" charset="0"/>
            </a:endParaRPr>
          </a:p>
          <a:p>
            <a:pPr marL="0" marR="0"/>
            <a:r>
              <a:rPr lang="en-US" sz="2200" dirty="0">
                <a:solidFill>
                  <a:srgbClr val="000000"/>
                </a:solidFill>
                <a:effectLst/>
                <a:latin typeface="Times New Roman" panose="02020603050405020304" pitchFamily="18" charset="0"/>
                <a:ea typeface="Calibri" panose="020F0502020204030204" pitchFamily="34" charset="0"/>
              </a:rPr>
              <a:t>                                                    since the day that </a:t>
            </a:r>
            <a:r>
              <a:rPr lang="en-US" sz="2200" b="1" dirty="0">
                <a:solidFill>
                  <a:srgbClr val="000000"/>
                </a:solidFill>
                <a:effectLst/>
                <a:latin typeface="Times New Roman" panose="02020603050405020304" pitchFamily="18" charset="0"/>
                <a:ea typeface="Calibri" panose="020F0502020204030204" pitchFamily="34" charset="0"/>
              </a:rPr>
              <a:t>God</a:t>
            </a:r>
            <a:r>
              <a:rPr lang="en-US" sz="2200" dirty="0">
                <a:solidFill>
                  <a:srgbClr val="000000"/>
                </a:solidFill>
                <a:effectLst/>
                <a:latin typeface="Times New Roman" panose="02020603050405020304" pitchFamily="18" charset="0"/>
                <a:ea typeface="Calibri" panose="020F0502020204030204" pitchFamily="34" charset="0"/>
              </a:rPr>
              <a:t> </a:t>
            </a:r>
            <a:r>
              <a:rPr lang="en-US" sz="2200" b="1" dirty="0">
                <a:solidFill>
                  <a:srgbClr val="000000"/>
                </a:solidFill>
                <a:effectLst/>
                <a:latin typeface="Times New Roman" panose="02020603050405020304" pitchFamily="18" charset="0"/>
                <a:ea typeface="Calibri" panose="020F0502020204030204" pitchFamily="34" charset="0"/>
              </a:rPr>
              <a:t>created</a:t>
            </a:r>
            <a:r>
              <a:rPr lang="en-US" sz="2200" dirty="0">
                <a:solidFill>
                  <a:srgbClr val="000000"/>
                </a:solidFill>
                <a:effectLst/>
                <a:latin typeface="Times New Roman" panose="02020603050405020304" pitchFamily="18" charset="0"/>
                <a:ea typeface="Calibri" panose="020F0502020204030204" pitchFamily="34" charset="0"/>
              </a:rPr>
              <a:t> man on the earth             (Deut. 4:32)</a:t>
            </a: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Copyright: Repetition in the Bible </a:t>
            </a:r>
            <a:endParaRPr lang="en-US" sz="2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48317711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4C7B24D-61BA-F231-A217-CE201FD16279}"/>
              </a:ext>
            </a:extLst>
          </p:cNvPr>
          <p:cNvSpPr txBox="1"/>
          <p:nvPr/>
        </p:nvSpPr>
        <p:spPr>
          <a:xfrm>
            <a:off x="612742" y="413185"/>
            <a:ext cx="11660957" cy="5386090"/>
          </a:xfrm>
          <a:prstGeom prst="rect">
            <a:avLst/>
          </a:prstGeom>
          <a:noFill/>
        </p:spPr>
        <p:txBody>
          <a:bodyPr wrap="square">
            <a:spAutoFit/>
          </a:bodyPr>
          <a:lstStyle/>
          <a:p>
            <a:r>
              <a:rPr lang="en-US"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4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בָּרָ֣א</a:t>
            </a:r>
            <a:r>
              <a:rPr lang="he-IL"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he-IL" sz="24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אֱלֹהִ֑ים</a:t>
            </a:r>
            <a:r>
              <a:rPr lang="he-IL"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אֵ֥ת הַשָּׁמַ֖יִם וְאֵ֥ת הָאָֽרֶץ</a:t>
            </a:r>
            <a:r>
              <a:rPr lang="en-US"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(Gen 1:1    </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וַיִּבְרָ֣א</a:t>
            </a:r>
            <a:r>
              <a:rPr lang="he-IL"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אֱלֹהִ֔ים</a:t>
            </a:r>
            <a:r>
              <a:rPr lang="he-IL"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אֶת־הַתַּנִּינִ֖ם הַגְּדֹלִ֑ים </a:t>
            </a: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1:21)</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וַיִּבְרָ֙א</a:t>
            </a:r>
            <a:r>
              <a:rPr lang="he-IL"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אֱלֹהִ֤ים׀</a:t>
            </a:r>
            <a:r>
              <a:rPr lang="he-IL"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אֶת־הָֽאָדָם֙ בְּצַלְמ֔וֹ   </a:t>
            </a: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1:27)</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בְּצֶ֥לֶם </a:t>
            </a:r>
            <a:r>
              <a:rPr lang="he-IL"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אֱלֹהִ֖ים</a:t>
            </a:r>
            <a:r>
              <a:rPr lang="he-IL"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בָּרָ֣א</a:t>
            </a:r>
            <a:r>
              <a:rPr lang="he-IL"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אֹת֑וֹ </a:t>
            </a: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1:27)</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זָכָ֥ר וּנְקֵבָ֖ה </a:t>
            </a:r>
            <a:r>
              <a:rPr lang="he-IL"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בָּרָ֥א</a:t>
            </a:r>
            <a:r>
              <a:rPr lang="he-IL"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אֹתָֽם </a:t>
            </a: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1:27)</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אֲשֶׁר־</a:t>
            </a:r>
            <a:r>
              <a:rPr lang="he-IL"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בָּרָ֥א</a:t>
            </a:r>
            <a:r>
              <a:rPr lang="he-IL"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אֱלֹהִ֖ים</a:t>
            </a:r>
            <a:r>
              <a:rPr lang="he-IL"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2:3)</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בְּהִבָּֽרְאָ֑ם </a:t>
            </a:r>
            <a:r>
              <a:rPr lang="he-IL"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בְּי֗וֹם עֲשׂ֛וֹת יְהוָ֥ה </a:t>
            </a:r>
            <a:r>
              <a:rPr lang="he-IL"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אֱלֹהִ֖ים</a:t>
            </a:r>
            <a:r>
              <a:rPr lang="he-IL"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אֶ֥רֶץ וְשָׁמָֽיִם </a:t>
            </a: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2:4)</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בְּי֗וֹם </a:t>
            </a:r>
            <a:r>
              <a:rPr lang="he-IL"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בְּרֹ֤א</a:t>
            </a:r>
            <a:r>
              <a:rPr lang="he-IL"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אֱלֹהִים֙</a:t>
            </a:r>
            <a:r>
              <a:rPr lang="he-IL"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אָדָ֔ם </a:t>
            </a: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5:1)</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זָכָ֥ר וּנְקֵבָ֖ה </a:t>
            </a:r>
            <a:r>
              <a:rPr lang="he-IL"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בְּרָאָ֑ם</a:t>
            </a:r>
            <a:r>
              <a:rPr lang="he-IL"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5:2)</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בְּי֖וֹם </a:t>
            </a:r>
            <a:r>
              <a:rPr lang="he-IL"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הִבָּֽרְאָֽם</a:t>
            </a:r>
            <a:r>
              <a:rPr lang="he-IL"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5:2)</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וַיֹּ֣אמֶר יְהוָ֗ה אֶמְחֶ֙ה אֶת־הָאָדָ֤ם אֲשֶׁר־</a:t>
            </a:r>
            <a:r>
              <a:rPr lang="he-IL"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בָּרָ֙אתִי֙</a:t>
            </a:r>
            <a:r>
              <a:rPr lang="he-IL"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 6:7)</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אֶעֱשֶׂ֣ה נִפְלָאֹ֔ת אֲשֶׁ֛ר לֹֽא־</a:t>
            </a:r>
            <a:r>
              <a:rPr lang="he-IL"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נִבְרְא֥וּ</a:t>
            </a:r>
            <a:r>
              <a:rPr lang="he-IL"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בְכָל־הָאָ֖רֶץ </a:t>
            </a: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(Exo 34:10)</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וְאִם־בְּרִיאָ֞ה </a:t>
            </a:r>
            <a:r>
              <a:rPr lang="he-IL"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יִבְרָ֣א</a:t>
            </a:r>
            <a:r>
              <a:rPr lang="he-IL"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יְהוָ֗ה   </a:t>
            </a: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(Num 16:30)</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למִן־הַיּוֹם֙ אֲשֶׁר֩ </a:t>
            </a:r>
            <a:r>
              <a:rPr lang="he-IL"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בָּרָ֙א</a:t>
            </a:r>
            <a:r>
              <a:rPr lang="he-IL"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אֱלֹהִ֤ים׀</a:t>
            </a:r>
            <a:r>
              <a:rPr lang="he-IL"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אָדָם֙ עַל־הָאָ֔רֶץ </a:t>
            </a: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(Deut. 4:32)</a:t>
            </a: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a:t>
            </a:r>
          </a:p>
          <a:p>
            <a:pPr marL="0" marR="0"/>
            <a:r>
              <a:rPr lang="en-US" sz="800" dirty="0">
                <a:solidFill>
                  <a:prstClr val="black"/>
                </a:solidFill>
                <a:latin typeface="Times New Roman" pitchFamily="18" charset="0"/>
                <a:cs typeface="Times New Roman" pitchFamily="18" charset="0"/>
              </a:rPr>
              <a:t>										</a:t>
            </a: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Copyright: Repetition in the Bible </a:t>
            </a:r>
            <a:endParaRPr lang="en-US" sz="4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6089674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2EC216E-74BA-22D8-ABFD-047F68B158CA}"/>
              </a:ext>
            </a:extLst>
          </p:cNvPr>
          <p:cNvSpPr txBox="1"/>
          <p:nvPr/>
        </p:nvSpPr>
        <p:spPr>
          <a:xfrm>
            <a:off x="425776" y="-116951"/>
            <a:ext cx="11766223" cy="6801862"/>
          </a:xfrm>
          <a:prstGeom prst="rect">
            <a:avLst/>
          </a:prstGeom>
          <a:noFill/>
        </p:spPr>
        <p:txBody>
          <a:bodyPr wrap="square">
            <a:spAutoFit/>
          </a:bodyPr>
          <a:lstStyle/>
          <a:p>
            <a:pPr marL="0" marR="0"/>
            <a:r>
              <a:rPr lang="en-US" sz="4400" b="1" i="1" dirty="0">
                <a:effectLst/>
                <a:latin typeface="Times New Roman" panose="02020603050405020304" pitchFamily="18" charset="0"/>
                <a:ea typeface="Times New Roman" panose="02020603050405020304" pitchFamily="18" charset="0"/>
              </a:rPr>
              <a:t>Heaven and earth</a:t>
            </a:r>
            <a:r>
              <a:rPr lang="en-US" sz="4400" b="1" dirty="0">
                <a:effectLst/>
                <a:latin typeface="Times New Roman" panose="02020603050405020304" pitchFamily="18" charset="0"/>
                <a:ea typeface="Times New Roman" panose="02020603050405020304" pitchFamily="18" charset="0"/>
              </a:rPr>
              <a:t> 12 times in the Torah</a:t>
            </a:r>
            <a:endParaRPr lang="en-US" sz="3600" dirty="0">
              <a:effectLst/>
              <a:latin typeface="Times New Roman" panose="02020603050405020304" pitchFamily="18" charset="0"/>
              <a:ea typeface="Times New Roman" panose="02020603050405020304" pitchFamily="18" charset="0"/>
            </a:endParaRPr>
          </a:p>
          <a:p>
            <a:pPr marL="0" marR="0"/>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The heavens and the earth......</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 אֵ֥ת הַשָּׁמַ֖יִם וְאֵ֥ת הָאָֽרֶץ..</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..(Gen 1:1)</a:t>
            </a:r>
          </a:p>
          <a:p>
            <a:pPr marL="0" marR="0"/>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The heavens and the earth......</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הַשָּׁמַ֥יִם וְהָאָ֖רֶץ..</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(Gen 2:1)</a:t>
            </a:r>
          </a:p>
          <a:p>
            <a:pPr marL="0" marR="0"/>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The heavens and the earth......</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 הַשָּׁמַ֛יִם וְהָאָ֖רֶץ..</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............(Gen 2:4)</a:t>
            </a:r>
          </a:p>
          <a:p>
            <a:pPr marL="0" marR="0"/>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heavens and the earth......</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 שָׁמַ֥יִם וָאָֽרֶץ..</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(Gen 14:19)</a:t>
            </a:r>
          </a:p>
          <a:p>
            <a:pPr marL="0" marR="0"/>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.................heavens and       earth......</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 שָׁמַ֥יִם וָאָֽרֶץ..</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(Gen 14:22)</a:t>
            </a:r>
          </a:p>
          <a:p>
            <a:pPr marL="0" marR="0"/>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The heavens and the earth......</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 אֶת־הַשָּׁמַ֣יִם וְאֶת־הָאָ֗רֶץ..</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.(Exo 20:11)</a:t>
            </a:r>
          </a:p>
          <a:p>
            <a:pPr marL="0" marR="0"/>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The heavens and the earth......</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 אֶת־הַשָּׁמַ֣יִם וְאֶת־הָאָ֔רֶץ..</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.(Exo 31:17)</a:t>
            </a:r>
          </a:p>
          <a:p>
            <a:pPr marL="0" marR="0"/>
            <a:r>
              <a:rPr lang="en-US" sz="3200" dirty="0">
                <a:latin typeface="Times New Roman" panose="02020603050405020304" pitchFamily="18" charset="0"/>
                <a:ea typeface="Times New Roman" panose="02020603050405020304" pitchFamily="18" charset="0"/>
                <a:cs typeface="Times New Roman" panose="02020603050405020304" pitchFamily="18" charset="0"/>
              </a:rPr>
              <a:t>…...</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In the heavens and in the earth...</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 בַּשָּׁמַ֣יִם וּבָאָ֔רֶץ.</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............(Deu 3:24)</a:t>
            </a:r>
          </a:p>
          <a:p>
            <a:pPr marL="0" marR="0"/>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The heavens       the earth.......</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 הַשָּׁמָ֑יִם הָאָ֖רֶץ..</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.............(Deu 10:14)</a:t>
            </a:r>
          </a:p>
          <a:p>
            <a:pPr marL="0" marR="0"/>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The heavens and the earth........</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ֶת־הַשָּׁמַ֣יִם וְאֶת־הָאָ֗רֶץ</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(Deu 4:26)</a:t>
            </a:r>
          </a:p>
          <a:p>
            <a:pPr marL="0" marR="0"/>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The heavens and the earth…...</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 אֶת־הַשָּׁמַ֣יִם וְאֶת־הָאָרֶץ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.(Deu 30:19)</a:t>
            </a:r>
          </a:p>
          <a:p>
            <a:pPr marL="0" marR="0"/>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The heavens and the earth…..</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 אֶת־הַשָּׁמַ֖יִם וְאֶת־הָאָֽרֶץ..</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.(Deu 31:28)</a:t>
            </a: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Copyright: Repetition in the Bible </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2192783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88DEC87-5DDE-C8FE-A1D9-9BFA514E6F23}"/>
              </a:ext>
            </a:extLst>
          </p:cNvPr>
          <p:cNvSpPr txBox="1"/>
          <p:nvPr/>
        </p:nvSpPr>
        <p:spPr>
          <a:xfrm>
            <a:off x="557752" y="722739"/>
            <a:ext cx="11076495" cy="4924425"/>
          </a:xfrm>
          <a:prstGeom prst="rect">
            <a:avLst/>
          </a:prstGeom>
          <a:noFill/>
        </p:spPr>
        <p:txBody>
          <a:bodyPr wrap="square">
            <a:spAutoFit/>
          </a:bodyPr>
          <a:lstStyle/>
          <a:p>
            <a:pPr marL="0" marR="0"/>
            <a:r>
              <a:rPr lang="en-US" sz="4400" b="1" i="1" dirty="0">
                <a:effectLst/>
                <a:latin typeface="Times New Roman" panose="02020603050405020304" pitchFamily="18" charset="0"/>
                <a:ea typeface="Times New Roman" panose="02020603050405020304" pitchFamily="18" charset="0"/>
              </a:rPr>
              <a:t>From under the heavens</a:t>
            </a:r>
            <a:r>
              <a:rPr lang="en-US" sz="4400" b="1" dirty="0">
                <a:effectLst/>
                <a:latin typeface="Times New Roman" panose="02020603050405020304" pitchFamily="18" charset="0"/>
                <a:ea typeface="Times New Roman" panose="02020603050405020304" pitchFamily="18" charset="0"/>
              </a:rPr>
              <a:t> 7 times in the Torah</a:t>
            </a:r>
            <a:endParaRPr lang="en-US" sz="3600" dirty="0">
              <a:effectLst/>
              <a:latin typeface="Times New Roman" panose="02020603050405020304" pitchFamily="18" charset="0"/>
              <a:ea typeface="Times New Roman" panose="02020603050405020304" pitchFamily="18" charset="0"/>
            </a:endParaRPr>
          </a:p>
          <a:p>
            <a:pPr marL="0" marR="0"/>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from under the heavens......</a:t>
            </a:r>
            <a:r>
              <a:rPr lang="he-IL" sz="3600" dirty="0">
                <a:effectLst/>
                <a:latin typeface="Times New Roman" panose="02020603050405020304" pitchFamily="18" charset="0"/>
                <a:ea typeface="Times New Roman" panose="02020603050405020304" pitchFamily="18" charset="0"/>
                <a:cs typeface="Times New Roman" panose="02020603050405020304" pitchFamily="18" charset="0"/>
              </a:rPr>
              <a:t>מִתַּ֤חַת הַשָּׁמַ֙יִם </a:t>
            </a:r>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 (Gen 1:9)</a:t>
            </a:r>
          </a:p>
          <a:p>
            <a:pPr marL="0" marR="0"/>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from under the heavens......</a:t>
            </a:r>
            <a:r>
              <a:rPr lang="he-IL" sz="3600" dirty="0">
                <a:effectLst/>
                <a:latin typeface="Times New Roman" panose="02020603050405020304" pitchFamily="18" charset="0"/>
                <a:ea typeface="Times New Roman" panose="02020603050405020304" pitchFamily="18" charset="0"/>
                <a:cs typeface="Times New Roman" panose="02020603050405020304" pitchFamily="18" charset="0"/>
              </a:rPr>
              <a:t> מִתַּ֖חַת הַשָּׁמָ֑יִם </a:t>
            </a:r>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(Gen 6:17)</a:t>
            </a:r>
          </a:p>
          <a:p>
            <a:pPr marL="0" marR="0"/>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from under the heavens......</a:t>
            </a:r>
            <a:r>
              <a:rPr lang="he-IL" sz="3600" dirty="0">
                <a:effectLst/>
                <a:latin typeface="Times New Roman" panose="02020603050405020304" pitchFamily="18" charset="0"/>
                <a:ea typeface="Times New Roman" panose="02020603050405020304" pitchFamily="18" charset="0"/>
                <a:cs typeface="Times New Roman" panose="02020603050405020304" pitchFamily="18" charset="0"/>
              </a:rPr>
              <a:t> מִתַּ֖חַת הַשָּׁמָֽיִם </a:t>
            </a:r>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(Exo 17:14)</a:t>
            </a:r>
          </a:p>
          <a:p>
            <a:pPr marL="0" marR="0"/>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from under the heavens......</a:t>
            </a:r>
            <a:r>
              <a:rPr lang="he-IL" sz="3600" dirty="0">
                <a:effectLst/>
                <a:latin typeface="Times New Roman" panose="02020603050405020304" pitchFamily="18" charset="0"/>
                <a:ea typeface="Times New Roman" panose="02020603050405020304" pitchFamily="18" charset="0"/>
                <a:cs typeface="Times New Roman" panose="02020603050405020304" pitchFamily="18" charset="0"/>
              </a:rPr>
              <a:t> מִתַּ֖חַת הַשָּׁמָ֑יִם </a:t>
            </a:r>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(Deu 7:24)</a:t>
            </a:r>
          </a:p>
          <a:p>
            <a:pPr marL="0" marR="0"/>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from under the heavens......</a:t>
            </a:r>
            <a:r>
              <a:rPr lang="he-IL" sz="3600" dirty="0">
                <a:effectLst/>
                <a:latin typeface="Times New Roman" panose="02020603050405020304" pitchFamily="18" charset="0"/>
                <a:ea typeface="Times New Roman" panose="02020603050405020304" pitchFamily="18" charset="0"/>
                <a:cs typeface="Times New Roman" panose="02020603050405020304" pitchFamily="18" charset="0"/>
              </a:rPr>
              <a:t> מִתַּ֖חַת הַשָּׁמָ֑יִם </a:t>
            </a:r>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(Deu 9:14)</a:t>
            </a:r>
          </a:p>
          <a:p>
            <a:pPr marL="0" marR="0"/>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from under the heavens......</a:t>
            </a:r>
            <a:r>
              <a:rPr lang="he-IL" sz="3600" dirty="0">
                <a:effectLst/>
                <a:latin typeface="Times New Roman" panose="02020603050405020304" pitchFamily="18" charset="0"/>
                <a:ea typeface="Times New Roman" panose="02020603050405020304" pitchFamily="18" charset="0"/>
                <a:cs typeface="Times New Roman" panose="02020603050405020304" pitchFamily="18" charset="0"/>
              </a:rPr>
              <a:t> מִתַּ֖חַת הַשָּׁמָ֑יִם </a:t>
            </a:r>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(Deu 25:19)</a:t>
            </a:r>
          </a:p>
          <a:p>
            <a:pPr marL="0" marR="0"/>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from under the heavens......</a:t>
            </a:r>
            <a:r>
              <a:rPr lang="he-IL" sz="3600" dirty="0">
                <a:effectLst/>
                <a:latin typeface="Times New Roman" panose="02020603050405020304" pitchFamily="18" charset="0"/>
                <a:ea typeface="Times New Roman" panose="02020603050405020304" pitchFamily="18" charset="0"/>
                <a:cs typeface="Times New Roman" panose="02020603050405020304" pitchFamily="18" charset="0"/>
              </a:rPr>
              <a:t> מִתַּ֖חַת הַשָּׁמָֽיִם </a:t>
            </a:r>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(Deu 29:19)</a:t>
            </a:r>
          </a:p>
          <a:p>
            <a:pPr marL="0" marR="0"/>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Copyright: Repetition in the Bible</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0012915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F75F004-4CB7-2857-E579-A70D10B07156}"/>
              </a:ext>
            </a:extLst>
          </p:cNvPr>
          <p:cNvSpPr txBox="1"/>
          <p:nvPr/>
        </p:nvSpPr>
        <p:spPr>
          <a:xfrm>
            <a:off x="367644" y="245097"/>
            <a:ext cx="11519555" cy="6555641"/>
          </a:xfrm>
          <a:prstGeom prst="rect">
            <a:avLst/>
          </a:prstGeom>
          <a:noFill/>
        </p:spPr>
        <p:txBody>
          <a:bodyPr wrap="square">
            <a:spAutoFit/>
          </a:bodyPr>
          <a:lstStyle/>
          <a:p>
            <a:pPr marL="0" marR="0"/>
            <a:r>
              <a:rPr lang="en-US" sz="3200" b="1" kern="0" dirty="0">
                <a:effectLst/>
                <a:latin typeface="Times New Roman" panose="02020603050405020304" pitchFamily="18" charset="0"/>
                <a:ea typeface="Calibri" panose="020F0502020204030204" pitchFamily="34" charset="0"/>
                <a:cs typeface="Times New Roman" panose="02020603050405020304" pitchFamily="18" charset="0"/>
              </a:rPr>
              <a:t>Birds, heaven, beasts, earth, 7 times in sequence in the Tanakh</a:t>
            </a:r>
            <a:endParaRPr lang="en-US" sz="36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  and upon the birds of heaven and upon the beasts and upon all the earth  (Gen 1:26)</a:t>
            </a:r>
            <a:endParaRPr lang="en-US" sz="36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         to all the birds of heaven and to the beasts of the earth                       (Deu 28:26)</a:t>
            </a:r>
            <a:endParaRPr lang="en-US" sz="36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         to      the birds of heaven and to the beasts of the earth                       (Jer 7:33)</a:t>
            </a:r>
            <a:endParaRPr lang="en-US" sz="36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  and     all the birds of heaven and     the beasts of the earth                        (Jer 15:3)</a:t>
            </a:r>
            <a:endParaRPr lang="en-US" sz="36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         to all the birds of heaven and to the beasts of the earth                        (Jer 16:4)</a:t>
            </a:r>
            <a:endParaRPr lang="en-US" sz="36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         to all the birds of heaven and to the beasts of the earth                        (Jer 19:7)</a:t>
            </a:r>
            <a:endParaRPr lang="en-US" sz="36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         to all the birds of heaven and to the beasts of the earth                        (Jer 34:20)</a:t>
            </a:r>
            <a:endParaRPr lang="en-US" sz="36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36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8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800" kern="0"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וּבְע֣וֹף</a:t>
            </a:r>
            <a:r>
              <a:rPr lang="he-IL" sz="28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8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הַשָּׁמַ֗יִם</a:t>
            </a:r>
            <a:r>
              <a:rPr lang="he-IL" sz="28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800" kern="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וּבַבְּהֵמָה֙</a:t>
            </a:r>
            <a:r>
              <a:rPr lang="he-IL" sz="2800" kern="0" dirty="0">
                <a:effectLst/>
                <a:latin typeface="Times New Roman" panose="02020603050405020304" pitchFamily="18" charset="0"/>
                <a:ea typeface="Calibri" panose="020F0502020204030204" pitchFamily="34" charset="0"/>
                <a:cs typeface="Times New Roman" panose="02020603050405020304" pitchFamily="18" charset="0"/>
              </a:rPr>
              <a:t> וּבְכָל־הָאָ֔רֶץ </a:t>
            </a:r>
            <a:r>
              <a:rPr lang="en-US" sz="2800" kern="0" dirty="0">
                <a:effectLst/>
                <a:latin typeface="Times New Roman" panose="02020603050405020304" pitchFamily="18" charset="0"/>
                <a:ea typeface="Calibri" panose="020F0502020204030204" pitchFamily="34" charset="0"/>
                <a:cs typeface="Times New Roman" panose="02020603050405020304" pitchFamily="18" charset="0"/>
              </a:rPr>
              <a:t>  (Gen 1:26)     </a:t>
            </a:r>
            <a:r>
              <a:rPr lang="en-US" sz="2800" i="1" kern="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beasts</a:t>
            </a:r>
            <a:r>
              <a:rPr lang="en-US" sz="2800" kern="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190 times in the Tanakh</a:t>
            </a:r>
            <a:endParaRPr lang="en-US" sz="28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8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800" kern="0" dirty="0">
                <a:effectLst/>
                <a:latin typeface="Times New Roman" panose="02020603050405020304" pitchFamily="18" charset="0"/>
                <a:ea typeface="Calibri" panose="020F0502020204030204" pitchFamily="34" charset="0"/>
                <a:cs typeface="Times New Roman" panose="02020603050405020304" pitchFamily="18" charset="0"/>
              </a:rPr>
              <a:t> לְכָל־</a:t>
            </a:r>
            <a:r>
              <a:rPr lang="he-IL" sz="2800" kern="0"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ע֥וֹף</a:t>
            </a:r>
            <a:r>
              <a:rPr lang="he-IL" sz="28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8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הַשָּׁמַ֖יִם</a:t>
            </a:r>
            <a:r>
              <a:rPr lang="he-IL" sz="28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800" kern="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וּלְבֶהֱמַ֣ת</a:t>
            </a:r>
            <a:r>
              <a:rPr lang="he-IL" sz="2800" kern="0" dirty="0">
                <a:effectLst/>
                <a:latin typeface="Times New Roman" panose="02020603050405020304" pitchFamily="18" charset="0"/>
                <a:ea typeface="Calibri" panose="020F0502020204030204" pitchFamily="34" charset="0"/>
                <a:cs typeface="Times New Roman" panose="02020603050405020304" pitchFamily="18" charset="0"/>
              </a:rPr>
              <a:t> הָאָ֑רֶץ </a:t>
            </a:r>
            <a:r>
              <a:rPr lang="en-US" sz="2800" kern="0" dirty="0">
                <a:effectLst/>
                <a:latin typeface="Times New Roman" panose="02020603050405020304" pitchFamily="18" charset="0"/>
                <a:ea typeface="Calibri" panose="020F0502020204030204" pitchFamily="34" charset="0"/>
                <a:cs typeface="Times New Roman" panose="02020603050405020304" pitchFamily="18" charset="0"/>
              </a:rPr>
              <a:t>     (Deu 28:26)</a:t>
            </a:r>
            <a:endParaRPr lang="en-US" sz="2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8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8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800" kern="0"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לְע֥וֹף</a:t>
            </a:r>
            <a:r>
              <a:rPr lang="he-IL" sz="28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8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הַשָּׁמַ֖יִם</a:t>
            </a:r>
            <a:r>
              <a:rPr lang="he-IL" sz="28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800" kern="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וּלְבֶהֱמַ֣ת</a:t>
            </a:r>
            <a:r>
              <a:rPr lang="he-IL" sz="2800" kern="0" dirty="0">
                <a:effectLst/>
                <a:latin typeface="Times New Roman" panose="02020603050405020304" pitchFamily="18" charset="0"/>
                <a:ea typeface="Calibri" panose="020F0502020204030204" pitchFamily="34" charset="0"/>
                <a:cs typeface="Times New Roman" panose="02020603050405020304" pitchFamily="18" charset="0"/>
              </a:rPr>
              <a:t> הָאָ֑רֶץ </a:t>
            </a:r>
            <a:r>
              <a:rPr lang="en-US" sz="2800" kern="0" dirty="0">
                <a:effectLst/>
                <a:latin typeface="Times New Roman" panose="02020603050405020304" pitchFamily="18" charset="0"/>
                <a:ea typeface="Calibri" panose="020F0502020204030204" pitchFamily="34" charset="0"/>
                <a:cs typeface="Times New Roman" panose="02020603050405020304" pitchFamily="18" charset="0"/>
              </a:rPr>
              <a:t>          (Jer 7:33)</a:t>
            </a:r>
            <a:endParaRPr lang="en-US" sz="2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8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800" kern="0" dirty="0">
                <a:effectLst/>
                <a:latin typeface="Times New Roman" panose="02020603050405020304" pitchFamily="18" charset="0"/>
                <a:ea typeface="Calibri" panose="020F0502020204030204" pitchFamily="34" charset="0"/>
                <a:cs typeface="Times New Roman" panose="02020603050405020304" pitchFamily="18" charset="0"/>
              </a:rPr>
              <a:t> וְאֶת־</a:t>
            </a:r>
            <a:r>
              <a:rPr lang="he-IL" sz="2800" kern="0"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ע֧וֹף</a:t>
            </a:r>
            <a:r>
              <a:rPr lang="he-IL" sz="28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8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הַשָּׁמַ֛יִם</a:t>
            </a:r>
            <a:r>
              <a:rPr lang="he-IL" sz="28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800" kern="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וְאֶת־בֶּהֱמַ֥ת </a:t>
            </a:r>
            <a:r>
              <a:rPr lang="he-IL" sz="2800" kern="0" dirty="0">
                <a:effectLst/>
                <a:latin typeface="Times New Roman" panose="02020603050405020304" pitchFamily="18" charset="0"/>
                <a:ea typeface="Calibri" panose="020F0502020204030204" pitchFamily="34" charset="0"/>
                <a:cs typeface="Times New Roman" panose="02020603050405020304" pitchFamily="18" charset="0"/>
              </a:rPr>
              <a:t>הָאָ֖רֶץ </a:t>
            </a:r>
            <a:r>
              <a:rPr lang="en-US" sz="2800" kern="0" dirty="0">
                <a:effectLst/>
                <a:latin typeface="Times New Roman" panose="02020603050405020304" pitchFamily="18" charset="0"/>
                <a:ea typeface="Calibri" panose="020F0502020204030204" pitchFamily="34" charset="0"/>
                <a:cs typeface="Times New Roman" panose="02020603050405020304" pitchFamily="18" charset="0"/>
              </a:rPr>
              <a:t>  (Jer 15:3)</a:t>
            </a:r>
            <a:endParaRPr lang="en-US" sz="2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8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8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800" kern="0"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לְע֥וֹף</a:t>
            </a:r>
            <a:r>
              <a:rPr lang="he-IL" sz="28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8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הַשָּׁמַ֖יִם</a:t>
            </a:r>
            <a:r>
              <a:rPr lang="he-IL" sz="28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800" kern="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וּלְבֶהֱמַ֥ת</a:t>
            </a:r>
            <a:r>
              <a:rPr lang="he-IL" sz="2800" kern="0" dirty="0">
                <a:effectLst/>
                <a:latin typeface="Times New Roman" panose="02020603050405020304" pitchFamily="18" charset="0"/>
                <a:ea typeface="Calibri" panose="020F0502020204030204" pitchFamily="34" charset="0"/>
                <a:cs typeface="Times New Roman" panose="02020603050405020304" pitchFamily="18" charset="0"/>
              </a:rPr>
              <a:t> הָאָֽרֶץ </a:t>
            </a:r>
            <a:r>
              <a:rPr lang="en-US" sz="2800" kern="0" dirty="0">
                <a:effectLst/>
                <a:latin typeface="Times New Roman" panose="02020603050405020304" pitchFamily="18" charset="0"/>
                <a:ea typeface="Calibri" panose="020F0502020204030204" pitchFamily="34" charset="0"/>
                <a:cs typeface="Times New Roman" panose="02020603050405020304" pitchFamily="18" charset="0"/>
              </a:rPr>
              <a:t>          (Jer 16:4)</a:t>
            </a:r>
            <a:endParaRPr lang="en-US" sz="2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8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8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800" kern="0"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לְע֥וֹף</a:t>
            </a:r>
            <a:r>
              <a:rPr lang="he-IL" sz="28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8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הַשָּׁמַ֖יִם</a:t>
            </a:r>
            <a:r>
              <a:rPr lang="he-IL" sz="28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800" kern="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וּלְבֶהֱמַ֥ת</a:t>
            </a:r>
            <a:r>
              <a:rPr lang="he-IL" sz="2800" kern="0" dirty="0">
                <a:effectLst/>
                <a:latin typeface="Times New Roman" panose="02020603050405020304" pitchFamily="18" charset="0"/>
                <a:ea typeface="Calibri" panose="020F0502020204030204" pitchFamily="34" charset="0"/>
                <a:cs typeface="Times New Roman" panose="02020603050405020304" pitchFamily="18" charset="0"/>
              </a:rPr>
              <a:t> הָאָֽרֶץ </a:t>
            </a:r>
            <a:r>
              <a:rPr lang="en-US" sz="2800" kern="0" dirty="0">
                <a:effectLst/>
                <a:latin typeface="Times New Roman" panose="02020603050405020304" pitchFamily="18" charset="0"/>
                <a:ea typeface="Calibri" panose="020F0502020204030204" pitchFamily="34" charset="0"/>
                <a:cs typeface="Times New Roman" panose="02020603050405020304" pitchFamily="18" charset="0"/>
              </a:rPr>
              <a:t>          (Jer 19:7)</a:t>
            </a:r>
            <a:endParaRPr lang="en-US" sz="2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8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8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800" kern="0"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לְע֥וֹף</a:t>
            </a:r>
            <a:r>
              <a:rPr lang="he-IL" sz="28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8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הַשָּׁמַ֖יִם</a:t>
            </a:r>
            <a:r>
              <a:rPr lang="he-IL" sz="28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800" kern="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וּלְבֶהֱמַ֥ת</a:t>
            </a:r>
            <a:r>
              <a:rPr lang="he-IL" sz="2800" kern="0" dirty="0">
                <a:effectLst/>
                <a:latin typeface="Times New Roman" panose="02020603050405020304" pitchFamily="18" charset="0"/>
                <a:ea typeface="Calibri" panose="020F0502020204030204" pitchFamily="34" charset="0"/>
                <a:cs typeface="Times New Roman" panose="02020603050405020304" pitchFamily="18" charset="0"/>
              </a:rPr>
              <a:t> הָאָֽרֶץ </a:t>
            </a:r>
            <a:r>
              <a:rPr lang="en-US" sz="2800" kern="0" dirty="0">
                <a:effectLst/>
                <a:latin typeface="Times New Roman" panose="02020603050405020304" pitchFamily="18" charset="0"/>
                <a:ea typeface="Calibri" panose="020F0502020204030204" pitchFamily="34" charset="0"/>
                <a:cs typeface="Times New Roman" panose="02020603050405020304" pitchFamily="18" charset="0"/>
              </a:rPr>
              <a:t>          (Jer 34:20)</a:t>
            </a: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Copyright: Repetition in the Bible </a:t>
            </a:r>
            <a:endParaRPr lang="en-US" sz="28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8654282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C61E3A3-67D8-7FC1-71DC-C84BE715848E}"/>
              </a:ext>
            </a:extLst>
          </p:cNvPr>
          <p:cNvSpPr txBox="1"/>
          <p:nvPr/>
        </p:nvSpPr>
        <p:spPr>
          <a:xfrm>
            <a:off x="0" y="143408"/>
            <a:ext cx="6156193" cy="4893647"/>
          </a:xfrm>
          <a:prstGeom prst="rect">
            <a:avLst/>
          </a:prstGeom>
          <a:noFill/>
        </p:spPr>
        <p:txBody>
          <a:bodyPr wrap="square">
            <a:spAutoFit/>
          </a:bodyPr>
          <a:lstStyle/>
          <a:p>
            <a:pPr marL="0" marR="0"/>
            <a:r>
              <a:rPr lang="en-US" sz="2400" b="1" i="1" dirty="0">
                <a:effectLst/>
                <a:latin typeface="Times New Roman" panose="02020603050405020304" pitchFamily="18" charset="0"/>
                <a:ea typeface="Times New Roman" panose="02020603050405020304" pitchFamily="18" charset="0"/>
              </a:rPr>
              <a:t>From under</a:t>
            </a:r>
            <a:r>
              <a:rPr lang="en-US" sz="2400" b="1" dirty="0">
                <a:effectLst/>
                <a:latin typeface="Times New Roman" panose="02020603050405020304" pitchFamily="18" charset="0"/>
                <a:ea typeface="Times New Roman" panose="02020603050405020304" pitchFamily="18" charset="0"/>
              </a:rPr>
              <a:t> 21 (3 x 7) times in the Torah</a:t>
            </a:r>
            <a:endParaRPr lang="en-US" sz="1800" dirty="0">
              <a:effectLst/>
              <a:latin typeface="Times New Roman" panose="02020603050405020304" pitchFamily="18" charset="0"/>
              <a:ea typeface="Times New Roman" panose="02020603050405020304" pitchFamily="18" charset="0"/>
            </a:endParaRPr>
          </a:p>
          <a:p>
            <a:pPr marL="0" marR="0"/>
            <a:r>
              <a:rPr lang="en-US" sz="2400" b="1" i="1" dirty="0">
                <a:effectLst/>
                <a:latin typeface="Times New Roman" panose="02020603050405020304" pitchFamily="18" charset="0"/>
                <a:ea typeface="Times New Roman" panose="02020603050405020304" pitchFamily="18" charset="0"/>
              </a:rPr>
              <a:t>From under the heavens</a:t>
            </a:r>
            <a:r>
              <a:rPr lang="en-US" sz="2400" b="1" dirty="0">
                <a:effectLst/>
                <a:latin typeface="Times New Roman" panose="02020603050405020304" pitchFamily="18" charset="0"/>
                <a:ea typeface="Times New Roman" panose="02020603050405020304" pitchFamily="18" charset="0"/>
              </a:rPr>
              <a:t> 7 times in the Torah</a:t>
            </a:r>
            <a:endParaRPr lang="en-US" sz="1800" dirty="0">
              <a:effectLst/>
              <a:latin typeface="Times New Roman" panose="02020603050405020304" pitchFamily="18" charset="0"/>
              <a:ea typeface="Times New Roman" panose="02020603050405020304" pitchFamily="18" charset="0"/>
            </a:endParaRPr>
          </a:p>
          <a:p>
            <a:pPr marL="0" marR="0"/>
            <a:r>
              <a:rPr lang="en-US" sz="2200" dirty="0">
                <a:effectLst/>
                <a:latin typeface="Times New Roman" panose="02020603050405020304" pitchFamily="18" charset="0"/>
                <a:ea typeface="Calibri" panose="020F0502020204030204" pitchFamily="34" charset="0"/>
                <a:cs typeface="Times New Roman" panose="02020603050405020304" pitchFamily="18" charset="0"/>
              </a:rPr>
              <a:t> from under....................................</a:t>
            </a:r>
            <a:r>
              <a:rPr lang="he-IL" sz="2200" dirty="0">
                <a:effectLst/>
                <a:latin typeface="Times New Roman" panose="02020603050405020304" pitchFamily="18" charset="0"/>
                <a:ea typeface="Calibri" panose="020F0502020204030204" pitchFamily="34" charset="0"/>
                <a:cs typeface="Times New Roman" panose="02020603050405020304" pitchFamily="18" charset="0"/>
              </a:rPr>
              <a:t>מִתַּ֣חַת </a:t>
            </a: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 (Gen 1:7)</a:t>
            </a:r>
            <a:endParaRPr lang="en-US" sz="2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2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2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from under the heavens......</a:t>
            </a:r>
            <a:r>
              <a:rPr lang="he-IL" sz="22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מִתַּ֤חַת הַשָּׁמַ֙יִם </a:t>
            </a:r>
            <a:r>
              <a:rPr lang="en-US" sz="22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(Gen 1:9)</a:t>
            </a:r>
          </a:p>
          <a:p>
            <a:pPr marL="0" marR="0"/>
            <a:r>
              <a:rPr lang="en-US" sz="22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2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from under the heavens......</a:t>
            </a:r>
            <a:r>
              <a:rPr lang="he-IL" sz="22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מִתַּ֖חַת הַשָּׁמָ֑יִם </a:t>
            </a:r>
            <a:r>
              <a:rPr lang="en-US" sz="22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(Gen 6:17)</a:t>
            </a:r>
          </a:p>
          <a:p>
            <a:pPr marL="0" marR="0"/>
            <a:r>
              <a:rPr lang="en-US" sz="2200" dirty="0">
                <a:effectLst/>
                <a:latin typeface="Times New Roman" panose="02020603050405020304" pitchFamily="18" charset="0"/>
                <a:ea typeface="Calibri" panose="020F0502020204030204" pitchFamily="34" charset="0"/>
                <a:cs typeface="Times New Roman" panose="02020603050405020304" pitchFamily="18" charset="0"/>
              </a:rPr>
              <a:t> from under……………………....</a:t>
            </a:r>
            <a:r>
              <a:rPr lang="he-IL" sz="2200" dirty="0">
                <a:effectLst/>
                <a:latin typeface="Times New Roman" panose="02020603050405020304" pitchFamily="18" charset="0"/>
                <a:ea typeface="Calibri" panose="020F0502020204030204" pitchFamily="34" charset="0"/>
                <a:cs typeface="Times New Roman" panose="02020603050405020304" pitchFamily="18" charset="0"/>
              </a:rPr>
              <a:t> מִתַּ֥חַת </a:t>
            </a: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(Gen 35:8)</a:t>
            </a:r>
            <a:endParaRPr lang="en-US" sz="2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200" dirty="0">
                <a:effectLst/>
                <a:latin typeface="Times New Roman" panose="02020603050405020304" pitchFamily="18" charset="0"/>
                <a:ea typeface="Calibri" panose="020F0502020204030204" pitchFamily="34" charset="0"/>
                <a:cs typeface="Times New Roman" panose="02020603050405020304" pitchFamily="18" charset="0"/>
              </a:rPr>
              <a:t> from under…………………........</a:t>
            </a:r>
            <a:r>
              <a:rPr lang="he-IL" sz="2200" dirty="0">
                <a:effectLst/>
                <a:latin typeface="Times New Roman" panose="02020603050405020304" pitchFamily="18" charset="0"/>
                <a:ea typeface="Calibri" panose="020F0502020204030204" pitchFamily="34" charset="0"/>
                <a:cs typeface="Times New Roman" panose="02020603050405020304" pitchFamily="18" charset="0"/>
              </a:rPr>
              <a:t> מִתַּ֙חַת </a:t>
            </a: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(Exo 6:6)</a:t>
            </a:r>
            <a:endParaRPr lang="en-US" sz="2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200" dirty="0">
                <a:effectLst/>
                <a:latin typeface="Times New Roman" panose="02020603050405020304" pitchFamily="18" charset="0"/>
                <a:ea typeface="Calibri" panose="020F0502020204030204" pitchFamily="34" charset="0"/>
                <a:cs typeface="Times New Roman" panose="02020603050405020304" pitchFamily="18" charset="0"/>
              </a:rPr>
              <a:t> from under……………………....</a:t>
            </a:r>
            <a:r>
              <a:rPr lang="he-IL" sz="2200" dirty="0">
                <a:effectLst/>
                <a:latin typeface="Times New Roman" panose="02020603050405020304" pitchFamily="18" charset="0"/>
                <a:ea typeface="Calibri" panose="020F0502020204030204" pitchFamily="34" charset="0"/>
                <a:cs typeface="Times New Roman" panose="02020603050405020304" pitchFamily="18" charset="0"/>
              </a:rPr>
              <a:t> מִתַּ֖חַת </a:t>
            </a: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(Exo 6:7)</a:t>
            </a:r>
            <a:endParaRPr lang="en-US" sz="2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2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2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from under the heavens......</a:t>
            </a:r>
            <a:r>
              <a:rPr lang="he-IL" sz="22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מִתַּ֖חַת הַשָּׁמָֽיִם </a:t>
            </a:r>
            <a:r>
              <a:rPr lang="en-US" sz="22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(Exo 17:14)</a:t>
            </a:r>
          </a:p>
          <a:p>
            <a:pPr marL="0" marR="0"/>
            <a:r>
              <a:rPr lang="en-US" sz="2200" dirty="0">
                <a:effectLst/>
                <a:latin typeface="Times New Roman" panose="02020603050405020304" pitchFamily="18" charset="0"/>
                <a:ea typeface="Calibri" panose="020F0502020204030204" pitchFamily="34" charset="0"/>
                <a:cs typeface="Times New Roman" panose="02020603050405020304" pitchFamily="18" charset="0"/>
              </a:rPr>
              <a:t> from under……………….….......</a:t>
            </a:r>
            <a:r>
              <a:rPr lang="he-IL" sz="2200" dirty="0">
                <a:effectLst/>
                <a:latin typeface="Times New Roman" panose="02020603050405020304" pitchFamily="18" charset="0"/>
                <a:ea typeface="Calibri" panose="020F0502020204030204" pitchFamily="34" charset="0"/>
                <a:cs typeface="Times New Roman" panose="02020603050405020304" pitchFamily="18" charset="0"/>
              </a:rPr>
              <a:t> מִתַּ֖חַת </a:t>
            </a: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(Exo 18:10)</a:t>
            </a:r>
            <a:endParaRPr lang="en-US" sz="2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200" dirty="0">
                <a:effectLst/>
                <a:latin typeface="Times New Roman" panose="02020603050405020304" pitchFamily="18" charset="0"/>
                <a:ea typeface="Calibri" panose="020F0502020204030204" pitchFamily="34" charset="0"/>
                <a:cs typeface="Times New Roman" panose="02020603050405020304" pitchFamily="18" charset="0"/>
              </a:rPr>
              <a:t> from under.…………….……......</a:t>
            </a:r>
            <a:r>
              <a:rPr lang="he-IL" sz="2200" dirty="0">
                <a:effectLst/>
                <a:latin typeface="Times New Roman" panose="02020603050405020304" pitchFamily="18" charset="0"/>
                <a:ea typeface="Calibri" panose="020F0502020204030204" pitchFamily="34" charset="0"/>
                <a:cs typeface="Times New Roman" panose="02020603050405020304" pitchFamily="18" charset="0"/>
              </a:rPr>
              <a:t> מִתַָּ֑֜חַת </a:t>
            </a: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(Exo 20:4)</a:t>
            </a:r>
          </a:p>
          <a:p>
            <a:pPr marL="0" marR="0"/>
            <a:r>
              <a:rPr lang="en-US" sz="2200" dirty="0">
                <a:effectLst/>
                <a:latin typeface="Times New Roman" panose="02020603050405020304" pitchFamily="18" charset="0"/>
                <a:ea typeface="Calibri" panose="020F0502020204030204" pitchFamily="34" charset="0"/>
                <a:cs typeface="Times New Roman" panose="02020603050405020304" pitchFamily="18" charset="0"/>
              </a:rPr>
              <a:t> from under..…………….…….....</a:t>
            </a:r>
            <a:r>
              <a:rPr lang="he-IL" sz="2200" dirty="0">
                <a:effectLst/>
                <a:latin typeface="Times New Roman" panose="02020603050405020304" pitchFamily="18" charset="0"/>
                <a:ea typeface="Calibri" panose="020F0502020204030204" pitchFamily="34" charset="0"/>
                <a:cs typeface="Times New Roman" panose="02020603050405020304" pitchFamily="18" charset="0"/>
              </a:rPr>
              <a:t> מִתַּ֥֣חַת </a:t>
            </a: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(Exo 20:4)</a:t>
            </a:r>
            <a:endParaRPr lang="en-US" sz="2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200" dirty="0">
                <a:effectLst/>
                <a:latin typeface="Times New Roman" panose="02020603050405020304" pitchFamily="18" charset="0"/>
                <a:ea typeface="Calibri" panose="020F0502020204030204" pitchFamily="34" charset="0"/>
                <a:cs typeface="Times New Roman" panose="02020603050405020304" pitchFamily="18" charset="0"/>
              </a:rPr>
              <a:t> from under..…………….…….....</a:t>
            </a:r>
            <a:r>
              <a:rPr lang="he-IL" sz="2200" dirty="0">
                <a:effectLst/>
                <a:latin typeface="Times New Roman" panose="02020603050405020304" pitchFamily="18" charset="0"/>
                <a:ea typeface="Calibri" panose="020F0502020204030204" pitchFamily="34" charset="0"/>
                <a:cs typeface="Times New Roman" panose="02020603050405020304" pitchFamily="18" charset="0"/>
              </a:rPr>
              <a:t> מִתַּ֣חַת </a:t>
            </a: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(Exo 30:4)</a:t>
            </a:r>
            <a:endParaRPr lang="en-US" sz="2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endParaRPr lang="en-US" sz="22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55C8DD37-5574-9E0A-72F4-F3669BF49745}"/>
              </a:ext>
            </a:extLst>
          </p:cNvPr>
          <p:cNvSpPr txBox="1"/>
          <p:nvPr/>
        </p:nvSpPr>
        <p:spPr>
          <a:xfrm>
            <a:off x="6096000" y="837862"/>
            <a:ext cx="6156193" cy="3939540"/>
          </a:xfrm>
          <a:prstGeom prst="rect">
            <a:avLst/>
          </a:prstGeom>
          <a:noFill/>
        </p:spPr>
        <p:txBody>
          <a:bodyPr wrap="square">
            <a:spAutoFit/>
          </a:bodyPr>
          <a:lstStyle/>
          <a:p>
            <a:pPr marL="0" marR="0"/>
            <a:r>
              <a:rPr lang="en-US" sz="2200" dirty="0">
                <a:effectLst/>
                <a:latin typeface="Times New Roman" panose="02020603050405020304" pitchFamily="18" charset="0"/>
                <a:ea typeface="Calibri" panose="020F0502020204030204" pitchFamily="34" charset="0"/>
                <a:cs typeface="Times New Roman" panose="02020603050405020304" pitchFamily="18" charset="0"/>
              </a:rPr>
              <a:t> from under..…………………......</a:t>
            </a:r>
            <a:r>
              <a:rPr lang="he-IL" sz="2200" dirty="0">
                <a:effectLst/>
                <a:latin typeface="Times New Roman" panose="02020603050405020304" pitchFamily="18" charset="0"/>
                <a:ea typeface="Calibri" panose="020F0502020204030204" pitchFamily="34" charset="0"/>
                <a:cs typeface="Times New Roman" panose="02020603050405020304" pitchFamily="18" charset="0"/>
              </a:rPr>
              <a:t> מִתַּ֣חַת </a:t>
            </a: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(Exo 37:27)</a:t>
            </a:r>
            <a:endParaRPr lang="en-US" sz="2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200" dirty="0">
                <a:effectLst/>
                <a:latin typeface="Times New Roman" panose="02020603050405020304" pitchFamily="18" charset="0"/>
                <a:ea typeface="Calibri" panose="020F0502020204030204" pitchFamily="34" charset="0"/>
                <a:cs typeface="Times New Roman" panose="02020603050405020304" pitchFamily="18" charset="0"/>
              </a:rPr>
              <a:t> from under..…………………......</a:t>
            </a:r>
            <a:r>
              <a:rPr lang="he-IL" sz="2200" dirty="0">
                <a:effectLst/>
                <a:latin typeface="Times New Roman" panose="02020603050405020304" pitchFamily="18" charset="0"/>
                <a:ea typeface="Calibri" panose="020F0502020204030204" pitchFamily="34" charset="0"/>
                <a:cs typeface="Times New Roman" panose="02020603050405020304" pitchFamily="18" charset="0"/>
              </a:rPr>
              <a:t> מִתָּ֑חַת </a:t>
            </a: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(Num 33:27)</a:t>
            </a:r>
            <a:endParaRPr lang="en-US" sz="2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200" dirty="0">
                <a:effectLst/>
                <a:latin typeface="Times New Roman" panose="02020603050405020304" pitchFamily="18" charset="0"/>
                <a:ea typeface="Calibri" panose="020F0502020204030204" pitchFamily="34" charset="0"/>
                <a:cs typeface="Times New Roman" panose="02020603050405020304" pitchFamily="18" charset="0"/>
              </a:rPr>
              <a:t> from under.……………………...</a:t>
            </a:r>
            <a:r>
              <a:rPr lang="he-IL" sz="2200" dirty="0">
                <a:effectLst/>
                <a:latin typeface="Times New Roman" panose="02020603050405020304" pitchFamily="18" charset="0"/>
                <a:ea typeface="Calibri" panose="020F0502020204030204" pitchFamily="34" charset="0"/>
                <a:cs typeface="Times New Roman" panose="02020603050405020304" pitchFamily="18" charset="0"/>
              </a:rPr>
              <a:t> מִתַּ֥חַת </a:t>
            </a: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(Deu 4:18)</a:t>
            </a:r>
            <a:endParaRPr lang="en-US" sz="2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200" dirty="0">
                <a:effectLst/>
                <a:latin typeface="Times New Roman" panose="02020603050405020304" pitchFamily="18" charset="0"/>
                <a:ea typeface="Calibri" panose="020F0502020204030204" pitchFamily="34" charset="0"/>
                <a:cs typeface="Times New Roman" panose="02020603050405020304" pitchFamily="18" charset="0"/>
              </a:rPr>
              <a:t> from under...……………….…....</a:t>
            </a:r>
            <a:r>
              <a:rPr lang="he-IL" sz="2200" dirty="0">
                <a:effectLst/>
                <a:latin typeface="Times New Roman" panose="02020603050405020304" pitchFamily="18" charset="0"/>
                <a:ea typeface="Calibri" panose="020F0502020204030204" pitchFamily="34" charset="0"/>
                <a:cs typeface="Times New Roman" panose="02020603050405020304" pitchFamily="18" charset="0"/>
              </a:rPr>
              <a:t> מִתָּ֑חַת </a:t>
            </a: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(Deu 4:39)</a:t>
            </a:r>
            <a:endParaRPr lang="en-US" sz="2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200" dirty="0">
                <a:effectLst/>
                <a:latin typeface="Times New Roman" panose="02020603050405020304" pitchFamily="18" charset="0"/>
                <a:ea typeface="Calibri" panose="020F0502020204030204" pitchFamily="34" charset="0"/>
                <a:cs typeface="Times New Roman" panose="02020603050405020304" pitchFamily="18" charset="0"/>
              </a:rPr>
              <a:t> from under...………………….....</a:t>
            </a:r>
            <a:r>
              <a:rPr lang="he-IL" sz="2200" dirty="0">
                <a:effectLst/>
                <a:latin typeface="Times New Roman" panose="02020603050405020304" pitchFamily="18" charset="0"/>
                <a:ea typeface="Calibri" panose="020F0502020204030204" pitchFamily="34" charset="0"/>
                <a:cs typeface="Times New Roman" panose="02020603050405020304" pitchFamily="18" charset="0"/>
              </a:rPr>
              <a:t> מִתָּ֑֜חַת </a:t>
            </a: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(Deu 5:8)</a:t>
            </a:r>
            <a:endParaRPr lang="en-US" sz="2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200" dirty="0">
                <a:effectLst/>
                <a:latin typeface="Times New Roman" panose="02020603050405020304" pitchFamily="18" charset="0"/>
                <a:ea typeface="Calibri" panose="020F0502020204030204" pitchFamily="34" charset="0"/>
                <a:cs typeface="Times New Roman" panose="02020603050405020304" pitchFamily="18" charset="0"/>
              </a:rPr>
              <a:t> from under.………………….......</a:t>
            </a:r>
            <a:r>
              <a:rPr lang="he-IL" sz="2200" dirty="0">
                <a:effectLst/>
                <a:latin typeface="Times New Roman" panose="02020603050405020304" pitchFamily="18" charset="0"/>
                <a:ea typeface="Calibri" panose="020F0502020204030204" pitchFamily="34" charset="0"/>
                <a:cs typeface="Times New Roman" panose="02020603050405020304" pitchFamily="18" charset="0"/>
              </a:rPr>
              <a:t> מִתַּ֥֣חַת </a:t>
            </a: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(Deu 5:8)</a:t>
            </a:r>
            <a:endParaRPr lang="en-US" sz="2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2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2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from under the heavens......</a:t>
            </a:r>
            <a:r>
              <a:rPr lang="he-IL" sz="22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מִתַּ֖חַת הַשָּׁמָ֑יִם </a:t>
            </a:r>
            <a:r>
              <a:rPr lang="en-US" sz="22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(Deu 7:24)</a:t>
            </a:r>
          </a:p>
          <a:p>
            <a:pPr marL="0" marR="0"/>
            <a:r>
              <a:rPr lang="en-US" sz="22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2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from under the heavens......</a:t>
            </a:r>
            <a:r>
              <a:rPr lang="he-IL" sz="22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מִתַּ֖חַת הַשָּׁמָ֑יִם </a:t>
            </a:r>
            <a:r>
              <a:rPr lang="en-US" sz="22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(Deu 9:14)</a:t>
            </a:r>
          </a:p>
          <a:p>
            <a:pPr marL="0" marR="0"/>
            <a:r>
              <a:rPr lang="en-US" sz="22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2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from under the heavens......</a:t>
            </a:r>
            <a:r>
              <a:rPr lang="he-IL" sz="22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מִתַּ֖חַת הַשָּׁמָ֑יִם </a:t>
            </a:r>
            <a:r>
              <a:rPr lang="en-US" sz="22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(Deu 25:19)</a:t>
            </a:r>
          </a:p>
          <a:p>
            <a:pPr marL="0" marR="0"/>
            <a:r>
              <a:rPr lang="en-US" sz="22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2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from under the heavens......</a:t>
            </a:r>
            <a:r>
              <a:rPr lang="he-IL" sz="22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מִתַּ֖חַת הַשָּׁמָֽיִם </a:t>
            </a:r>
            <a:r>
              <a:rPr lang="en-US" sz="22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(Deu 29:19)</a:t>
            </a:r>
          </a:p>
          <a:p>
            <a:pPr marL="0" marR="0"/>
            <a:endParaRPr lang="en-US" sz="2200" dirty="0">
              <a:solidFill>
                <a:srgbClr val="0000FF"/>
              </a:solidFill>
              <a:latin typeface="Times New Roman" panose="02020603050405020304" pitchFamily="18" charset="0"/>
              <a:cs typeface="Times New Roman" panose="02020603050405020304" pitchFamily="18" charset="0"/>
            </a:endParaRPr>
          </a:p>
          <a:p>
            <a:pPr marL="0" marR="0"/>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Copyright: Repetition in the Bible</a:t>
            </a:r>
            <a:endParaRPr lang="en-US" sz="2200" dirty="0"/>
          </a:p>
        </p:txBody>
      </p:sp>
    </p:spTree>
    <p:extLst>
      <p:ext uri="{BB962C8B-B14F-4D97-AF65-F5344CB8AC3E}">
        <p14:creationId xmlns:p14="http://schemas.microsoft.com/office/powerpoint/2010/main" val="12553741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064BC7D-B4F3-8015-BB25-80D30BCB9E78}"/>
              </a:ext>
            </a:extLst>
          </p:cNvPr>
          <p:cNvSpPr txBox="1"/>
          <p:nvPr/>
        </p:nvSpPr>
        <p:spPr>
          <a:xfrm>
            <a:off x="84842" y="292231"/>
            <a:ext cx="11981468" cy="6617196"/>
          </a:xfrm>
          <a:prstGeom prst="rect">
            <a:avLst/>
          </a:prstGeom>
          <a:noFill/>
        </p:spPr>
        <p:txBody>
          <a:bodyPr wrap="square">
            <a:spAutoFit/>
          </a:bodyPr>
          <a:lstStyle/>
          <a:p>
            <a:pPr marL="0" marR="0"/>
            <a:r>
              <a:rPr lang="en-US" sz="3200" b="1" i="1" dirty="0">
                <a:effectLst/>
                <a:latin typeface="Times New Roman" panose="02020603050405020304" pitchFamily="18" charset="0"/>
                <a:ea typeface="Times New Roman" panose="02020603050405020304" pitchFamily="18" charset="0"/>
                <a:cs typeface="Times New Roman" panose="02020603050405020304" pitchFamily="18" charset="0"/>
              </a:rPr>
              <a:t>The fowl of the heavens</a:t>
            </a:r>
            <a:r>
              <a:rPr lang="en-US" sz="3200" b="1" dirty="0">
                <a:effectLst/>
                <a:latin typeface="Times New Roman" panose="02020603050405020304" pitchFamily="18" charset="0"/>
                <a:ea typeface="Times New Roman" panose="02020603050405020304" pitchFamily="18" charset="0"/>
                <a:cs typeface="Times New Roman" panose="02020603050405020304" pitchFamily="18" charset="0"/>
              </a:rPr>
              <a:t> 12 times in the Torah</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3200" b="1" i="1" dirty="0">
                <a:effectLst/>
                <a:latin typeface="Times New Roman" panose="02020603050405020304" pitchFamily="18" charset="0"/>
                <a:ea typeface="Times New Roman" panose="02020603050405020304" pitchFamily="18" charset="0"/>
                <a:cs typeface="Times New Roman" panose="02020603050405020304" pitchFamily="18" charset="0"/>
              </a:rPr>
              <a:t>The fowl of the heavens </a:t>
            </a:r>
            <a:r>
              <a:rPr lang="en-US" sz="32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i="1" dirty="0">
                <a:effectLst/>
                <a:latin typeface="Times New Roman" panose="02020603050405020304" pitchFamily="18" charset="0"/>
                <a:ea typeface="Times New Roman" panose="02020603050405020304" pitchFamily="18" charset="0"/>
                <a:cs typeface="Times New Roman" panose="02020603050405020304" pitchFamily="18" charset="0"/>
              </a:rPr>
              <a:t>adjacent</a:t>
            </a:r>
            <a:r>
              <a:rPr lang="en-US" sz="3200" b="1"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3200" b="1"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a:effectLst/>
                <a:latin typeface="Times New Roman" panose="02020603050405020304" pitchFamily="18" charset="0"/>
                <a:ea typeface="Times New Roman" panose="02020603050405020304" pitchFamily="18" charset="0"/>
                <a:cs typeface="Times New Roman" panose="02020603050405020304" pitchFamily="18" charset="0"/>
              </a:rPr>
              <a:t>10 times in the Torah*</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fowl </a:t>
            </a:r>
            <a:r>
              <a:rPr lang="en-US" sz="2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fly</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of the </a:t>
            </a: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heavens</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וְעוֹף֙ יְעוֹפֵ֣ף ... הַשָּׁמָֽיִם....</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(Gen 1:20 )</a:t>
            </a:r>
          </a:p>
          <a:p>
            <a:pPr marL="0" marR="0"/>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…….And Upon the fowl of the </a:t>
            </a: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heavens</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וּבְע֣וֹף הַשָּׁמַ֗יִם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(Gen 1:26)</a:t>
            </a:r>
          </a:p>
          <a:p>
            <a:pPr marL="0" marR="0"/>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…………And Upon the fowl of the </a:t>
            </a: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heavens</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וּבְע֣וֹף הַשָּׁמַ֔יִם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(Gen 1:28)</a:t>
            </a:r>
          </a:p>
          <a:p>
            <a:pPr marL="0" marR="0"/>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The fowl of the </a:t>
            </a: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heavens</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ע֙וֹף הַשָּׁמַ֜יִם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(Gen 1:30)</a:t>
            </a:r>
          </a:p>
          <a:p>
            <a:pPr marL="0" marR="0"/>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The fowl of the </a:t>
            </a: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heavens</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ע֣וֹף הַשָּׁמַ֔יִם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(Gen 2:19)</a:t>
            </a:r>
          </a:p>
          <a:p>
            <a:pPr marL="0" marR="0"/>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…………….And to the fowl of the </a:t>
            </a: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heavens</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וּלְע֣וֹף הַשָּׁמַ֔יִם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(Gen 2:20) </a:t>
            </a:r>
          </a:p>
          <a:p>
            <a:pPr marL="0" marR="0"/>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The fowl of the </a:t>
            </a: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heavens</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ע֣וֹף הַשָּׁמָ֑יִם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(Gen 6:7)</a:t>
            </a:r>
          </a:p>
          <a:p>
            <a:pPr marL="0" marR="0"/>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From the fowl of the </a:t>
            </a: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heavens</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מֵע֧וֹף הַשָּׁמַ֛יִם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(Gen 7:3)</a:t>
            </a:r>
          </a:p>
          <a:p>
            <a:pPr marL="0" marR="0"/>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The fowl of the </a:t>
            </a: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heavens</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ע֣וֹף הַשָּׁמַ֔יִם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(Gen 7:23)</a:t>
            </a:r>
          </a:p>
          <a:p>
            <a:pPr marL="0" marR="0"/>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The fowl of the </a:t>
            </a: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heavens</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ע֣וֹף הַשָּׁמָ֑יִם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(Gen 9:2)</a:t>
            </a:r>
          </a:p>
          <a:p>
            <a:pPr marL="0" marR="0"/>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as of winged fowl that </a:t>
            </a:r>
            <a:r>
              <a:rPr lang="en-US" sz="2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flies</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in the </a:t>
            </a: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heavens</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 צִפּ֣וֹר כָּנָ֔ף אֲשֶׁ֥ר תָּע֖וּף בַּשָּׁמָֽיִם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(Deu 4:17)</a:t>
            </a:r>
          </a:p>
          <a:p>
            <a:pPr marL="0" marR="0"/>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To every fowl of the </a:t>
            </a: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heavens</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לְכָל־ע֥וֹף הַשָּׁמַ֖יִם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(Deut. 28:26)</a:t>
            </a:r>
          </a:p>
          <a:p>
            <a:pPr marL="0" marR="0"/>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p>
          <a:p>
            <a:pPr marL="0" marR="0"/>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*and let the fowl fly above the earth in the open expanse of the heavens (Gen 1:20 )</a:t>
            </a:r>
          </a:p>
          <a:p>
            <a:pPr marL="0" marR="0"/>
            <a:r>
              <a:rPr lang="he-IL" sz="2400" b="1" dirty="0">
                <a:effectLst/>
                <a:latin typeface="Times New Roman" panose="02020603050405020304" pitchFamily="18" charset="0"/>
                <a:ea typeface="Times New Roman" panose="02020603050405020304" pitchFamily="18" charset="0"/>
                <a:cs typeface="Times New Roman" panose="02020603050405020304" pitchFamily="18" charset="0"/>
              </a:rPr>
              <a:t>וְעוֹף֙</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 יְעוֹפֵ֣ף עַל־הָאָ֔רֶץ עַל־פְּנֵ֖י רְקִ֥יעַ </a:t>
            </a:r>
            <a:r>
              <a:rPr lang="he-IL" sz="2400" b="1" dirty="0">
                <a:effectLst/>
                <a:latin typeface="Times New Roman" panose="02020603050405020304" pitchFamily="18" charset="0"/>
                <a:ea typeface="Times New Roman" panose="02020603050405020304" pitchFamily="18" charset="0"/>
                <a:cs typeface="Times New Roman" panose="02020603050405020304" pitchFamily="18" charset="0"/>
              </a:rPr>
              <a:t>הַשָּׁמָֽיִם</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(Gen 1:20 )</a:t>
            </a: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Copyright: Repetition in the Bible </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5459505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C58BD2C-A6D7-B7D7-4EF9-89885A7909D0}"/>
              </a:ext>
            </a:extLst>
          </p:cNvPr>
          <p:cNvSpPr txBox="1"/>
          <p:nvPr/>
        </p:nvSpPr>
        <p:spPr>
          <a:xfrm>
            <a:off x="-153971" y="556070"/>
            <a:ext cx="12499942" cy="6124754"/>
          </a:xfrm>
          <a:prstGeom prst="rect">
            <a:avLst/>
          </a:prstGeom>
          <a:noFill/>
        </p:spPr>
        <p:txBody>
          <a:bodyPr wrap="square">
            <a:spAutoFit/>
          </a:bodyPr>
          <a:lstStyle/>
          <a:p>
            <a:pPr marL="0" marR="0"/>
            <a:r>
              <a:rPr lang="en-US" sz="2800" b="1" i="1" dirty="0">
                <a:effectLst/>
                <a:latin typeface="Times New Roman" panose="02020603050405020304" pitchFamily="18" charset="0"/>
                <a:ea typeface="Times New Roman" panose="02020603050405020304" pitchFamily="18" charset="0"/>
              </a:rPr>
              <a:t>The Stars of Heaven</a:t>
            </a:r>
            <a:r>
              <a:rPr lang="en-US" sz="2800" b="1" dirty="0">
                <a:effectLst/>
                <a:latin typeface="Times New Roman" panose="02020603050405020304" pitchFamily="18" charset="0"/>
                <a:ea typeface="Times New Roman" panose="02020603050405020304" pitchFamily="18" charset="0"/>
              </a:rPr>
              <a:t> 7 times in the Torah</a:t>
            </a:r>
            <a:endParaRPr lang="en-US" sz="2000" dirty="0">
              <a:effectLst/>
              <a:latin typeface="Times New Roman" panose="02020603050405020304" pitchFamily="18" charset="0"/>
              <a:ea typeface="Times New Roman" panose="02020603050405020304" pitchFamily="18" charset="0"/>
            </a:endParaRPr>
          </a:p>
          <a:p>
            <a:pPr marL="0" marR="0"/>
            <a:r>
              <a:rPr lang="en-US" sz="200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Now look toward the </a:t>
            </a:r>
            <a:r>
              <a:rPr lang="en-US" sz="2400" b="1" dirty="0">
                <a:effectLst/>
                <a:latin typeface="Times New Roman" panose="02020603050405020304" pitchFamily="18" charset="0"/>
                <a:ea typeface="Times New Roman" panose="02020603050405020304" pitchFamily="18" charset="0"/>
              </a:rPr>
              <a:t>heavens</a:t>
            </a:r>
            <a:r>
              <a:rPr lang="en-US" sz="2400" dirty="0">
                <a:effectLst/>
                <a:latin typeface="Times New Roman" panose="02020603050405020304" pitchFamily="18" charset="0"/>
                <a:ea typeface="Times New Roman" panose="02020603050405020304" pitchFamily="18" charset="0"/>
              </a:rPr>
              <a:t>, and count the </a:t>
            </a:r>
            <a:r>
              <a:rPr lang="en-US" sz="2400" b="1" dirty="0">
                <a:effectLst/>
                <a:latin typeface="Times New Roman" panose="02020603050405020304" pitchFamily="18" charset="0"/>
                <a:ea typeface="Times New Roman" panose="02020603050405020304" pitchFamily="18" charset="0"/>
              </a:rPr>
              <a:t>stars</a:t>
            </a:r>
            <a:r>
              <a:rPr lang="en-US" sz="2400" dirty="0">
                <a:effectLst/>
                <a:latin typeface="Times New Roman" panose="02020603050405020304" pitchFamily="18" charset="0"/>
                <a:ea typeface="Times New Roman" panose="02020603050405020304" pitchFamily="18" charset="0"/>
              </a:rPr>
              <a:t>                                (Gen  15:5)</a:t>
            </a:r>
          </a:p>
          <a:p>
            <a:pPr marL="0" marR="0"/>
            <a:r>
              <a:rPr lang="en-US" sz="2400" dirty="0">
                <a:effectLst/>
                <a:latin typeface="Times New Roman" panose="02020603050405020304" pitchFamily="18" charset="0"/>
                <a:ea typeface="Times New Roman" panose="02020603050405020304" pitchFamily="18" charset="0"/>
              </a:rPr>
              <a:t>               I will greatly multiply your descendants as the </a:t>
            </a:r>
            <a:r>
              <a:rPr lang="en-US" sz="2400" b="1" dirty="0">
                <a:effectLst/>
                <a:latin typeface="Times New Roman" panose="02020603050405020304" pitchFamily="18" charset="0"/>
                <a:ea typeface="Times New Roman" panose="02020603050405020304" pitchFamily="18" charset="0"/>
              </a:rPr>
              <a:t>stars</a:t>
            </a:r>
            <a:r>
              <a:rPr lang="en-US" sz="2400" dirty="0">
                <a:effectLst/>
                <a:latin typeface="Times New Roman" panose="02020603050405020304" pitchFamily="18" charset="0"/>
                <a:ea typeface="Times New Roman" panose="02020603050405020304" pitchFamily="18" charset="0"/>
              </a:rPr>
              <a:t> of </a:t>
            </a:r>
            <a:r>
              <a:rPr lang="en-US" sz="2400" b="1" dirty="0">
                <a:effectLst/>
                <a:latin typeface="Times New Roman" panose="02020603050405020304" pitchFamily="18" charset="0"/>
                <a:ea typeface="Times New Roman" panose="02020603050405020304" pitchFamily="18" charset="0"/>
              </a:rPr>
              <a:t>heaven</a:t>
            </a:r>
            <a:r>
              <a:rPr lang="en-US" sz="2400" dirty="0">
                <a:effectLst/>
                <a:latin typeface="Times New Roman" panose="02020603050405020304" pitchFamily="18" charset="0"/>
                <a:ea typeface="Times New Roman" panose="02020603050405020304" pitchFamily="18" charset="0"/>
              </a:rPr>
              <a:t>,                        (Gen  22:17)</a:t>
            </a:r>
          </a:p>
          <a:p>
            <a:pPr marL="0" marR="0"/>
            <a:r>
              <a:rPr lang="en-US" sz="2400" dirty="0">
                <a:effectLst/>
                <a:latin typeface="Times New Roman" panose="02020603050405020304" pitchFamily="18" charset="0"/>
                <a:ea typeface="Times New Roman" panose="02020603050405020304" pitchFamily="18" charset="0"/>
              </a:rPr>
              <a:t>                    And I will multiply your descendants as the </a:t>
            </a:r>
            <a:r>
              <a:rPr lang="en-US" sz="2400" b="1" dirty="0">
                <a:effectLst/>
                <a:latin typeface="Times New Roman" panose="02020603050405020304" pitchFamily="18" charset="0"/>
                <a:ea typeface="Times New Roman" panose="02020603050405020304" pitchFamily="18" charset="0"/>
              </a:rPr>
              <a:t>stars</a:t>
            </a:r>
            <a:r>
              <a:rPr lang="en-US" sz="2400" dirty="0">
                <a:effectLst/>
                <a:latin typeface="Times New Roman" panose="02020603050405020304" pitchFamily="18" charset="0"/>
                <a:ea typeface="Times New Roman" panose="02020603050405020304" pitchFamily="18" charset="0"/>
              </a:rPr>
              <a:t> of </a:t>
            </a:r>
            <a:r>
              <a:rPr lang="en-US" sz="2400" b="1" dirty="0">
                <a:effectLst/>
                <a:latin typeface="Times New Roman" panose="02020603050405020304" pitchFamily="18" charset="0"/>
                <a:ea typeface="Times New Roman" panose="02020603050405020304" pitchFamily="18" charset="0"/>
              </a:rPr>
              <a:t>heaven</a:t>
            </a:r>
            <a:r>
              <a:rPr lang="en-US" sz="2400" dirty="0">
                <a:effectLst/>
                <a:latin typeface="Times New Roman" panose="02020603050405020304" pitchFamily="18" charset="0"/>
                <a:ea typeface="Times New Roman" panose="02020603050405020304" pitchFamily="18" charset="0"/>
              </a:rPr>
              <a:t>,                       (Gen  26:4)</a:t>
            </a:r>
          </a:p>
          <a:p>
            <a:pPr marL="0" marR="0"/>
            <a:r>
              <a:rPr lang="en-US" sz="2400" dirty="0">
                <a:effectLst/>
                <a:latin typeface="Times New Roman" panose="02020603050405020304" pitchFamily="18" charset="0"/>
                <a:ea typeface="Times New Roman" panose="02020603050405020304" pitchFamily="18" charset="0"/>
              </a:rPr>
              <a:t>                           'I will multiply your descendants as the </a:t>
            </a:r>
            <a:r>
              <a:rPr lang="en-US" sz="2400" b="1" dirty="0">
                <a:effectLst/>
                <a:latin typeface="Times New Roman" panose="02020603050405020304" pitchFamily="18" charset="0"/>
                <a:ea typeface="Times New Roman" panose="02020603050405020304" pitchFamily="18" charset="0"/>
              </a:rPr>
              <a:t>stars</a:t>
            </a:r>
            <a:r>
              <a:rPr lang="en-US" sz="2400" dirty="0">
                <a:effectLst/>
                <a:latin typeface="Times New Roman" panose="02020603050405020304" pitchFamily="18" charset="0"/>
                <a:ea typeface="Times New Roman" panose="02020603050405020304" pitchFamily="18" charset="0"/>
              </a:rPr>
              <a:t> of </a:t>
            </a:r>
            <a:r>
              <a:rPr lang="en-US" sz="2400" b="1" dirty="0">
                <a:effectLst/>
                <a:latin typeface="Times New Roman" panose="02020603050405020304" pitchFamily="18" charset="0"/>
                <a:ea typeface="Times New Roman" panose="02020603050405020304" pitchFamily="18" charset="0"/>
              </a:rPr>
              <a:t>heaven</a:t>
            </a:r>
            <a:r>
              <a:rPr lang="en-US" sz="2400" dirty="0">
                <a:effectLst/>
                <a:latin typeface="Times New Roman" panose="02020603050405020304" pitchFamily="18" charset="0"/>
                <a:ea typeface="Times New Roman" panose="02020603050405020304" pitchFamily="18" charset="0"/>
              </a:rPr>
              <a:t>,                       (Exo 32:13)</a:t>
            </a:r>
          </a:p>
          <a:p>
            <a:pPr marL="0" marR="0"/>
            <a:r>
              <a:rPr lang="en-US" sz="2400" dirty="0">
                <a:effectLst/>
                <a:latin typeface="Times New Roman" panose="02020603050405020304" pitchFamily="18" charset="0"/>
                <a:ea typeface="Times New Roman" panose="02020603050405020304" pitchFamily="18" charset="0"/>
              </a:rPr>
              <a:t>                                   and behold, you are this day as the </a:t>
            </a:r>
            <a:r>
              <a:rPr lang="en-US" sz="2400" b="1" dirty="0">
                <a:effectLst/>
                <a:latin typeface="Times New Roman" panose="02020603050405020304" pitchFamily="18" charset="0"/>
                <a:ea typeface="Times New Roman" panose="02020603050405020304" pitchFamily="18" charset="0"/>
              </a:rPr>
              <a:t>stars</a:t>
            </a:r>
            <a:r>
              <a:rPr lang="en-US" sz="2400" dirty="0">
                <a:effectLst/>
                <a:latin typeface="Times New Roman" panose="02020603050405020304" pitchFamily="18" charset="0"/>
                <a:ea typeface="Times New Roman" panose="02020603050405020304" pitchFamily="18" charset="0"/>
              </a:rPr>
              <a:t> of </a:t>
            </a:r>
            <a:r>
              <a:rPr lang="en-US" sz="2400" b="1" dirty="0">
                <a:effectLst/>
                <a:latin typeface="Times New Roman" panose="02020603050405020304" pitchFamily="18" charset="0"/>
                <a:ea typeface="Times New Roman" panose="02020603050405020304" pitchFamily="18" charset="0"/>
              </a:rPr>
              <a:t>heaven</a:t>
            </a:r>
            <a:r>
              <a:rPr lang="en-US" sz="2400" dirty="0">
                <a:effectLst/>
                <a:latin typeface="Times New Roman" panose="02020603050405020304" pitchFamily="18" charset="0"/>
                <a:ea typeface="Times New Roman" panose="02020603050405020304" pitchFamily="18" charset="0"/>
              </a:rPr>
              <a:t> for multitude  (Deu 1:10)</a:t>
            </a:r>
          </a:p>
          <a:p>
            <a:pPr marL="0" marR="0"/>
            <a:r>
              <a:rPr lang="en-US" sz="2400" dirty="0">
                <a:effectLst/>
                <a:latin typeface="Times New Roman" panose="02020603050405020304" pitchFamily="18" charset="0"/>
                <a:ea typeface="Times New Roman" panose="02020603050405020304" pitchFamily="18" charset="0"/>
              </a:rPr>
              <a:t>         and now the LORD your God has made you as the </a:t>
            </a:r>
            <a:r>
              <a:rPr lang="en-US" sz="2400" b="1" dirty="0">
                <a:effectLst/>
                <a:latin typeface="Times New Roman" panose="02020603050405020304" pitchFamily="18" charset="0"/>
                <a:ea typeface="Times New Roman" panose="02020603050405020304" pitchFamily="18" charset="0"/>
              </a:rPr>
              <a:t>stars</a:t>
            </a:r>
            <a:r>
              <a:rPr lang="en-US" sz="2400" dirty="0">
                <a:effectLst/>
                <a:latin typeface="Times New Roman" panose="02020603050405020304" pitchFamily="18" charset="0"/>
                <a:ea typeface="Times New Roman" panose="02020603050405020304" pitchFamily="18" charset="0"/>
              </a:rPr>
              <a:t> of </a:t>
            </a:r>
            <a:r>
              <a:rPr lang="en-US" sz="2400" b="1" dirty="0">
                <a:effectLst/>
                <a:latin typeface="Times New Roman" panose="02020603050405020304" pitchFamily="18" charset="0"/>
                <a:ea typeface="Times New Roman" panose="02020603050405020304" pitchFamily="18" charset="0"/>
              </a:rPr>
              <a:t>heaven </a:t>
            </a:r>
            <a:r>
              <a:rPr lang="en-US" sz="2400" dirty="0">
                <a:effectLst/>
                <a:latin typeface="Times New Roman" panose="02020603050405020304" pitchFamily="18" charset="0"/>
                <a:ea typeface="Times New Roman" panose="02020603050405020304" pitchFamily="18" charset="0"/>
              </a:rPr>
              <a:t>for multitude  (Deu 10:22)</a:t>
            </a:r>
          </a:p>
          <a:p>
            <a:pPr marL="0" marR="0"/>
            <a:r>
              <a:rPr lang="en-US" sz="2400" dirty="0">
                <a:effectLst/>
                <a:latin typeface="Times New Roman" panose="02020603050405020304" pitchFamily="18" charset="0"/>
                <a:ea typeface="Times New Roman" panose="02020603050405020304" pitchFamily="18" charset="0"/>
              </a:rPr>
              <a:t>                                                   whereas you were as the </a:t>
            </a:r>
            <a:r>
              <a:rPr lang="en-US" sz="2400" b="1" dirty="0">
                <a:effectLst/>
                <a:latin typeface="Times New Roman" panose="02020603050405020304" pitchFamily="18" charset="0"/>
                <a:ea typeface="Times New Roman" panose="02020603050405020304" pitchFamily="18" charset="0"/>
              </a:rPr>
              <a:t>stars</a:t>
            </a:r>
            <a:r>
              <a:rPr lang="en-US" sz="2400" dirty="0">
                <a:effectLst/>
                <a:latin typeface="Times New Roman" panose="02020603050405020304" pitchFamily="18" charset="0"/>
                <a:ea typeface="Times New Roman" panose="02020603050405020304" pitchFamily="18" charset="0"/>
              </a:rPr>
              <a:t> of </a:t>
            </a:r>
            <a:r>
              <a:rPr lang="en-US" sz="2400" b="1" dirty="0">
                <a:effectLst/>
                <a:latin typeface="Times New Roman" panose="02020603050405020304" pitchFamily="18" charset="0"/>
                <a:ea typeface="Times New Roman" panose="02020603050405020304" pitchFamily="18" charset="0"/>
              </a:rPr>
              <a:t>heaven</a:t>
            </a:r>
            <a:r>
              <a:rPr lang="en-US" sz="2400" dirty="0">
                <a:effectLst/>
                <a:latin typeface="Times New Roman" panose="02020603050405020304" pitchFamily="18" charset="0"/>
                <a:ea typeface="Times New Roman" panose="02020603050405020304" pitchFamily="18" charset="0"/>
              </a:rPr>
              <a:t> for multitude  (Deu 28:62)</a:t>
            </a:r>
          </a:p>
          <a:p>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הַבֶּט־נָ֣א </a:t>
            </a:r>
            <a:r>
              <a:rPr lang="he-IL" sz="2800" b="1" dirty="0">
                <a:effectLst/>
                <a:latin typeface="Times New Roman" panose="02020603050405020304" pitchFamily="18" charset="0"/>
                <a:ea typeface="Times New Roman" panose="02020603050405020304" pitchFamily="18" charset="0"/>
                <a:cs typeface="Times New Roman" panose="02020603050405020304" pitchFamily="18" charset="0"/>
              </a:rPr>
              <a:t>הַשָּׁמַ֗יְמָה</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וּסְפֹר֙ </a:t>
            </a:r>
            <a:r>
              <a:rPr lang="he-IL" sz="2800" b="1" dirty="0">
                <a:effectLst/>
                <a:latin typeface="Times New Roman" panose="02020603050405020304" pitchFamily="18" charset="0"/>
                <a:ea typeface="Times New Roman" panose="02020603050405020304" pitchFamily="18" charset="0"/>
                <a:cs typeface="Times New Roman" panose="02020603050405020304" pitchFamily="18" charset="0"/>
              </a:rPr>
              <a:t>הַכּ֣וֹכָבִ֔ים</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(Gen  15:5) </a:t>
            </a:r>
          </a:p>
          <a:p>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ְהַרְבָּ֙ה אַרְבֶּ֤ה אֶֽת־זַרְעֲךָ֙ </a:t>
            </a:r>
            <a:r>
              <a:rPr lang="he-IL" sz="2800" b="1" dirty="0">
                <a:effectLst/>
                <a:latin typeface="Times New Roman" panose="02020603050405020304" pitchFamily="18" charset="0"/>
                <a:ea typeface="Times New Roman" panose="02020603050405020304" pitchFamily="18" charset="0"/>
                <a:cs typeface="Times New Roman" panose="02020603050405020304" pitchFamily="18" charset="0"/>
              </a:rPr>
              <a:t>כְּכוֹכְבֵ֣י</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800" b="1" dirty="0">
                <a:effectLst/>
                <a:latin typeface="Times New Roman" panose="02020603050405020304" pitchFamily="18" charset="0"/>
                <a:ea typeface="Times New Roman" panose="02020603050405020304" pitchFamily="18" charset="0"/>
                <a:cs typeface="Times New Roman" panose="02020603050405020304" pitchFamily="18" charset="0"/>
              </a:rPr>
              <a:t>הַשָּׁמַ֔יִם</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(Gen  22:17)</a:t>
            </a:r>
          </a:p>
          <a:p>
            <a:pPr marL="0" marR="0"/>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וְהִרְבֵּיתִ֤י אֶֽת־זַרְעֲךָ֙ </a:t>
            </a:r>
            <a:r>
              <a:rPr lang="he-IL" sz="2800" b="1" dirty="0">
                <a:effectLst/>
                <a:latin typeface="Times New Roman" panose="02020603050405020304" pitchFamily="18" charset="0"/>
                <a:ea typeface="Times New Roman" panose="02020603050405020304" pitchFamily="18" charset="0"/>
                <a:cs typeface="Times New Roman" panose="02020603050405020304" pitchFamily="18" charset="0"/>
              </a:rPr>
              <a:t>כְּכוֹכְבֵ֣י</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800" b="1" dirty="0">
                <a:effectLst/>
                <a:latin typeface="Times New Roman" panose="02020603050405020304" pitchFamily="18" charset="0"/>
                <a:ea typeface="Times New Roman" panose="02020603050405020304" pitchFamily="18" charset="0"/>
                <a:cs typeface="Times New Roman" panose="02020603050405020304" pitchFamily="18" charset="0"/>
              </a:rPr>
              <a:t>הַשָּׁמַ֔יִם</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(Gen  26:4)</a:t>
            </a:r>
          </a:p>
          <a:p>
            <a:pPr marL="0" marR="0"/>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אַרְבֶּה֙ אֶֽת־זַרְעֲכֶ֔ם </a:t>
            </a:r>
            <a:r>
              <a:rPr lang="he-IL" sz="2800" b="1" dirty="0">
                <a:effectLst/>
                <a:latin typeface="Times New Roman" panose="02020603050405020304" pitchFamily="18" charset="0"/>
                <a:ea typeface="Times New Roman" panose="02020603050405020304" pitchFamily="18" charset="0"/>
                <a:cs typeface="Times New Roman" panose="02020603050405020304" pitchFamily="18" charset="0"/>
              </a:rPr>
              <a:t>כְּכוֹכְבֵ֖י</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800" b="1" dirty="0">
                <a:effectLst/>
                <a:latin typeface="Times New Roman" panose="02020603050405020304" pitchFamily="18" charset="0"/>
                <a:ea typeface="Times New Roman" panose="02020603050405020304" pitchFamily="18" charset="0"/>
                <a:cs typeface="Times New Roman" panose="02020603050405020304" pitchFamily="18" charset="0"/>
              </a:rPr>
              <a:t>הַשָּׁמָ֑יִם</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(Exo 32:13)</a:t>
            </a:r>
          </a:p>
          <a:p>
            <a:pPr marL="0" marR="0"/>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וְהִנְּכֶ֣ם הַיּ֔וֹם </a:t>
            </a:r>
            <a:r>
              <a:rPr lang="he-IL" sz="2800" b="1" dirty="0">
                <a:effectLst/>
                <a:latin typeface="Times New Roman" panose="02020603050405020304" pitchFamily="18" charset="0"/>
                <a:ea typeface="Times New Roman" panose="02020603050405020304" pitchFamily="18" charset="0"/>
                <a:cs typeface="Times New Roman" panose="02020603050405020304" pitchFamily="18" charset="0"/>
              </a:rPr>
              <a:t>כְּכוֹכְבֵ֥י</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800" b="1" dirty="0">
                <a:effectLst/>
                <a:latin typeface="Times New Roman" panose="02020603050405020304" pitchFamily="18" charset="0"/>
                <a:ea typeface="Times New Roman" panose="02020603050405020304" pitchFamily="18" charset="0"/>
                <a:cs typeface="Times New Roman" panose="02020603050405020304" pitchFamily="18" charset="0"/>
              </a:rPr>
              <a:t>הַשָּׁמַ֖יִם</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לָרֹֽב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(Deu 1:10 )   ‎</a:t>
            </a:r>
          </a:p>
          <a:p>
            <a:pPr marL="0" marR="0"/>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וְעַתָּ֗ה שָֽׂמְךָ֙ יְהוָ֣ה אֱלֹהֶ֔יךָ </a:t>
            </a:r>
            <a:r>
              <a:rPr lang="he-IL" sz="2800" b="1" dirty="0">
                <a:effectLst/>
                <a:latin typeface="Times New Roman" panose="02020603050405020304" pitchFamily="18" charset="0"/>
                <a:ea typeface="Times New Roman" panose="02020603050405020304" pitchFamily="18" charset="0"/>
                <a:cs typeface="Times New Roman" panose="02020603050405020304" pitchFamily="18" charset="0"/>
              </a:rPr>
              <a:t>כְּכוֹכְבֵ֥י</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800" b="1" dirty="0">
                <a:effectLst/>
                <a:latin typeface="Times New Roman" panose="02020603050405020304" pitchFamily="18" charset="0"/>
                <a:ea typeface="Times New Roman" panose="02020603050405020304" pitchFamily="18" charset="0"/>
                <a:cs typeface="Times New Roman" panose="02020603050405020304" pitchFamily="18" charset="0"/>
              </a:rPr>
              <a:t>הַשָּׁמַ֖יִם</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לָרֹֽב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(Deu 10:22)</a:t>
            </a:r>
          </a:p>
          <a:p>
            <a:pPr marL="0" marR="0"/>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תַּ֚חַת אֲשֶׁ֣ר הֱיִיתֶ֔ם </a:t>
            </a:r>
            <a:r>
              <a:rPr lang="he-IL" sz="2800" b="1" dirty="0">
                <a:effectLst/>
                <a:latin typeface="Times New Roman" panose="02020603050405020304" pitchFamily="18" charset="0"/>
                <a:ea typeface="Times New Roman" panose="02020603050405020304" pitchFamily="18" charset="0"/>
                <a:cs typeface="Times New Roman" panose="02020603050405020304" pitchFamily="18" charset="0"/>
              </a:rPr>
              <a:t>כְּכוֹכְבֵ֥י</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800" b="1" dirty="0">
                <a:effectLst/>
                <a:latin typeface="Times New Roman" panose="02020603050405020304" pitchFamily="18" charset="0"/>
                <a:ea typeface="Times New Roman" panose="02020603050405020304" pitchFamily="18" charset="0"/>
                <a:cs typeface="Times New Roman" panose="02020603050405020304" pitchFamily="18" charset="0"/>
              </a:rPr>
              <a:t>הַשָּׁמַ֖יִם</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לָרֹ֑ב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(Deu 28:62)			</a:t>
            </a: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Copyright: Repetition in the Bible </a:t>
            </a:r>
            <a:endParaRPr lang="en-US" sz="11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36845817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71EE98C-C51D-81C8-6CD9-58CC93525155}"/>
              </a:ext>
            </a:extLst>
          </p:cNvPr>
          <p:cNvSpPr txBox="1"/>
          <p:nvPr/>
        </p:nvSpPr>
        <p:spPr>
          <a:xfrm>
            <a:off x="345649" y="-95042"/>
            <a:ext cx="11500701" cy="7048083"/>
          </a:xfrm>
          <a:prstGeom prst="rect">
            <a:avLst/>
          </a:prstGeom>
          <a:noFill/>
        </p:spPr>
        <p:txBody>
          <a:bodyPr wrap="square">
            <a:spAutoFit/>
          </a:bodyPr>
          <a:lstStyle/>
          <a:p>
            <a:pPr marL="0" marR="0"/>
            <a:r>
              <a:rPr lang="en-US" sz="2800" b="1" i="1" kern="0" dirty="0">
                <a:effectLst/>
                <a:latin typeface="Times New Roman" panose="02020603050405020304" pitchFamily="18" charset="0"/>
                <a:ea typeface="Calibri" panose="020F0502020204030204" pitchFamily="34" charset="0"/>
                <a:cs typeface="Times New Roman" panose="02020603050405020304" pitchFamily="18" charset="0"/>
              </a:rPr>
              <a:t>Heaven and Earth</a:t>
            </a:r>
            <a:r>
              <a:rPr lang="en-US" sz="2800" b="1" kern="0" dirty="0">
                <a:effectLst/>
                <a:latin typeface="Times New Roman" panose="02020603050405020304" pitchFamily="18" charset="0"/>
                <a:ea typeface="Calibri" panose="020F0502020204030204" pitchFamily="34" charset="0"/>
                <a:cs typeface="Times New Roman" panose="02020603050405020304" pitchFamily="18" charset="0"/>
              </a:rPr>
              <a:t> 40 times in the Tanakh 				</a:t>
            </a: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Copyright: Repetition in the Bible </a:t>
            </a:r>
            <a:endParaRPr lang="en-US" sz="2800" b="1" kern="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Search string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אָֽרֶץ</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שָּׁמַ֖יִ</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000" b="1"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(Exo 9:16, Deu 10:14, </a:t>
            </a:r>
            <a:r>
              <a:rPr lang="en-US" sz="2000" kern="0" dirty="0" err="1">
                <a:effectLst/>
                <a:latin typeface="Times New Roman" panose="02020603050405020304" pitchFamily="18" charset="0"/>
                <a:ea typeface="Calibri" panose="020F0502020204030204" pitchFamily="34" charset="0"/>
                <a:cs typeface="Times New Roman" panose="02020603050405020304" pitchFamily="18" charset="0"/>
              </a:rPr>
              <a:t>Neh</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9:6, do not meet criteria)</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the </a:t>
            </a:r>
            <a:r>
              <a:rPr lang="en-US"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heavens</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and the </a:t>
            </a:r>
            <a:r>
              <a:rPr lang="en-US"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earth</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(Gen 1:1)</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the God of </a:t>
            </a:r>
            <a:r>
              <a:rPr lang="en-US"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heaven</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and the God of </a:t>
            </a:r>
            <a:r>
              <a:rPr lang="en-US"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earth</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(Gen 24:3)</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the dew of </a:t>
            </a:r>
            <a:r>
              <a:rPr lang="en-US"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heaven</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And of the fatness of the </a:t>
            </a:r>
            <a:r>
              <a:rPr lang="en-US"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earth</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(Gen 27:28)</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LORD made the </a:t>
            </a:r>
            <a:r>
              <a:rPr lang="en-US"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heavens</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and the </a:t>
            </a:r>
            <a:r>
              <a:rPr lang="en-US"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earth</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(Exo 20:11)</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the LORD made </a:t>
            </a:r>
            <a:r>
              <a:rPr lang="en-US"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heaven</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and </a:t>
            </a:r>
            <a:r>
              <a:rPr lang="en-US"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earth</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(Exo 31:17)</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as the stars of the </a:t>
            </a:r>
            <a:r>
              <a:rPr lang="en-US"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heavens</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and all the </a:t>
            </a:r>
            <a:r>
              <a:rPr lang="en-US"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earth</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(Exo 32:13)</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heaven</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and </a:t>
            </a:r>
            <a:r>
              <a:rPr lang="en-US"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earth</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(Deu 4:26)</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as long as the </a:t>
            </a:r>
            <a:r>
              <a:rPr lang="en-US"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heavens</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i="1" kern="0" dirty="0">
                <a:effectLst/>
                <a:latin typeface="Times New Roman" panose="02020603050405020304" pitchFamily="18" charset="0"/>
                <a:ea typeface="Calibri" panose="020F0502020204030204" pitchFamily="34" charset="0"/>
                <a:cs typeface="Times New Roman" panose="02020603050405020304" pitchFamily="18" charset="0"/>
              </a:rPr>
              <a:t>are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above the </a:t>
            </a:r>
            <a:r>
              <a:rPr lang="en-US"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earth</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(Deu 11:21)</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to all birds of </a:t>
            </a:r>
            <a:r>
              <a:rPr lang="en-US"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heaven</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and to the beasts of the </a:t>
            </a:r>
            <a:r>
              <a:rPr lang="en-US"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earth</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(Deu 28:26)</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heaven</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and </a:t>
            </a:r>
            <a:r>
              <a:rPr lang="en-US"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earth</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(Deu 30:19)</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the </a:t>
            </a:r>
            <a:r>
              <a:rPr lang="en-US"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heavens</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and the </a:t>
            </a:r>
            <a:r>
              <a:rPr lang="en-US"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earth</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(Deu 31:28)</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to the birds of </a:t>
            </a:r>
            <a:r>
              <a:rPr lang="en-US"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heaven</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and the creatures of the </a:t>
            </a:r>
            <a:r>
              <a:rPr lang="en-US"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earth</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(1Sa 17:46)</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between </a:t>
            </a:r>
            <a:r>
              <a:rPr lang="en-US"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heaven</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and between </a:t>
            </a:r>
            <a:r>
              <a:rPr lang="en-US"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earth</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(2Sa 18:9)</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Thou hast made </a:t>
            </a:r>
            <a:r>
              <a:rPr lang="en-US"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heaven</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and </a:t>
            </a:r>
            <a:r>
              <a:rPr lang="en-US"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earth</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(2Ki 19:15)</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Let the </a:t>
            </a:r>
            <a:r>
              <a:rPr lang="en-US"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heavens</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be glad, and let the </a:t>
            </a:r>
            <a:r>
              <a:rPr lang="en-US"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earth</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rejoice;                                                    (1Ch 16:31)</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who has made </a:t>
            </a:r>
            <a:r>
              <a:rPr lang="en-US"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heaven</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and </a:t>
            </a:r>
            <a:r>
              <a:rPr lang="en-US"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earth</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(2Ch 2:12)</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The </a:t>
            </a:r>
            <a:r>
              <a:rPr lang="en-US"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heavens</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will reveal his iniquity, And the </a:t>
            </a:r>
            <a:r>
              <a:rPr lang="en-US"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earth</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will rise up against him      (Job 20:27)</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Let the </a:t>
            </a:r>
            <a:r>
              <a:rPr lang="en-US"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heavens</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be glad, and let the </a:t>
            </a:r>
            <a:r>
              <a:rPr lang="en-US"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earth</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rejoice;                                                    (</a:t>
            </a:r>
            <a:r>
              <a:rPr lang="en-US" sz="2000" kern="0" dirty="0" err="1">
                <a:effectLst/>
                <a:latin typeface="Times New Roman" panose="02020603050405020304" pitchFamily="18" charset="0"/>
                <a:ea typeface="Calibri" panose="020F0502020204030204" pitchFamily="34" charset="0"/>
                <a:cs typeface="Times New Roman" panose="02020603050405020304" pitchFamily="18" charset="0"/>
              </a:rPr>
              <a:t>Psa</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96:11)</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From </a:t>
            </a:r>
            <a:r>
              <a:rPr lang="en-US"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heaven</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the LORD gazed upon the </a:t>
            </a:r>
            <a:r>
              <a:rPr lang="en-US"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earth</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err="1">
                <a:effectLst/>
                <a:latin typeface="Times New Roman" panose="02020603050405020304" pitchFamily="18" charset="0"/>
                <a:ea typeface="Calibri" panose="020F0502020204030204" pitchFamily="34" charset="0"/>
                <a:cs typeface="Times New Roman" panose="02020603050405020304" pitchFamily="18" charset="0"/>
              </a:rPr>
              <a:t>Psa</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102:19)</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For as high as the </a:t>
            </a:r>
            <a:r>
              <a:rPr lang="en-US"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heavens</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are above the </a:t>
            </a:r>
            <a:r>
              <a:rPr lang="en-US"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earth</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err="1">
                <a:effectLst/>
                <a:latin typeface="Times New Roman" panose="02020603050405020304" pitchFamily="18" charset="0"/>
                <a:ea typeface="Calibri" panose="020F0502020204030204" pitchFamily="34" charset="0"/>
                <a:cs typeface="Times New Roman" panose="02020603050405020304" pitchFamily="18" charset="0"/>
              </a:rPr>
              <a:t>Psa</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103:11)</a:t>
            </a:r>
            <a:endParaRPr lang="en-US" sz="12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7745972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3B7F50B-A1B8-8D40-CF50-589DCB1D0819}"/>
              </a:ext>
            </a:extLst>
          </p:cNvPr>
          <p:cNvSpPr txBox="1"/>
          <p:nvPr/>
        </p:nvSpPr>
        <p:spPr>
          <a:xfrm>
            <a:off x="405352" y="263951"/>
            <a:ext cx="11406433" cy="6370975"/>
          </a:xfrm>
          <a:prstGeom prst="rect">
            <a:avLst/>
          </a:prstGeom>
          <a:noFill/>
        </p:spPr>
        <p:txBody>
          <a:bodyPr wrap="square">
            <a:spAutoFit/>
          </a:bodyPr>
          <a:lstStyle/>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the </a:t>
            </a:r>
            <a:r>
              <a:rPr lang="en-US"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heavens</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of the LORD; But the </a:t>
            </a:r>
            <a:r>
              <a:rPr lang="en-US"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earth</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He has given to the sons of men.                                   (</a:t>
            </a:r>
            <a:r>
              <a:rPr lang="en-US" sz="2000" kern="0" dirty="0" err="1">
                <a:effectLst/>
                <a:latin typeface="Times New Roman" panose="02020603050405020304" pitchFamily="18" charset="0"/>
                <a:ea typeface="Calibri" panose="020F0502020204030204" pitchFamily="34" charset="0"/>
                <a:cs typeface="Times New Roman" panose="02020603050405020304" pitchFamily="18" charset="0"/>
              </a:rPr>
              <a:t>Psa</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115:16)</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i="1" kern="0" dirty="0">
                <a:effectLst/>
                <a:latin typeface="Times New Roman" panose="02020603050405020304" pitchFamily="18" charset="0"/>
                <a:ea typeface="Calibri" panose="020F0502020204030204" pitchFamily="34" charset="0"/>
                <a:cs typeface="Times New Roman" panose="02020603050405020304" pitchFamily="18" charset="0"/>
              </a:rPr>
              <a:t> As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the </a:t>
            </a:r>
            <a:r>
              <a:rPr lang="en-US"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heavens</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for height and the </a:t>
            </a:r>
            <a:r>
              <a:rPr lang="en-US"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earth</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for depth,                                                 (Pro 25:3)</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Listen, O </a:t>
            </a:r>
            <a:r>
              <a:rPr lang="en-US"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heavens</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and hear, O </a:t>
            </a:r>
            <a:r>
              <a:rPr lang="en-US"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earth</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(Isa 1:2)</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Thou hast made </a:t>
            </a:r>
            <a:r>
              <a:rPr lang="en-US"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heaven</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and </a:t>
            </a:r>
            <a:r>
              <a:rPr lang="en-US"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earth</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(Isa 37:16)</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Shout for joy, O </a:t>
            </a:r>
            <a:r>
              <a:rPr lang="en-US"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heavens</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And rejoice, O </a:t>
            </a:r>
            <a:r>
              <a:rPr lang="en-US"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earth</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(Isa 49:13)</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Who stretched out the </a:t>
            </a:r>
            <a:r>
              <a:rPr lang="en-US"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heavens</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And laid the foundations of the </a:t>
            </a:r>
            <a:r>
              <a:rPr lang="en-US"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earth</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(Isa 51:13)</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to establish the </a:t>
            </a:r>
            <a:r>
              <a:rPr lang="en-US"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heavens</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to found the </a:t>
            </a:r>
            <a:r>
              <a:rPr lang="en-US"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earth</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(Isa 51:16)</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I create new </a:t>
            </a:r>
            <a:r>
              <a:rPr lang="en-US"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heavens</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and a new </a:t>
            </a:r>
            <a:r>
              <a:rPr lang="en-US"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earth</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(Isa 65:17)</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heaven</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is My throne, and the </a:t>
            </a:r>
            <a:r>
              <a:rPr lang="en-US"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earth</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is My footstool.                                   (Isa 66:1)</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the new </a:t>
            </a:r>
            <a:r>
              <a:rPr lang="en-US"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heavens</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and the new </a:t>
            </a:r>
            <a:r>
              <a:rPr lang="en-US"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earth</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(Isa 66:22)</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food for the birds of </a:t>
            </a:r>
            <a:r>
              <a:rPr lang="en-US"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heaven</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and for the beasts of the </a:t>
            </a:r>
            <a:r>
              <a:rPr lang="en-US"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earth</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(Jer 7:33)</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food for the birds of </a:t>
            </a:r>
            <a:r>
              <a:rPr lang="en-US"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heaven</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and for the beasts of the </a:t>
            </a:r>
            <a:r>
              <a:rPr lang="en-US"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earth</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(Jer 16:4)</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food for the birds of </a:t>
            </a:r>
            <a:r>
              <a:rPr lang="en-US"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heaven</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and the beasts of the </a:t>
            </a:r>
            <a:r>
              <a:rPr lang="en-US"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earth</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(Jer 19:7)</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Do I not fill the </a:t>
            </a:r>
            <a:r>
              <a:rPr lang="en-US"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heavens</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and the </a:t>
            </a:r>
            <a:r>
              <a:rPr lang="en-US"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earth</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(Jer 23:24)</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Thou hast made the </a:t>
            </a:r>
            <a:r>
              <a:rPr lang="en-US"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heavens</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and the </a:t>
            </a:r>
            <a:r>
              <a:rPr lang="en-US"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earth</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(Jer 32:17)</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food for the birds of </a:t>
            </a:r>
            <a:r>
              <a:rPr lang="en-US"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heaven</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and the beasts of the </a:t>
            </a:r>
            <a:r>
              <a:rPr lang="en-US"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earth</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(Jer 34:20)</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the </a:t>
            </a:r>
            <a:r>
              <a:rPr lang="en-US"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heavens</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stopped dew, and the </a:t>
            </a:r>
            <a:r>
              <a:rPr lang="en-US"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earth</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stopped produce.                               (Hag 1:10)</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shake the </a:t>
            </a:r>
            <a:r>
              <a:rPr lang="en-US"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heavens</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and the </a:t>
            </a:r>
            <a:r>
              <a:rPr lang="en-US"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earth</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(Hag 2:6)</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shake the </a:t>
            </a:r>
            <a:r>
              <a:rPr lang="en-US"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heavens</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and the </a:t>
            </a:r>
            <a:r>
              <a:rPr lang="en-US"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earth</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(Hag 2:21)</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who stretches out the </a:t>
            </a:r>
            <a:r>
              <a:rPr lang="en-US"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heavens</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lays the </a:t>
            </a:r>
            <a:r>
              <a:rPr lang="en-US"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foundation</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of the earth                                                    (Zec 12:1)</a:t>
            </a:r>
          </a:p>
          <a:p>
            <a:pPr marL="0" marR="0"/>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Copyright: Repetition in the Bible</a:t>
            </a:r>
            <a:endParaRPr lang="en-US" sz="4400" dirty="0"/>
          </a:p>
        </p:txBody>
      </p:sp>
    </p:spTree>
    <p:extLst>
      <p:ext uri="{BB962C8B-B14F-4D97-AF65-F5344CB8AC3E}">
        <p14:creationId xmlns:p14="http://schemas.microsoft.com/office/powerpoint/2010/main" val="2557060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FEC67E9-9086-3399-F675-39EA1A05E783}"/>
              </a:ext>
            </a:extLst>
          </p:cNvPr>
          <p:cNvSpPr txBox="1"/>
          <p:nvPr/>
        </p:nvSpPr>
        <p:spPr>
          <a:xfrm>
            <a:off x="260808" y="212735"/>
            <a:ext cx="5835192" cy="6432530"/>
          </a:xfrm>
          <a:prstGeom prst="rect">
            <a:avLst/>
          </a:prstGeom>
          <a:noFill/>
        </p:spPr>
        <p:txBody>
          <a:bodyPr wrap="square">
            <a:spAutoFit/>
          </a:bodyPr>
          <a:lstStyle/>
          <a:p>
            <a:r>
              <a:rPr lang="en-US" sz="2000" kern="0" dirty="0">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latin typeface="Times New Roman" panose="02020603050405020304" pitchFamily="18" charset="0"/>
                <a:ea typeface="Calibri" panose="020F0502020204030204" pitchFamily="34" charset="0"/>
                <a:cs typeface="Times New Roman" panose="02020603050405020304" pitchFamily="18" charset="0"/>
              </a:rPr>
              <a:t>אֵ֥ת </a:t>
            </a:r>
            <a:r>
              <a:rPr lang="he-IL" sz="2000" kern="0" dirty="0">
                <a:solidFill>
                  <a:srgbClr val="0000FF"/>
                </a:solidFill>
                <a:latin typeface="Times New Roman" panose="02020603050405020304" pitchFamily="18" charset="0"/>
                <a:ea typeface="Calibri" panose="020F0502020204030204" pitchFamily="34" charset="0"/>
                <a:cs typeface="Times New Roman" panose="02020603050405020304" pitchFamily="18" charset="0"/>
              </a:rPr>
              <a:t>הַשָּׁמַ֖יִם</a:t>
            </a:r>
            <a:r>
              <a:rPr lang="he-IL" sz="2000" kern="0" dirty="0">
                <a:latin typeface="Times New Roman" panose="02020603050405020304" pitchFamily="18" charset="0"/>
                <a:ea typeface="Calibri" panose="020F0502020204030204" pitchFamily="34" charset="0"/>
                <a:cs typeface="Times New Roman" panose="02020603050405020304" pitchFamily="18" charset="0"/>
              </a:rPr>
              <a:t> וְאֵ֥ת </a:t>
            </a:r>
            <a:r>
              <a:rPr lang="he-IL" sz="2000" kern="0" dirty="0">
                <a:solidFill>
                  <a:srgbClr val="0000FF"/>
                </a:solidFill>
                <a:latin typeface="Times New Roman" panose="02020603050405020304" pitchFamily="18" charset="0"/>
                <a:ea typeface="Calibri" panose="020F0502020204030204" pitchFamily="34" charset="0"/>
                <a:cs typeface="Times New Roman" panose="02020603050405020304" pitchFamily="18" charset="0"/>
              </a:rPr>
              <a:t>הָאָֽרֶץ</a:t>
            </a:r>
            <a:r>
              <a:rPr lang="en-US" sz="2000" kern="0" dirty="0">
                <a:latin typeface="Times New Roman" panose="02020603050405020304" pitchFamily="18" charset="0"/>
                <a:ea typeface="Calibri" panose="020F0502020204030204" pitchFamily="34" charset="0"/>
                <a:cs typeface="Times New Roman" panose="02020603050405020304" pitchFamily="18" charset="0"/>
              </a:rPr>
              <a:t>                    (Gen 1:1)                                </a:t>
            </a:r>
            <a:endParaRPr lang="en-US" sz="2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אֱלֹהֵ֣י </a:t>
            </a:r>
            <a:r>
              <a:rPr lang="he-IL"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הַשָּׁמַ֔יִם</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וֵֽאלֹהֵ֖י </a:t>
            </a:r>
            <a:r>
              <a:rPr lang="he-IL"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הָאָ֑רֶץ</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(Gen 24:3)</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מִטַּל֙ </a:t>
            </a:r>
            <a:r>
              <a:rPr lang="he-IL"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הַשָּׁמַ֔יִם</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וּמִשְׁמַנֵּ֖י </a:t>
            </a:r>
            <a:r>
              <a:rPr lang="he-IL"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הָאָ֑רֶץ</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(Gen 27:28)</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עָשָׂ֙ה יְהוָ֜ה אֶת־</a:t>
            </a:r>
            <a:r>
              <a:rPr lang="he-IL"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הַשָּׁמַ֣יִם</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וְאֶת־</a:t>
            </a:r>
            <a:r>
              <a:rPr lang="he-IL"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הָאָ֗רֶץ</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(Exo 20:11)</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עָשָׂ֤ה יְהוָה֙ אֶת־</a:t>
            </a:r>
            <a:r>
              <a:rPr lang="he-IL"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הַשָּׁמַ֣יִם</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וְאֶת־</a:t>
            </a:r>
            <a:r>
              <a:rPr lang="he-IL"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הָאָ֔רֶץ</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(Exo 31:17)</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כְּכוֹכְבֵ֖י </a:t>
            </a:r>
            <a:r>
              <a:rPr lang="he-IL"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הַשָּׁמָ֑יִם</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וְכָל־</a:t>
            </a:r>
            <a:r>
              <a:rPr lang="he-IL"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הָאָ֙רֶץ</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(Exo 32:13)</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אֶת־</a:t>
            </a:r>
            <a:r>
              <a:rPr lang="he-IL"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הַשָּׁמַ֣יִם</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וְאֶת־</a:t>
            </a:r>
            <a:r>
              <a:rPr lang="he-IL"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הָאָ֗רֶץ</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(Deu 4:26)</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כִּימֵ֥י </a:t>
            </a:r>
            <a:r>
              <a:rPr lang="he-IL"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הַשָּׁמַ֖יִם</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עַל־</a:t>
            </a:r>
            <a:r>
              <a:rPr lang="he-IL"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הָאָֽרֶץ</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(Deu 11:21)</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לְכָל־ע֥וֹף </a:t>
            </a:r>
            <a:r>
              <a:rPr lang="he-IL"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הַשָּׁמַ֖יִם</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וּלְבֶהֱמַ֣ת </a:t>
            </a:r>
            <a:r>
              <a:rPr lang="he-IL"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הָאָ֑רֶץ</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(Deu 28:26)</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אֶת־</a:t>
            </a:r>
            <a:r>
              <a:rPr lang="he-IL"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הַשָּׁמַ֣יִם</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וְאֶת־</a:t>
            </a:r>
            <a:r>
              <a:rPr lang="he-IL"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הָאָרֶץ</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(Deu 30:19)</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אֶת־</a:t>
            </a:r>
            <a:r>
              <a:rPr lang="he-IL"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הַשָּׁמַ֖יִם</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וְאֶת־</a:t>
            </a:r>
            <a:r>
              <a:rPr lang="he-IL"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הָאָֽרֶץ</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(Deu 31:28)</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לְע֥וֹף </a:t>
            </a:r>
            <a:r>
              <a:rPr lang="he-IL"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הַשָּׁמַ֖יִם</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וּלְחַיַּ֣ת </a:t>
            </a:r>
            <a:r>
              <a:rPr lang="he-IL"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הָאָ֑רֶץ</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(1Sa 17:46)</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בֵּ֤ין </a:t>
            </a:r>
            <a:r>
              <a:rPr lang="he-IL"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הַשָּׁמַ֙יִם֙</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וּבֵ֣ין </a:t>
            </a:r>
            <a:r>
              <a:rPr lang="he-IL"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הָאָ֔רֶץ</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(2Sa 18:9)</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אַתָּ֣ה עָשִׂ֔יתָ אֶת־</a:t>
            </a:r>
            <a:r>
              <a:rPr lang="he-IL"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הַשָּׁמַ֖יִם</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וְאֶת־</a:t>
            </a:r>
            <a:r>
              <a:rPr lang="he-IL"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הָאָֽרֶץ</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(2Ki 19:15)</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יִשְׂמְח֤וּ </a:t>
            </a:r>
            <a:r>
              <a:rPr lang="he-IL"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הַשָּׁמַ֙יִם֙</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וְתָגֵ֣ל </a:t>
            </a:r>
            <a:r>
              <a:rPr lang="he-IL"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הָאָ֔רֶץ</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(1Ch 16:31)</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אֲשֶׁ֣ר עָשָׂ֔ה אֶת־</a:t>
            </a:r>
            <a:r>
              <a:rPr lang="he-IL"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הַשָּׁמַ֖יִם</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וְאֶת־</a:t>
            </a:r>
            <a:r>
              <a:rPr lang="he-IL"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הָאָ֑רֶץ</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(2Ch 2:11)</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יְגַלּ֣וּ </a:t>
            </a:r>
            <a:r>
              <a:rPr lang="he-IL"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שָׁמַ֣יִם</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עֲוֹנ֑וֹ </a:t>
            </a:r>
            <a:r>
              <a:rPr lang="he-IL"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וְ֜אֶ֗רֶץ</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מִתְקוֹמָ֨מָ֥ה לֽוֹ</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(Job 20:27)</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יִשְׂמְח֣וּ </a:t>
            </a:r>
            <a:r>
              <a:rPr lang="he-IL"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הַ֭שָּׁמַיִם</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וְתָגֵ֣ל </a:t>
            </a:r>
            <a:r>
              <a:rPr lang="he-IL"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הָאָ֑רֶץ</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err="1">
                <a:effectLst/>
                <a:latin typeface="Times New Roman" panose="02020603050405020304" pitchFamily="18" charset="0"/>
                <a:ea typeface="Calibri" panose="020F0502020204030204" pitchFamily="34" charset="0"/>
                <a:cs typeface="Times New Roman" panose="02020603050405020304" pitchFamily="18" charset="0"/>
              </a:rPr>
              <a:t>Psa</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96:11)</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יְ֜הוָ֗ה </a:t>
            </a:r>
            <a:r>
              <a:rPr lang="he-IL"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מִשָּׁמַ֤יִם</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אֶל־</a:t>
            </a:r>
            <a:r>
              <a:rPr lang="he-IL"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אֶ֬רֶץ</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הִבִּֽיט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err="1">
                <a:effectLst/>
                <a:latin typeface="Times New Roman" panose="02020603050405020304" pitchFamily="18" charset="0"/>
                <a:ea typeface="Calibri" panose="020F0502020204030204" pitchFamily="34" charset="0"/>
                <a:cs typeface="Times New Roman" panose="02020603050405020304" pitchFamily="18" charset="0"/>
              </a:rPr>
              <a:t>Psa</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102:20)</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כִּ֤י כִגְבֹ֣הַּ </a:t>
            </a:r>
            <a:r>
              <a:rPr lang="he-IL"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שָׁ֭מַיִם</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עַל־</a:t>
            </a:r>
            <a:r>
              <a:rPr lang="he-IL"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הָאָ֑רֶץ</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err="1">
                <a:effectLst/>
                <a:latin typeface="Times New Roman" panose="02020603050405020304" pitchFamily="18" charset="0"/>
                <a:ea typeface="Calibri" panose="020F0502020204030204" pitchFamily="34" charset="0"/>
                <a:cs typeface="Times New Roman" panose="02020603050405020304" pitchFamily="18" charset="0"/>
              </a:rPr>
              <a:t>Psa</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103:11)</a:t>
            </a:r>
            <a:endParaRPr lang="en-US" sz="4400" dirty="0"/>
          </a:p>
        </p:txBody>
      </p:sp>
      <p:sp>
        <p:nvSpPr>
          <p:cNvPr id="7" name="TextBox 6">
            <a:extLst>
              <a:ext uri="{FF2B5EF4-FFF2-40B4-BE49-F238E27FC236}">
                <a16:creationId xmlns:a16="http://schemas.microsoft.com/office/drawing/2014/main" id="{8BD25EE0-8AA3-C90F-FCB9-0CC1842D7805}"/>
              </a:ext>
            </a:extLst>
          </p:cNvPr>
          <p:cNvSpPr txBox="1"/>
          <p:nvPr/>
        </p:nvSpPr>
        <p:spPr>
          <a:xfrm>
            <a:off x="5872899" y="227507"/>
            <a:ext cx="6058293" cy="6678751"/>
          </a:xfrm>
          <a:prstGeom prst="rect">
            <a:avLst/>
          </a:prstGeom>
          <a:noFill/>
        </p:spPr>
        <p:txBody>
          <a:bodyPr wrap="square">
            <a:spAutoFit/>
          </a:bodyPr>
          <a:lstStyle/>
          <a:p>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solidFill>
                  <a:srgbClr val="0000FF"/>
                </a:solidFill>
                <a:latin typeface="Times New Roman" panose="02020603050405020304" pitchFamily="18" charset="0"/>
                <a:ea typeface="Calibri" panose="020F0502020204030204" pitchFamily="34" charset="0"/>
                <a:cs typeface="Times New Roman" panose="02020603050405020304" pitchFamily="18" charset="0"/>
              </a:rPr>
              <a:t>שָׁ֭מַיִם</a:t>
            </a:r>
            <a:r>
              <a:rPr lang="he-IL" sz="2000" kern="0" dirty="0">
                <a:latin typeface="Times New Roman" panose="02020603050405020304" pitchFamily="18" charset="0"/>
                <a:ea typeface="Calibri" panose="020F0502020204030204" pitchFamily="34" charset="0"/>
                <a:cs typeface="Times New Roman" panose="02020603050405020304" pitchFamily="18" charset="0"/>
              </a:rPr>
              <a:t> לַיהוָ֑ה </a:t>
            </a:r>
            <a:r>
              <a:rPr lang="he-IL" sz="2000" kern="0" dirty="0">
                <a:solidFill>
                  <a:srgbClr val="0000FF"/>
                </a:solidFill>
                <a:latin typeface="Times New Roman" panose="02020603050405020304" pitchFamily="18" charset="0"/>
                <a:ea typeface="Calibri" panose="020F0502020204030204" pitchFamily="34" charset="0"/>
                <a:cs typeface="Times New Roman" panose="02020603050405020304" pitchFamily="18" charset="0"/>
              </a:rPr>
              <a:t>וְ֜הָאָ֗רֶץ</a:t>
            </a:r>
            <a:r>
              <a:rPr lang="he-IL" sz="2000" kern="0" dirty="0">
                <a:latin typeface="Times New Roman" panose="02020603050405020304" pitchFamily="18" charset="0"/>
                <a:ea typeface="Calibri" panose="020F0502020204030204" pitchFamily="34" charset="0"/>
                <a:cs typeface="Times New Roman" panose="02020603050405020304" pitchFamily="18" charset="0"/>
              </a:rPr>
              <a:t> נָתַ֥ן לִבְנֵי־אָדָֽם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err="1">
                <a:effectLst/>
                <a:latin typeface="Times New Roman" panose="02020603050405020304" pitchFamily="18" charset="0"/>
                <a:ea typeface="Calibri" panose="020F0502020204030204" pitchFamily="34" charset="0"/>
                <a:cs typeface="Times New Roman" panose="02020603050405020304" pitchFamily="18" charset="0"/>
              </a:rPr>
              <a:t>Psa</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115:16)</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שָׁמַ֣יִם</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לָ֭רוּם </a:t>
            </a:r>
            <a:r>
              <a:rPr lang="he-IL"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וָאָ֣רֶץ</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לָעֹ֑מֶק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(Pro 25:3)</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שִׁמְע֤וּ </a:t>
            </a:r>
            <a:r>
              <a:rPr lang="he-IL"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שָׁמַ֙יִם֙</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וְהַאֲזִ֣ינִי </a:t>
            </a:r>
            <a:r>
              <a:rPr lang="he-IL"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אֶ֔רֶץ</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(Isa 1:2)</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אַתָּ֣ה עָשִׂ֔יתָ אֶת־</a:t>
            </a:r>
            <a:r>
              <a:rPr lang="he-IL"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הַשָּׁמַ֖יִם</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וְאֶת־</a:t>
            </a:r>
            <a:r>
              <a:rPr lang="he-IL"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הָאָֽרֶץ</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(Isa 37:16)</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רָנּ֤וּ </a:t>
            </a:r>
            <a:r>
              <a:rPr lang="he-IL"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שָׁמַ֙יִם֙</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וְגִ֣ילִי </a:t>
            </a:r>
            <a:r>
              <a:rPr lang="he-IL"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אָ֔רֶץ</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(Isa 49:13)</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נוֹטֶ֣ה </a:t>
            </a:r>
            <a:r>
              <a:rPr lang="he-IL"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שָׁמַיִם֘</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וְיֹסֵ֣ד </a:t>
            </a:r>
            <a:r>
              <a:rPr lang="he-IL"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אָרֶץ</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(Isa 51:13)</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לִנְטֹ֤עַ </a:t>
            </a:r>
            <a:r>
              <a:rPr lang="he-IL"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שָׁמַ֙יִם֙</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וְלִיסֹ֣ד </a:t>
            </a:r>
            <a:r>
              <a:rPr lang="he-IL"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אָ֔רֶץ</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(Isa 51:16)</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כִּֽי־הִנְנִ֥י בוֹרֵ֛א </a:t>
            </a:r>
            <a:r>
              <a:rPr lang="he-IL"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שָׁמַ֥יִם</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חֲדָשִׁ֖ים </a:t>
            </a:r>
            <a:r>
              <a:rPr lang="he-IL"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וָאָ֣רֶץ</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(Isa 65:17)</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הַשָּׁמַ֣יִם</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כִּסְאִ֔י </a:t>
            </a:r>
            <a:r>
              <a:rPr lang="he-IL"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וְהָאָ֖רֶץ</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הֲדֹ֣ם רַגְלָ֑י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(Isa 66:1)</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הַשָּׁמַ֣יִם</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הַ֠חֳדָשִׁים </a:t>
            </a:r>
            <a:r>
              <a:rPr lang="he-IL"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וְהָאָ֙רֶץ</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הַחֲדָשָׁ֜ה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(Isa 66:22)</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לְמַֽאֲכָ֔ל לְע֥וֹף </a:t>
            </a:r>
            <a:r>
              <a:rPr lang="he-IL"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הַשָּׁמַ֖יִם</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וּלְבֶהֱמַ֣ת </a:t>
            </a:r>
            <a:r>
              <a:rPr lang="he-IL"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הָאָ֑רֶץ</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(Jer 7:33)</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לְמַאֲכָ֔ל לְע֥וֹף </a:t>
            </a:r>
            <a:r>
              <a:rPr lang="he-IL"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הַשָּׁמַ֖יִם</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וּלְבֶהֱמַ֥ת </a:t>
            </a:r>
            <a:r>
              <a:rPr lang="he-IL"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הָאָֽרֶץ</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(Jer 16:4)</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לְמַֽאֲכָ֔ל לְע֥וֹף </a:t>
            </a:r>
            <a:r>
              <a:rPr lang="he-IL"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הַשָּׁמַ֖יִם</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וּלְבֶהֱמַ֥ת </a:t>
            </a:r>
            <a:r>
              <a:rPr lang="he-IL"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הָאָֽרֶץ</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(Jer 19:7)</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הֲל֙וֹא אֶת־</a:t>
            </a:r>
            <a:r>
              <a:rPr lang="he-IL"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הַשָּׁמַ֧יִם</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וְאֶת־</a:t>
            </a:r>
            <a:r>
              <a:rPr lang="he-IL"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הָאָ֛רֶץ</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אֲנִ֥י מָלֵ֖א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(Jer 23:24)</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אַתָּ֣ה עָשִׂ֗יתָ אֶת־</a:t>
            </a:r>
            <a:r>
              <a:rPr lang="he-IL"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הַשָּׁמַ֙יִם֙</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וְאֶת־</a:t>
            </a:r>
            <a:r>
              <a:rPr lang="he-IL"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הָאָ֔רֶץ</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(Jer 32:17)</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לְמַֽאֲכָ֔ל לְע֥וֹף </a:t>
            </a:r>
            <a:r>
              <a:rPr lang="he-IL"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הַשָּׁמַ֖יִם</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וּלְבֶהֱמַ֥ת </a:t>
            </a:r>
            <a:r>
              <a:rPr lang="he-IL"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הָאָֽרֶץ</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(Jer 34:20)</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כָּלְא֥וּ </a:t>
            </a:r>
            <a:r>
              <a:rPr lang="he-IL"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שָׁמַ֖יִם</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מִטָּ֑ל </a:t>
            </a:r>
            <a:r>
              <a:rPr lang="he-IL"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וְהָאָ֖רֶץ</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כָּלְאָ֥ה יְבוּלָֽהּ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(Hag 1:10)</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מַרְעִישׁ֙ אֶת־</a:t>
            </a:r>
            <a:r>
              <a:rPr lang="he-IL"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הַשָּׁמַ֣יִם</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וְאֶת־</a:t>
            </a:r>
            <a:r>
              <a:rPr lang="he-IL"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הָאָ֔רֶץ</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(Hag 2:6)</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אֲנִ֣י מַרְעִ֔ישׁ אֶת־</a:t>
            </a:r>
            <a:r>
              <a:rPr lang="he-IL"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הַשָּׁמַ֖יִם</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וְאֶת־</a:t>
            </a:r>
            <a:r>
              <a:rPr lang="he-IL"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הָאָֽרֶץ</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(Hag 2:21)</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נֹטֶ֤ה </a:t>
            </a:r>
            <a:r>
              <a:rPr lang="he-IL"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שָׁמַ֙יִם֙</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וְיֹסֵ֣ד </a:t>
            </a:r>
            <a:r>
              <a:rPr lang="he-IL"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אָ֔</a:t>
            </a:r>
            <a:r>
              <a:rPr lang="he-IL" sz="2000" kern="0" dirty="0">
                <a:solidFill>
                  <a:srgbClr val="0000FF"/>
                </a:solidFill>
                <a:latin typeface="Times New Roman" panose="02020603050405020304" pitchFamily="18" charset="0"/>
                <a:ea typeface="Calibri" panose="020F0502020204030204" pitchFamily="34" charset="0"/>
                <a:cs typeface="Times New Roman" panose="02020603050405020304" pitchFamily="18" charset="0"/>
              </a:rPr>
              <a:t>ֶ</a:t>
            </a:r>
            <a:r>
              <a:rPr lang="he-IL" sz="20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רץ</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(Zec 12:1)</a:t>
            </a:r>
          </a:p>
          <a:p>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Copyright: Repetition in the Bible</a:t>
            </a:r>
            <a:endParaRPr lang="en-US" sz="4400" dirty="0"/>
          </a:p>
        </p:txBody>
      </p:sp>
    </p:spTree>
    <p:extLst>
      <p:ext uri="{BB962C8B-B14F-4D97-AF65-F5344CB8AC3E}">
        <p14:creationId xmlns:p14="http://schemas.microsoft.com/office/powerpoint/2010/main" val="264949022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A4EF1679-CCB8-8F8C-8EDD-6B663A2EECB0}"/>
              </a:ext>
            </a:extLst>
          </p:cNvPr>
          <p:cNvGraphicFramePr>
            <a:graphicFrameLocks noGrp="1"/>
          </p:cNvGraphicFramePr>
          <p:nvPr>
            <p:extLst>
              <p:ext uri="{D42A27DB-BD31-4B8C-83A1-F6EECF244321}">
                <p14:modId xmlns:p14="http://schemas.microsoft.com/office/powerpoint/2010/main" val="262765581"/>
              </p:ext>
            </p:extLst>
          </p:nvPr>
        </p:nvGraphicFramePr>
        <p:xfrm>
          <a:off x="688159" y="1077218"/>
          <a:ext cx="10671140" cy="5486400"/>
        </p:xfrm>
        <a:graphic>
          <a:graphicData uri="http://schemas.openxmlformats.org/drawingml/2006/table">
            <a:tbl>
              <a:tblPr firstRow="1" firstCol="1" bandRow="1"/>
              <a:tblGrid>
                <a:gridCol w="3539362">
                  <a:extLst>
                    <a:ext uri="{9D8B030D-6E8A-4147-A177-3AD203B41FA5}">
                      <a16:colId xmlns:a16="http://schemas.microsoft.com/office/drawing/2014/main" val="454373340"/>
                    </a:ext>
                  </a:extLst>
                </a:gridCol>
                <a:gridCol w="3653287">
                  <a:extLst>
                    <a:ext uri="{9D8B030D-6E8A-4147-A177-3AD203B41FA5}">
                      <a16:colId xmlns:a16="http://schemas.microsoft.com/office/drawing/2014/main" val="4232393277"/>
                    </a:ext>
                  </a:extLst>
                </a:gridCol>
                <a:gridCol w="3478491">
                  <a:extLst>
                    <a:ext uri="{9D8B030D-6E8A-4147-A177-3AD203B41FA5}">
                      <a16:colId xmlns:a16="http://schemas.microsoft.com/office/drawing/2014/main" val="3660996376"/>
                    </a:ext>
                  </a:extLst>
                </a:gridCol>
              </a:tblGrid>
              <a:tr h="378958">
                <a:tc>
                  <a:txBody>
                    <a:bodyPr/>
                    <a:lstStyle/>
                    <a:p>
                      <a:pPr marL="0" marR="0"/>
                      <a:r>
                        <a:rPr lang="en-US" sz="3600" kern="0" dirty="0">
                          <a:effectLst/>
                          <a:latin typeface="Times New Roman" panose="02020603050405020304" pitchFamily="18" charset="0"/>
                          <a:ea typeface="Calibri" panose="020F0502020204030204" pitchFamily="34" charset="0"/>
                          <a:cs typeface="Times New Roman" panose="02020603050405020304" pitchFamily="18" charset="0"/>
                        </a:rPr>
                        <a:t>(Gen 1:16)   </a:t>
                      </a:r>
                      <a:r>
                        <a:rPr kumimoji="0" lang="he-IL" sz="3600" b="0" i="0" u="none" strike="noStrike" kern="0" cap="none" spc="0" normalizeH="0" baseline="0" noProof="0" dirty="0">
                          <a:ln>
                            <a:noFill/>
                          </a:ln>
                          <a:solidFill>
                            <a:srgbClr val="0000FF"/>
                          </a:solidFill>
                          <a:effectLst/>
                          <a:uLnTx/>
                          <a:uFillTx/>
                          <a:latin typeface="Times New Roman" panose="02020603050405020304" pitchFamily="18" charset="0"/>
                          <a:ea typeface="Calibri" panose="020F0502020204030204" pitchFamily="34" charset="0"/>
                          <a:cs typeface="Times New Roman" panose="02020603050405020304" pitchFamily="18" charset="0"/>
                        </a:rPr>
                        <a:t>הַקָּטֹן</a:t>
                      </a:r>
                      <a:r>
                        <a:rPr lang="en-US" sz="3600" kern="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48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36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36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הַקָּטֹ֖ן</a:t>
                      </a:r>
                      <a:r>
                        <a:rPr lang="he-IL" sz="36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kern="0" dirty="0">
                          <a:effectLst/>
                          <a:latin typeface="Times New Roman" panose="02020603050405020304" pitchFamily="18" charset="0"/>
                          <a:ea typeface="Calibri" panose="020F0502020204030204" pitchFamily="34" charset="0"/>
                          <a:cs typeface="Times New Roman" panose="02020603050405020304" pitchFamily="18" charset="0"/>
                        </a:rPr>
                        <a:t>(Gen 44:23)</a:t>
                      </a:r>
                      <a:endParaRPr lang="en-US" sz="48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3600" kern="0">
                          <a:effectLst/>
                          <a:latin typeface="Times New Roman" panose="02020603050405020304" pitchFamily="18" charset="0"/>
                          <a:ea typeface="Calibri" panose="020F0502020204030204" pitchFamily="34" charset="0"/>
                          <a:cs typeface="Times New Roman" panose="02020603050405020304" pitchFamily="18" charset="0"/>
                        </a:rPr>
                        <a:t> הַקָּטָ֑ן </a:t>
                      </a:r>
                      <a:r>
                        <a:rPr lang="en-US" sz="3600" kern="0">
                          <a:effectLst/>
                          <a:latin typeface="Times New Roman" panose="02020603050405020304" pitchFamily="18" charset="0"/>
                          <a:ea typeface="Calibri" panose="020F0502020204030204" pitchFamily="34" charset="0"/>
                          <a:cs typeface="Times New Roman" panose="02020603050405020304" pitchFamily="18" charset="0"/>
                        </a:rPr>
                        <a:t>(1Sa 17:14)</a:t>
                      </a:r>
                      <a:endParaRPr lang="en-US" sz="48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25043083"/>
                  </a:ext>
                </a:extLst>
              </a:tr>
              <a:tr h="378958">
                <a:tc>
                  <a:txBody>
                    <a:bodyPr/>
                    <a:lstStyle/>
                    <a:p>
                      <a:pPr marL="0" marR="0" rtl="1"/>
                      <a:r>
                        <a:rPr lang="he-IL" sz="36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36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הַקָּטָֽן</a:t>
                      </a:r>
                      <a:r>
                        <a:rPr lang="en-US" sz="36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36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kern="0" dirty="0">
                          <a:effectLst/>
                          <a:latin typeface="Times New Roman" panose="02020603050405020304" pitchFamily="18" charset="0"/>
                          <a:ea typeface="Calibri" panose="020F0502020204030204" pitchFamily="34" charset="0"/>
                          <a:cs typeface="Times New Roman" panose="02020603050405020304" pitchFamily="18" charset="0"/>
                        </a:rPr>
                        <a:t>(Gen 9:24)</a:t>
                      </a:r>
                      <a:endParaRPr lang="en-US" sz="48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36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36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הַקָּטֹ֤ן</a:t>
                      </a:r>
                      <a:r>
                        <a:rPr lang="he-IL" sz="36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kern="0" dirty="0">
                          <a:effectLst/>
                          <a:latin typeface="Times New Roman" panose="02020603050405020304" pitchFamily="18" charset="0"/>
                          <a:ea typeface="Calibri" panose="020F0502020204030204" pitchFamily="34" charset="0"/>
                          <a:cs typeface="Times New Roman" panose="02020603050405020304" pitchFamily="18" charset="0"/>
                        </a:rPr>
                        <a:t>(Gen 44:26)</a:t>
                      </a:r>
                      <a:endParaRPr lang="en-US" sz="48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3600" kern="0">
                          <a:effectLst/>
                          <a:latin typeface="Times New Roman" panose="02020603050405020304" pitchFamily="18" charset="0"/>
                          <a:ea typeface="Calibri" panose="020F0502020204030204" pitchFamily="34" charset="0"/>
                          <a:cs typeface="Times New Roman" panose="02020603050405020304" pitchFamily="18" charset="0"/>
                        </a:rPr>
                        <a:t> הַקָּטֹ֙ן </a:t>
                      </a:r>
                      <a:r>
                        <a:rPr lang="en-US" sz="3600" kern="0">
                          <a:effectLst/>
                          <a:latin typeface="Times New Roman" panose="02020603050405020304" pitchFamily="18" charset="0"/>
                          <a:ea typeface="Calibri" panose="020F0502020204030204" pitchFamily="34" charset="0"/>
                          <a:cs typeface="Times New Roman" panose="02020603050405020304" pitchFamily="18" charset="0"/>
                        </a:rPr>
                        <a:t>(1Sa 30:19)</a:t>
                      </a:r>
                      <a:endParaRPr lang="en-US" sz="48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59262339"/>
                  </a:ext>
                </a:extLst>
              </a:tr>
              <a:tr h="378958">
                <a:tc>
                  <a:txBody>
                    <a:bodyPr/>
                    <a:lstStyle/>
                    <a:p>
                      <a:pPr marL="0" marR="0" rtl="1"/>
                      <a:r>
                        <a:rPr lang="he-IL" sz="36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36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הַקָּטָֽן</a:t>
                      </a:r>
                      <a:r>
                        <a:rPr lang="he-IL" sz="36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kern="0" dirty="0">
                          <a:effectLst/>
                          <a:latin typeface="Times New Roman" panose="02020603050405020304" pitchFamily="18" charset="0"/>
                          <a:ea typeface="Calibri" panose="020F0502020204030204" pitchFamily="34" charset="0"/>
                          <a:cs typeface="Times New Roman" panose="02020603050405020304" pitchFamily="18" charset="0"/>
                        </a:rPr>
                        <a:t>(Gen 27:15)</a:t>
                      </a:r>
                      <a:endParaRPr lang="en-US" sz="48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36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36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הַקָּטֹ֖ן</a:t>
                      </a:r>
                      <a:r>
                        <a:rPr lang="he-IL" sz="36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kern="0" dirty="0">
                          <a:effectLst/>
                          <a:latin typeface="Times New Roman" panose="02020603050405020304" pitchFamily="18" charset="0"/>
                          <a:ea typeface="Calibri" panose="020F0502020204030204" pitchFamily="34" charset="0"/>
                          <a:cs typeface="Times New Roman" panose="02020603050405020304" pitchFamily="18" charset="0"/>
                        </a:rPr>
                        <a:t>(Gen 44:26)</a:t>
                      </a:r>
                      <a:endParaRPr lang="en-US" sz="48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3600" kern="0">
                          <a:effectLst/>
                          <a:latin typeface="Times New Roman" panose="02020603050405020304" pitchFamily="18" charset="0"/>
                          <a:ea typeface="Calibri" panose="020F0502020204030204" pitchFamily="34" charset="0"/>
                          <a:cs typeface="Times New Roman" panose="02020603050405020304" pitchFamily="18" charset="0"/>
                        </a:rPr>
                        <a:t> הַקָּטָ֔ן </a:t>
                      </a:r>
                      <a:r>
                        <a:rPr lang="en-US" sz="3600" kern="0">
                          <a:effectLst/>
                          <a:latin typeface="Times New Roman" panose="02020603050405020304" pitchFamily="18" charset="0"/>
                          <a:ea typeface="Calibri" panose="020F0502020204030204" pitchFamily="34" charset="0"/>
                          <a:cs typeface="Times New Roman" panose="02020603050405020304" pitchFamily="18" charset="0"/>
                        </a:rPr>
                        <a:t>(1Ch 12:15)</a:t>
                      </a:r>
                      <a:endParaRPr lang="en-US" sz="48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59971958"/>
                  </a:ext>
                </a:extLst>
              </a:tr>
              <a:tr h="378958">
                <a:tc>
                  <a:txBody>
                    <a:bodyPr/>
                    <a:lstStyle/>
                    <a:p>
                      <a:pPr marL="0" marR="0" rtl="1"/>
                      <a:r>
                        <a:rPr lang="he-IL" sz="36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36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הַקָּטָ֔ן</a:t>
                      </a:r>
                      <a:r>
                        <a:rPr lang="he-IL" sz="36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kern="0" dirty="0">
                          <a:effectLst/>
                          <a:latin typeface="Times New Roman" panose="02020603050405020304" pitchFamily="18" charset="0"/>
                          <a:ea typeface="Calibri" panose="020F0502020204030204" pitchFamily="34" charset="0"/>
                          <a:cs typeface="Times New Roman" panose="02020603050405020304" pitchFamily="18" charset="0"/>
                        </a:rPr>
                        <a:t>(Gen 27:42)</a:t>
                      </a:r>
                      <a:endParaRPr lang="en-US" sz="48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36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36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הַקָּטֹן</a:t>
                      </a:r>
                      <a:r>
                        <a:rPr lang="he-IL" sz="36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kern="0" dirty="0">
                          <a:effectLst/>
                          <a:latin typeface="Times New Roman" panose="02020603050405020304" pitchFamily="18" charset="0"/>
                          <a:ea typeface="Calibri" panose="020F0502020204030204" pitchFamily="34" charset="0"/>
                          <a:cs typeface="Times New Roman" panose="02020603050405020304" pitchFamily="18" charset="0"/>
                        </a:rPr>
                        <a:t>(Gen 48:19)</a:t>
                      </a:r>
                      <a:endParaRPr lang="en-US" sz="48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3600" kern="0">
                          <a:effectLst/>
                          <a:latin typeface="Times New Roman" panose="02020603050405020304" pitchFamily="18" charset="0"/>
                          <a:ea typeface="Calibri" panose="020F0502020204030204" pitchFamily="34" charset="0"/>
                          <a:cs typeface="Times New Roman" panose="02020603050405020304" pitchFamily="18" charset="0"/>
                        </a:rPr>
                        <a:t> הַקָּטָֽן </a:t>
                      </a:r>
                      <a:r>
                        <a:rPr lang="en-US" sz="3600" kern="0">
                          <a:effectLst/>
                          <a:latin typeface="Times New Roman" panose="02020603050405020304" pitchFamily="18" charset="0"/>
                          <a:ea typeface="Calibri" panose="020F0502020204030204" pitchFamily="34" charset="0"/>
                          <a:cs typeface="Times New Roman" panose="02020603050405020304" pitchFamily="18" charset="0"/>
                        </a:rPr>
                        <a:t>(1Ch 24:31)</a:t>
                      </a:r>
                      <a:endParaRPr lang="en-US" sz="48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21474076"/>
                  </a:ext>
                </a:extLst>
              </a:tr>
              <a:tr h="378958">
                <a:tc>
                  <a:txBody>
                    <a:bodyPr/>
                    <a:lstStyle/>
                    <a:p>
                      <a:pPr marL="0" marR="0" rtl="1"/>
                      <a:r>
                        <a:rPr lang="he-IL" sz="36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36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הַקָּטֹ֤ן</a:t>
                      </a:r>
                      <a:r>
                        <a:rPr lang="he-IL" sz="36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kern="0" dirty="0">
                          <a:effectLst/>
                          <a:latin typeface="Times New Roman" panose="02020603050405020304" pitchFamily="18" charset="0"/>
                          <a:ea typeface="Calibri" panose="020F0502020204030204" pitchFamily="34" charset="0"/>
                          <a:cs typeface="Times New Roman" panose="02020603050405020304" pitchFamily="18" charset="0"/>
                        </a:rPr>
                        <a:t>(Gen 42:13)</a:t>
                      </a:r>
                      <a:endParaRPr lang="en-US" sz="48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3600" kern="0">
                          <a:effectLst/>
                          <a:latin typeface="Times New Roman" panose="02020603050405020304" pitchFamily="18" charset="0"/>
                          <a:ea typeface="Calibri" panose="020F0502020204030204" pitchFamily="34" charset="0"/>
                          <a:cs typeface="Times New Roman" panose="02020603050405020304" pitchFamily="18" charset="0"/>
                        </a:rPr>
                        <a:t> הַקָּטֹ֖ן </a:t>
                      </a:r>
                      <a:r>
                        <a:rPr lang="en-US" sz="3600" kern="0">
                          <a:effectLst/>
                          <a:latin typeface="Times New Roman" panose="02020603050405020304" pitchFamily="18" charset="0"/>
                          <a:ea typeface="Calibri" panose="020F0502020204030204" pitchFamily="34" charset="0"/>
                          <a:cs typeface="Times New Roman" panose="02020603050405020304" pitchFamily="18" charset="0"/>
                        </a:rPr>
                        <a:t>(Exo 18:22)</a:t>
                      </a:r>
                      <a:endParaRPr lang="en-US" sz="48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3600" kern="0">
                          <a:effectLst/>
                          <a:latin typeface="Times New Roman" panose="02020603050405020304" pitchFamily="18" charset="0"/>
                          <a:ea typeface="Calibri" panose="020F0502020204030204" pitchFamily="34" charset="0"/>
                          <a:cs typeface="Times New Roman" panose="02020603050405020304" pitchFamily="18" charset="0"/>
                        </a:rPr>
                        <a:t> הַקָּטֹ֖ן </a:t>
                      </a:r>
                      <a:r>
                        <a:rPr lang="en-US" sz="3600" kern="0">
                          <a:effectLst/>
                          <a:latin typeface="Times New Roman" panose="02020603050405020304" pitchFamily="18" charset="0"/>
                          <a:ea typeface="Calibri" panose="020F0502020204030204" pitchFamily="34" charset="0"/>
                          <a:cs typeface="Times New Roman" panose="02020603050405020304" pitchFamily="18" charset="0"/>
                        </a:rPr>
                        <a:t>(2Ch 18:30)</a:t>
                      </a:r>
                      <a:endParaRPr lang="en-US" sz="48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39034110"/>
                  </a:ext>
                </a:extLst>
              </a:tr>
              <a:tr h="378958">
                <a:tc>
                  <a:txBody>
                    <a:bodyPr/>
                    <a:lstStyle/>
                    <a:p>
                      <a:pPr marL="0" marR="0" rtl="1"/>
                      <a:r>
                        <a:rPr lang="he-IL" sz="36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36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הַקָּטֹ֖ן</a:t>
                      </a:r>
                      <a:r>
                        <a:rPr lang="he-IL" sz="36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kern="0" dirty="0">
                          <a:effectLst/>
                          <a:latin typeface="Times New Roman" panose="02020603050405020304" pitchFamily="18" charset="0"/>
                          <a:ea typeface="Calibri" panose="020F0502020204030204" pitchFamily="34" charset="0"/>
                          <a:cs typeface="Times New Roman" panose="02020603050405020304" pitchFamily="18" charset="0"/>
                        </a:rPr>
                        <a:t>(Gen 42:15)</a:t>
                      </a:r>
                      <a:endParaRPr lang="en-US" sz="48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3600" kern="0">
                          <a:effectLst/>
                          <a:latin typeface="Times New Roman" panose="02020603050405020304" pitchFamily="18" charset="0"/>
                          <a:ea typeface="Calibri" panose="020F0502020204030204" pitchFamily="34" charset="0"/>
                          <a:cs typeface="Times New Roman" panose="02020603050405020304" pitchFamily="18" charset="0"/>
                        </a:rPr>
                        <a:t> הַקָּטֹ֖ן </a:t>
                      </a:r>
                      <a:r>
                        <a:rPr lang="en-US" sz="3600" kern="0">
                          <a:effectLst/>
                          <a:latin typeface="Times New Roman" panose="02020603050405020304" pitchFamily="18" charset="0"/>
                          <a:ea typeface="Calibri" panose="020F0502020204030204" pitchFamily="34" charset="0"/>
                          <a:cs typeface="Times New Roman" panose="02020603050405020304" pitchFamily="18" charset="0"/>
                        </a:rPr>
                        <a:t>(Exo 18:26)</a:t>
                      </a:r>
                      <a:endParaRPr lang="en-US" sz="48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3600" kern="0" dirty="0">
                          <a:effectLst/>
                          <a:latin typeface="Times New Roman" panose="02020603050405020304" pitchFamily="18" charset="0"/>
                          <a:ea typeface="Calibri" panose="020F0502020204030204" pitchFamily="34" charset="0"/>
                          <a:cs typeface="Times New Roman" panose="02020603050405020304" pitchFamily="18" charset="0"/>
                        </a:rPr>
                        <a:t> הַקָּטֹן֙ </a:t>
                      </a:r>
                      <a:r>
                        <a:rPr lang="en-US" sz="3600" kern="0" dirty="0">
                          <a:effectLst/>
                          <a:latin typeface="Times New Roman" panose="02020603050405020304" pitchFamily="18" charset="0"/>
                          <a:ea typeface="Calibri" panose="020F0502020204030204" pitchFamily="34" charset="0"/>
                          <a:cs typeface="Times New Roman" panose="02020603050405020304" pitchFamily="18" charset="0"/>
                        </a:rPr>
                        <a:t>(2Ch 22:1)  </a:t>
                      </a:r>
                      <a:endParaRPr lang="en-US" sz="48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96803330"/>
                  </a:ext>
                </a:extLst>
              </a:tr>
              <a:tr h="378958">
                <a:tc>
                  <a:txBody>
                    <a:bodyPr/>
                    <a:lstStyle/>
                    <a:p>
                      <a:pPr marL="0" marR="0" rtl="1"/>
                      <a:r>
                        <a:rPr lang="he-IL" sz="36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36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הַקָּטֹן</a:t>
                      </a:r>
                      <a:r>
                        <a:rPr lang="he-IL" sz="36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kern="0" dirty="0">
                          <a:effectLst/>
                          <a:latin typeface="Times New Roman" panose="02020603050405020304" pitchFamily="18" charset="0"/>
                          <a:ea typeface="Calibri" panose="020F0502020204030204" pitchFamily="34" charset="0"/>
                          <a:cs typeface="Times New Roman" panose="02020603050405020304" pitchFamily="18" charset="0"/>
                        </a:rPr>
                        <a:t>(Gen 42:20)</a:t>
                      </a:r>
                      <a:endParaRPr lang="en-US" sz="48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3600" kern="0" dirty="0">
                          <a:effectLst/>
                          <a:latin typeface="Times New Roman" panose="02020603050405020304" pitchFamily="18" charset="0"/>
                          <a:ea typeface="Calibri" panose="020F0502020204030204" pitchFamily="34" charset="0"/>
                          <a:cs typeface="Times New Roman" panose="02020603050405020304" pitchFamily="18" charset="0"/>
                        </a:rPr>
                        <a:t> הַקָּטֹ֣ן</a:t>
                      </a:r>
                      <a:r>
                        <a:rPr lang="en-US" sz="36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36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kern="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3600" kern="0" dirty="0" err="1">
                          <a:effectLst/>
                          <a:latin typeface="Times New Roman" panose="02020603050405020304" pitchFamily="18" charset="0"/>
                          <a:ea typeface="Calibri" panose="020F0502020204030204" pitchFamily="34" charset="0"/>
                          <a:cs typeface="Times New Roman" panose="02020603050405020304" pitchFamily="18" charset="0"/>
                        </a:rPr>
                        <a:t>Jdg</a:t>
                      </a:r>
                      <a:r>
                        <a:rPr lang="en-US" sz="3600" kern="0" dirty="0">
                          <a:effectLst/>
                          <a:latin typeface="Times New Roman" panose="02020603050405020304" pitchFamily="18" charset="0"/>
                          <a:ea typeface="Calibri" panose="020F0502020204030204" pitchFamily="34" charset="0"/>
                          <a:cs typeface="Times New Roman" panose="02020603050405020304" pitchFamily="18" charset="0"/>
                        </a:rPr>
                        <a:t> 1:13)</a:t>
                      </a:r>
                      <a:endParaRPr lang="en-US" sz="48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3600" kern="0" dirty="0">
                          <a:effectLst/>
                          <a:latin typeface="Times New Roman" panose="02020603050405020304" pitchFamily="18" charset="0"/>
                          <a:ea typeface="Calibri" panose="020F0502020204030204" pitchFamily="34" charset="0"/>
                          <a:cs typeface="Times New Roman" panose="02020603050405020304" pitchFamily="18" charset="0"/>
                        </a:rPr>
                        <a:t> הַקָּטָ֑ן</a:t>
                      </a:r>
                      <a:r>
                        <a:rPr lang="en-US" sz="36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36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kern="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3600" kern="0" dirty="0" err="1">
                          <a:effectLst/>
                          <a:latin typeface="Times New Roman" panose="02020603050405020304" pitchFamily="18" charset="0"/>
                          <a:ea typeface="Calibri" panose="020F0502020204030204" pitchFamily="34" charset="0"/>
                          <a:cs typeface="Times New Roman" panose="02020603050405020304" pitchFamily="18" charset="0"/>
                        </a:rPr>
                        <a:t>Ezr</a:t>
                      </a:r>
                      <a:r>
                        <a:rPr lang="en-US" sz="3600" kern="0" dirty="0">
                          <a:effectLst/>
                          <a:latin typeface="Times New Roman" panose="02020603050405020304" pitchFamily="18" charset="0"/>
                          <a:ea typeface="Calibri" panose="020F0502020204030204" pitchFamily="34" charset="0"/>
                          <a:cs typeface="Times New Roman" panose="02020603050405020304" pitchFamily="18" charset="0"/>
                        </a:rPr>
                        <a:t> 8:12)</a:t>
                      </a:r>
                      <a:endParaRPr lang="en-US" sz="48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43963198"/>
                  </a:ext>
                </a:extLst>
              </a:tr>
              <a:tr h="378958">
                <a:tc>
                  <a:txBody>
                    <a:bodyPr/>
                    <a:lstStyle/>
                    <a:p>
                      <a:pPr marL="0" marR="0" rtl="1"/>
                      <a:r>
                        <a:rPr lang="he-IL" sz="36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36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הַקָּטֹן</a:t>
                      </a:r>
                      <a:r>
                        <a:rPr lang="he-IL" sz="36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kern="0" dirty="0">
                          <a:effectLst/>
                          <a:latin typeface="Times New Roman" panose="02020603050405020304" pitchFamily="18" charset="0"/>
                          <a:ea typeface="Calibri" panose="020F0502020204030204" pitchFamily="34" charset="0"/>
                          <a:cs typeface="Times New Roman" panose="02020603050405020304" pitchFamily="18" charset="0"/>
                        </a:rPr>
                        <a:t>(Gen 42:34)</a:t>
                      </a:r>
                      <a:endParaRPr lang="en-US" sz="48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3600" kern="0" dirty="0">
                          <a:effectLst/>
                          <a:latin typeface="Times New Roman" panose="02020603050405020304" pitchFamily="18" charset="0"/>
                          <a:ea typeface="Calibri" panose="020F0502020204030204" pitchFamily="34" charset="0"/>
                          <a:cs typeface="Times New Roman" panose="02020603050405020304" pitchFamily="18" charset="0"/>
                        </a:rPr>
                        <a:t> הַקָּטֹ֥ן</a:t>
                      </a:r>
                      <a:r>
                        <a:rPr lang="en-US" sz="36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36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kern="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3600" kern="0" dirty="0" err="1">
                          <a:effectLst/>
                          <a:latin typeface="Times New Roman" panose="02020603050405020304" pitchFamily="18" charset="0"/>
                          <a:ea typeface="Calibri" panose="020F0502020204030204" pitchFamily="34" charset="0"/>
                          <a:cs typeface="Times New Roman" panose="02020603050405020304" pitchFamily="18" charset="0"/>
                        </a:rPr>
                        <a:t>Jdg</a:t>
                      </a:r>
                      <a:r>
                        <a:rPr lang="en-US" sz="3600" kern="0" dirty="0">
                          <a:effectLst/>
                          <a:latin typeface="Times New Roman" panose="02020603050405020304" pitchFamily="18" charset="0"/>
                          <a:ea typeface="Calibri" panose="020F0502020204030204" pitchFamily="34" charset="0"/>
                          <a:cs typeface="Times New Roman" panose="02020603050405020304" pitchFamily="18" charset="0"/>
                        </a:rPr>
                        <a:t> 3:9)</a:t>
                      </a:r>
                      <a:endParaRPr lang="en-US" sz="48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3600" kern="0" dirty="0">
                          <a:effectLst/>
                          <a:latin typeface="Times New Roman" panose="02020603050405020304" pitchFamily="18" charset="0"/>
                          <a:ea typeface="Calibri" panose="020F0502020204030204" pitchFamily="34" charset="0"/>
                          <a:cs typeface="Times New Roman" panose="02020603050405020304" pitchFamily="18" charset="0"/>
                        </a:rPr>
                        <a:t> הַקָּטָ֑ן</a:t>
                      </a:r>
                      <a:r>
                        <a:rPr lang="en-US" sz="36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36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kern="0" dirty="0">
                          <a:effectLst/>
                          <a:latin typeface="Times New Roman" panose="02020603050405020304" pitchFamily="18" charset="0"/>
                          <a:ea typeface="Calibri" panose="020F0502020204030204" pitchFamily="34" charset="0"/>
                          <a:cs typeface="Times New Roman" panose="02020603050405020304" pitchFamily="18" charset="0"/>
                        </a:rPr>
                        <a:t>(Isa 22:24)</a:t>
                      </a:r>
                      <a:endParaRPr lang="en-US" sz="48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06066444"/>
                  </a:ext>
                </a:extLst>
              </a:tr>
              <a:tr h="378958">
                <a:tc>
                  <a:txBody>
                    <a:bodyPr/>
                    <a:lstStyle/>
                    <a:p>
                      <a:pPr marL="0" marR="0" rtl="1"/>
                      <a:r>
                        <a:rPr lang="he-IL" sz="36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36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הַקָּטֹ֔ן</a:t>
                      </a:r>
                      <a:r>
                        <a:rPr lang="he-IL" sz="36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kern="0" dirty="0">
                          <a:effectLst/>
                          <a:latin typeface="Times New Roman" panose="02020603050405020304" pitchFamily="18" charset="0"/>
                          <a:ea typeface="Calibri" panose="020F0502020204030204" pitchFamily="34" charset="0"/>
                          <a:cs typeface="Times New Roman" panose="02020603050405020304" pitchFamily="18" charset="0"/>
                        </a:rPr>
                        <a:t>(Gen 43:29)</a:t>
                      </a:r>
                      <a:endParaRPr lang="en-US" sz="48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3600" kern="0" dirty="0">
                          <a:effectLst/>
                          <a:latin typeface="Times New Roman" panose="02020603050405020304" pitchFamily="18" charset="0"/>
                          <a:ea typeface="Calibri" panose="020F0502020204030204" pitchFamily="34" charset="0"/>
                          <a:cs typeface="Times New Roman" panose="02020603050405020304" pitchFamily="18" charset="0"/>
                        </a:rPr>
                        <a:t> הַקָּטֹ֖ן</a:t>
                      </a:r>
                      <a:r>
                        <a:rPr lang="en-US" sz="36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36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kern="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3600" kern="0" dirty="0" err="1">
                          <a:effectLst/>
                          <a:latin typeface="Times New Roman" panose="02020603050405020304" pitchFamily="18" charset="0"/>
                          <a:ea typeface="Calibri" panose="020F0502020204030204" pitchFamily="34" charset="0"/>
                          <a:cs typeface="Times New Roman" panose="02020603050405020304" pitchFamily="18" charset="0"/>
                        </a:rPr>
                        <a:t>Jdg</a:t>
                      </a:r>
                      <a:r>
                        <a:rPr lang="en-US" sz="3600" kern="0" dirty="0">
                          <a:effectLst/>
                          <a:latin typeface="Times New Roman" panose="02020603050405020304" pitchFamily="18" charset="0"/>
                          <a:ea typeface="Calibri" panose="020F0502020204030204" pitchFamily="34" charset="0"/>
                          <a:cs typeface="Times New Roman" panose="02020603050405020304" pitchFamily="18" charset="0"/>
                        </a:rPr>
                        <a:t> 9:5)</a:t>
                      </a:r>
                      <a:endParaRPr lang="en-US" sz="48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3600" kern="0" dirty="0">
                          <a:effectLst/>
                          <a:latin typeface="Times New Roman" panose="02020603050405020304" pitchFamily="18" charset="0"/>
                          <a:ea typeface="Calibri" panose="020F0502020204030204" pitchFamily="34" charset="0"/>
                          <a:cs typeface="Times New Roman" panose="02020603050405020304" pitchFamily="18" charset="0"/>
                        </a:rPr>
                        <a:t> הַקָּטֹן</a:t>
                      </a:r>
                      <a:r>
                        <a:rPr lang="en-US" sz="36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36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kern="0" dirty="0">
                          <a:effectLst/>
                          <a:latin typeface="Times New Roman" panose="02020603050405020304" pitchFamily="18" charset="0"/>
                          <a:ea typeface="Calibri" panose="020F0502020204030204" pitchFamily="34" charset="0"/>
                          <a:cs typeface="Times New Roman" panose="02020603050405020304" pitchFamily="18" charset="0"/>
                        </a:rPr>
                        <a:t>(Isa 60:22)</a:t>
                      </a:r>
                      <a:endParaRPr lang="en-US" sz="48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31584501"/>
                  </a:ext>
                </a:extLst>
              </a:tr>
              <a:tr h="378958">
                <a:tc>
                  <a:txBody>
                    <a:bodyPr/>
                    <a:lstStyle/>
                    <a:p>
                      <a:pPr marL="0" marR="0" rtl="1"/>
                      <a:r>
                        <a:rPr lang="he-IL" sz="36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36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הַקָּטֹ֔ן</a:t>
                      </a:r>
                      <a:r>
                        <a:rPr lang="en-US" sz="36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36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kern="0" dirty="0">
                          <a:effectLst/>
                          <a:latin typeface="Times New Roman" panose="02020603050405020304" pitchFamily="18" charset="0"/>
                          <a:ea typeface="Calibri" panose="020F0502020204030204" pitchFamily="34" charset="0"/>
                          <a:cs typeface="Times New Roman" panose="02020603050405020304" pitchFamily="18" charset="0"/>
                        </a:rPr>
                        <a:t>(Gen 44:2)</a:t>
                      </a:r>
                      <a:endParaRPr lang="en-US" sz="48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3600" kern="0" dirty="0">
                          <a:effectLst/>
                          <a:latin typeface="Times New Roman" panose="02020603050405020304" pitchFamily="18" charset="0"/>
                          <a:ea typeface="Calibri" panose="020F0502020204030204" pitchFamily="34" charset="0"/>
                          <a:cs typeface="Times New Roman" panose="02020603050405020304" pitchFamily="18" charset="0"/>
                        </a:rPr>
                        <a:t> הַקָּטָ֔ן</a:t>
                      </a:r>
                      <a:r>
                        <a:rPr lang="en-US" sz="36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36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kern="0" dirty="0">
                          <a:effectLst/>
                          <a:latin typeface="Times New Roman" panose="02020603050405020304" pitchFamily="18" charset="0"/>
                          <a:ea typeface="Calibri" panose="020F0502020204030204" pitchFamily="34" charset="0"/>
                          <a:cs typeface="Times New Roman" panose="02020603050405020304" pitchFamily="18" charset="0"/>
                        </a:rPr>
                        <a:t>(1Sa 16:11)</a:t>
                      </a:r>
                      <a:endParaRPr lang="en-US" sz="48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3600" kern="0" dirty="0">
                          <a:effectLst/>
                          <a:latin typeface="Times New Roman" panose="02020603050405020304" pitchFamily="18" charset="0"/>
                          <a:ea typeface="Calibri" panose="020F0502020204030204" pitchFamily="34" charset="0"/>
                          <a:cs typeface="Times New Roman" panose="02020603050405020304" pitchFamily="18" charset="0"/>
                        </a:rPr>
                        <a:t> הַקָּטֹ֖ן </a:t>
                      </a:r>
                      <a:r>
                        <a:rPr lang="en-US" sz="3600" kern="0" dirty="0">
                          <a:effectLst/>
                          <a:latin typeface="Times New Roman" panose="02020603050405020304" pitchFamily="18" charset="0"/>
                          <a:ea typeface="Calibri" panose="020F0502020204030204" pitchFamily="34" charset="0"/>
                          <a:cs typeface="Times New Roman" panose="02020603050405020304" pitchFamily="18" charset="0"/>
                        </a:rPr>
                        <a:t>(Amo 6:11)</a:t>
                      </a:r>
                      <a:endParaRPr lang="en-US" sz="48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3030329"/>
                  </a:ext>
                </a:extLst>
              </a:tr>
            </a:tbl>
          </a:graphicData>
        </a:graphic>
      </p:graphicFrame>
      <p:sp>
        <p:nvSpPr>
          <p:cNvPr id="6" name="TextBox 5">
            <a:extLst>
              <a:ext uri="{FF2B5EF4-FFF2-40B4-BE49-F238E27FC236}">
                <a16:creationId xmlns:a16="http://schemas.microsoft.com/office/drawing/2014/main" id="{AB28C9FD-E018-35DA-82AB-ADE030678BC2}"/>
              </a:ext>
            </a:extLst>
          </p:cNvPr>
          <p:cNvSpPr txBox="1"/>
          <p:nvPr/>
        </p:nvSpPr>
        <p:spPr>
          <a:xfrm>
            <a:off x="688158" y="0"/>
            <a:ext cx="11199041" cy="1077218"/>
          </a:xfrm>
          <a:prstGeom prst="rect">
            <a:avLst/>
          </a:prstGeom>
          <a:noFill/>
        </p:spPr>
        <p:txBody>
          <a:bodyPr wrap="square">
            <a:spAutoFit/>
          </a:bodyPr>
          <a:lstStyle/>
          <a:p>
            <a:pPr marL="0" marR="0"/>
            <a:r>
              <a:rPr lang="en-US" sz="3200" b="1" i="1" kern="0" dirty="0">
                <a:effectLst/>
                <a:latin typeface="Times New Roman" panose="02020603050405020304" pitchFamily="18" charset="0"/>
                <a:ea typeface="Calibri" panose="020F0502020204030204" pitchFamily="34" charset="0"/>
                <a:cs typeface="Times New Roman" panose="02020603050405020304" pitchFamily="18" charset="0"/>
              </a:rPr>
              <a:t>Lesser/sma</a:t>
            </a:r>
            <a:r>
              <a:rPr lang="en-US" sz="3200" b="1" i="1" kern="0" dirty="0">
                <a:latin typeface="Times New Roman" panose="02020603050405020304" pitchFamily="18" charset="0"/>
                <a:ea typeface="Calibri" panose="020F0502020204030204" pitchFamily="34" charset="0"/>
                <a:cs typeface="Times New Roman" panose="02020603050405020304" pitchFamily="18" charset="0"/>
              </a:rPr>
              <a:t>ll</a:t>
            </a:r>
            <a:r>
              <a:rPr lang="en-US" sz="3200" b="1" kern="0" dirty="0">
                <a:effectLst/>
                <a:latin typeface="Times New Roman" panose="02020603050405020304" pitchFamily="18" charset="0"/>
                <a:ea typeface="Calibri" panose="020F0502020204030204" pitchFamily="34" charset="0"/>
                <a:cs typeface="Times New Roman" panose="02020603050405020304" pitchFamily="18" charset="0"/>
              </a:rPr>
              <a:t> 30 in the Tanakh, </a:t>
            </a:r>
            <a:endParaRPr lang="en-US" sz="4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3200" b="1" i="1" kern="0" dirty="0">
                <a:effectLst/>
                <a:latin typeface="Times New Roman" panose="02020603050405020304" pitchFamily="18" charset="0"/>
                <a:ea typeface="Calibri" panose="020F0502020204030204" pitchFamily="34" charset="0"/>
                <a:cs typeface="Times New Roman" panose="02020603050405020304" pitchFamily="18" charset="0"/>
              </a:rPr>
              <a:t>Lesser/Younger</a:t>
            </a:r>
            <a:r>
              <a:rPr lang="en-US" sz="3200" b="1"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200" b="1"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14</a:t>
            </a:r>
            <a:r>
              <a:rPr lang="en-US" sz="3200" b="1" kern="0" dirty="0">
                <a:effectLst/>
                <a:latin typeface="Times New Roman" panose="02020603050405020304" pitchFamily="18" charset="0"/>
                <a:ea typeface="Calibri" panose="020F0502020204030204" pitchFamily="34" charset="0"/>
                <a:cs typeface="Times New Roman" panose="02020603050405020304" pitchFamily="18" charset="0"/>
              </a:rPr>
              <a:t> times in Genesis				</a:t>
            </a: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Copyright: Repetition in the Bible </a:t>
            </a:r>
            <a:endParaRPr lang="en-US" sz="44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8352863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9AFAADB-C80C-99F5-B113-D5954C60ADAB}"/>
              </a:ext>
            </a:extLst>
          </p:cNvPr>
          <p:cNvSpPr txBox="1"/>
          <p:nvPr/>
        </p:nvSpPr>
        <p:spPr>
          <a:xfrm>
            <a:off x="76201" y="2456229"/>
            <a:ext cx="6343650" cy="3170099"/>
          </a:xfrm>
          <a:prstGeom prst="rect">
            <a:avLst/>
          </a:prstGeom>
          <a:noFill/>
        </p:spPr>
        <p:txBody>
          <a:bodyPr wrap="square">
            <a:spAutoFit/>
          </a:bodyPr>
          <a:lstStyle/>
          <a:p>
            <a:pPr marL="0" marR="0"/>
            <a:r>
              <a:rPr lang="en-US" sz="2000" kern="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................Male and </a:t>
            </a:r>
            <a:r>
              <a:rPr lang="en-US"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female</a:t>
            </a:r>
            <a:r>
              <a:rPr lang="en-US" sz="2000" kern="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2000" kern="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זָכָ֥ר </a:t>
            </a:r>
            <a:r>
              <a:rPr lang="he-IL"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וּנְקֵבָ֖ה</a:t>
            </a:r>
            <a:r>
              <a:rPr lang="he-IL" sz="2000" kern="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...........(Gen 1:27)</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000" kern="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................Male and </a:t>
            </a:r>
            <a:r>
              <a:rPr lang="en-US"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female</a:t>
            </a:r>
            <a:r>
              <a:rPr lang="en-US" sz="2000" kern="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2000" kern="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זָכָ֥ר </a:t>
            </a:r>
            <a:r>
              <a:rPr lang="he-IL"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וּנְקֵבָ֖ה</a:t>
            </a:r>
            <a:r>
              <a:rPr lang="he-IL" sz="2000" kern="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...........(Gen 5:2)</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000" kern="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Male and </a:t>
            </a:r>
            <a:r>
              <a:rPr lang="en-US"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female</a:t>
            </a:r>
            <a:r>
              <a:rPr lang="en-US" sz="2000" kern="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2000" kern="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זָכָ֥ר </a:t>
            </a:r>
            <a:r>
              <a:rPr lang="he-IL"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וּנְקֵבָ֖ה</a:t>
            </a:r>
            <a:r>
              <a:rPr lang="he-IL" sz="2000" kern="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..........(Gen 6:19)</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000" kern="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................Male and </a:t>
            </a:r>
            <a:r>
              <a:rPr lang="en-US"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female</a:t>
            </a:r>
            <a:r>
              <a:rPr lang="en-US" sz="2000" kern="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2000" kern="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זָכָ֣ר </a:t>
            </a:r>
            <a:r>
              <a:rPr lang="he-IL"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וּנְקֵבָ֑ה</a:t>
            </a:r>
            <a:r>
              <a:rPr lang="he-IL" sz="2000" kern="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..........(Gen 7:3)</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000" kern="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................Male and </a:t>
            </a:r>
            <a:r>
              <a:rPr lang="en-US"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female</a:t>
            </a:r>
            <a:r>
              <a:rPr lang="en-US" sz="2000" kern="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2000" kern="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זָכָ֣ר </a:t>
            </a:r>
            <a:r>
              <a:rPr lang="he-IL"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וּנְקֵבָ֑ה</a:t>
            </a:r>
            <a:r>
              <a:rPr lang="he-IL" sz="2000" kern="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..........(Gen 7:9)</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000" kern="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................Male and </a:t>
            </a:r>
            <a:r>
              <a:rPr lang="en-US"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female</a:t>
            </a:r>
            <a:r>
              <a:rPr lang="en-US" sz="2000" kern="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2000" kern="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זָכָ֙ר </a:t>
            </a:r>
            <a:r>
              <a:rPr lang="he-IL"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וּנְקֵבָ֤ה</a:t>
            </a:r>
            <a:r>
              <a:rPr lang="he-IL" sz="2000" kern="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..........(Gen 7:16)</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000" kern="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Whether male or </a:t>
            </a:r>
            <a:r>
              <a:rPr lang="en-US"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female</a:t>
            </a:r>
            <a:r>
              <a:rPr lang="en-US" sz="2000" kern="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2000" kern="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אִם־זָכָר֙ אִם־</a:t>
            </a:r>
            <a:r>
              <a:rPr lang="he-IL"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נְקֵבָ֔ה</a:t>
            </a:r>
            <a:r>
              <a:rPr lang="he-IL" sz="2000" kern="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(Lev 3:1)</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000" kern="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Male or </a:t>
            </a:r>
            <a:r>
              <a:rPr lang="en-US"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female</a:t>
            </a:r>
            <a:r>
              <a:rPr lang="en-US" sz="2000" kern="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2000" kern="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זָכָר֙ א֣וֹ </a:t>
            </a:r>
            <a:r>
              <a:rPr lang="he-IL"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נְקֵבָ֔ה</a:t>
            </a:r>
            <a:r>
              <a:rPr lang="he-IL" sz="2000" kern="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.......(Lev 3:6)</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................................female....</a:t>
            </a:r>
            <a:r>
              <a:rPr lang="he-IL"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נְקֵבָ֔ה..</a:t>
            </a:r>
            <a:r>
              <a:rPr lang="en-US"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.................(Lev 4:28)</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................................female....</a:t>
            </a:r>
            <a:r>
              <a:rPr lang="he-IL"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נְקֵבָ֥ה..</a:t>
            </a:r>
            <a:r>
              <a:rPr lang="en-US"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.................(Lev 4:32)</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CD97A705-55E4-BA20-5DE5-6118D38F99A9}"/>
              </a:ext>
            </a:extLst>
          </p:cNvPr>
          <p:cNvSpPr txBox="1"/>
          <p:nvPr/>
        </p:nvSpPr>
        <p:spPr>
          <a:xfrm>
            <a:off x="466726" y="802987"/>
            <a:ext cx="6515099" cy="1261884"/>
          </a:xfrm>
          <a:prstGeom prst="rect">
            <a:avLst/>
          </a:prstGeom>
          <a:noFill/>
        </p:spPr>
        <p:txBody>
          <a:bodyPr wrap="square">
            <a:spAutoFit/>
          </a:bodyPr>
          <a:lstStyle/>
          <a:p>
            <a:pPr marL="0" marR="0"/>
            <a:r>
              <a:rPr lang="en-US" sz="2800" b="1" i="1" kern="1200" dirty="0">
                <a:solidFill>
                  <a:srgbClr val="000000"/>
                </a:solidFill>
                <a:effectLst/>
                <a:latin typeface="Times New Roman" panose="02020603050405020304" pitchFamily="18" charset="0"/>
                <a:ea typeface="Times New Roman" panose="02020603050405020304" pitchFamily="18" charset="0"/>
                <a:cs typeface="+mn-cs"/>
              </a:rPr>
              <a:t>Female</a:t>
            </a:r>
            <a:r>
              <a:rPr lang="en-US" sz="2800" b="1" kern="1200" dirty="0">
                <a:solidFill>
                  <a:srgbClr val="000000"/>
                </a:solidFill>
                <a:effectLst/>
                <a:latin typeface="Times New Roman" panose="02020603050405020304" pitchFamily="18" charset="0"/>
                <a:ea typeface="Times New Roman" panose="02020603050405020304" pitchFamily="18" charset="0"/>
                <a:cs typeface="+mn-cs"/>
              </a:rPr>
              <a:t> 21 times in the Torah</a:t>
            </a:r>
            <a:endParaRPr lang="en-US" sz="2000" dirty="0">
              <a:effectLst/>
              <a:latin typeface="Times New Roman" panose="02020603050405020304" pitchFamily="18" charset="0"/>
              <a:ea typeface="Times New Roman" panose="02020603050405020304" pitchFamily="18" charset="0"/>
            </a:endParaRPr>
          </a:p>
          <a:p>
            <a:pPr marL="0" marR="0"/>
            <a:r>
              <a:rPr lang="en-US" sz="2400" b="1" i="1" kern="1200" dirty="0">
                <a:solidFill>
                  <a:srgbClr val="FF0000"/>
                </a:solidFill>
                <a:effectLst/>
                <a:latin typeface="Times New Roman" panose="02020603050405020304" pitchFamily="18" charset="0"/>
                <a:ea typeface="Times New Roman" panose="02020603050405020304" pitchFamily="18" charset="0"/>
                <a:cs typeface="+mn-cs"/>
              </a:rPr>
              <a:t>Male </a:t>
            </a:r>
            <a:r>
              <a:rPr lang="en-US" sz="2400" b="1" kern="1200" dirty="0">
                <a:solidFill>
                  <a:srgbClr val="000000"/>
                </a:solidFill>
                <a:effectLst/>
                <a:latin typeface="Times New Roman" panose="02020603050405020304" pitchFamily="18" charset="0"/>
                <a:ea typeface="Times New Roman" panose="02020603050405020304" pitchFamily="18" charset="0"/>
                <a:cs typeface="+mn-cs"/>
              </a:rPr>
              <a:t>12 times in the Torah</a:t>
            </a:r>
            <a:endParaRPr lang="en-US" dirty="0">
              <a:effectLst/>
              <a:latin typeface="Times New Roman" panose="02020603050405020304" pitchFamily="18" charset="0"/>
              <a:ea typeface="Times New Roman" panose="02020603050405020304" pitchFamily="18" charset="0"/>
            </a:endParaRPr>
          </a:p>
          <a:p>
            <a:pPr marL="0" marR="0"/>
            <a:r>
              <a:rPr lang="en-US" sz="2400" b="1" kern="1200" dirty="0">
                <a:solidFill>
                  <a:srgbClr val="000000"/>
                </a:solidFill>
                <a:effectLst/>
                <a:latin typeface="Times New Roman" panose="02020603050405020304" pitchFamily="18" charset="0"/>
                <a:ea typeface="Times New Roman" panose="02020603050405020304" pitchFamily="18" charset="0"/>
                <a:cs typeface="+mn-cs"/>
              </a:rPr>
              <a:t>Female 12 times in Leviticus</a:t>
            </a:r>
          </a:p>
        </p:txBody>
      </p:sp>
      <p:sp>
        <p:nvSpPr>
          <p:cNvPr id="6" name="TextBox 5">
            <a:extLst>
              <a:ext uri="{FF2B5EF4-FFF2-40B4-BE49-F238E27FC236}">
                <a16:creationId xmlns:a16="http://schemas.microsoft.com/office/drawing/2014/main" id="{9AE62C5E-C957-BE04-D939-662A02758413}"/>
              </a:ext>
            </a:extLst>
          </p:cNvPr>
          <p:cNvSpPr txBox="1"/>
          <p:nvPr/>
        </p:nvSpPr>
        <p:spPr>
          <a:xfrm>
            <a:off x="6096000" y="2388065"/>
            <a:ext cx="6257924" cy="3908762"/>
          </a:xfrm>
          <a:prstGeom prst="rect">
            <a:avLst/>
          </a:prstGeom>
          <a:noFill/>
        </p:spPr>
        <p:txBody>
          <a:bodyPr wrap="square">
            <a:spAutoFit/>
          </a:bodyPr>
          <a:lstStyle/>
          <a:p>
            <a:r>
              <a:rPr lang="en-US" sz="2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................................female....</a:t>
            </a:r>
            <a:r>
              <a:rPr lang="he-IL" sz="2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נְקֵבָ֙ה..</a:t>
            </a:r>
            <a:r>
              <a:rPr lang="en-US" sz="2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.................(Lev 5:6)</a:t>
            </a:r>
            <a:endParaRPr lang="en-US" sz="2000" dirty="0">
              <a:latin typeface="Times New Roman" panose="02020603050405020304" pitchFamily="18" charset="0"/>
              <a:ea typeface="Times New Roman" panose="02020603050405020304" pitchFamily="18" charset="0"/>
              <a:cs typeface="Times New Roman" panose="02020603050405020304" pitchFamily="18" charset="0"/>
            </a:endParaRPr>
          </a:p>
          <a:p>
            <a:r>
              <a:rPr lang="en-US" sz="2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....................And if  female....</a:t>
            </a:r>
            <a:r>
              <a:rPr lang="he-IL" sz="2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וְאִם־נְקֵבָ֣ה..</a:t>
            </a:r>
            <a:r>
              <a:rPr lang="en-US" sz="2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..........(Lev 12:5)</a:t>
            </a:r>
            <a:endParaRPr lang="en-US" sz="2000" dirty="0">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000" kern="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..............To male or </a:t>
            </a:r>
            <a:r>
              <a:rPr lang="en-US"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female</a:t>
            </a:r>
            <a:r>
              <a:rPr lang="en-US" sz="2000" kern="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2000" kern="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לַזָּכָ֖ר א֥וֹ </a:t>
            </a:r>
            <a:r>
              <a:rPr lang="he-IL"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לַנְּקֵבָֽה</a:t>
            </a:r>
            <a:r>
              <a:rPr lang="he-IL" sz="2000" kern="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...(Lev 12:7)</a:t>
            </a:r>
            <a:endParaRPr lang="en-US" sz="3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000" kern="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.......To male and to </a:t>
            </a:r>
            <a:r>
              <a:rPr lang="en-US"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female</a:t>
            </a:r>
            <a:r>
              <a:rPr lang="en-US" sz="2000" kern="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2000" kern="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..לַזָּכָ֖ר </a:t>
            </a:r>
            <a:r>
              <a:rPr lang="he-IL"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וְלַנְּקֵבָ֑ה</a:t>
            </a:r>
            <a:r>
              <a:rPr lang="he-IL" sz="2000" kern="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.....(Lev 15:33)</a:t>
            </a:r>
            <a:endParaRPr lang="en-US" sz="3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....................And if  female....</a:t>
            </a:r>
            <a:r>
              <a:rPr lang="he-IL"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וְאִם־נְקֵבָ֖ה..</a:t>
            </a:r>
            <a:r>
              <a:rPr lang="en-US"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..........(Lev 27:4)</a:t>
            </a:r>
            <a:endParaRPr lang="en-US" sz="3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....................And to female....</a:t>
            </a:r>
            <a:r>
              <a:rPr lang="he-IL"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וְלַנְּקֵבָ֖ה..</a:t>
            </a:r>
            <a:r>
              <a:rPr lang="en-US"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..............(Lev 27:5)</a:t>
            </a:r>
            <a:endParaRPr lang="en-US" sz="3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....................And to female....</a:t>
            </a:r>
            <a:r>
              <a:rPr lang="he-IL"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וְלַנְּקֵבָ֣ה..</a:t>
            </a:r>
            <a:r>
              <a:rPr lang="en-US"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..............(Lev 27:6)</a:t>
            </a:r>
            <a:endParaRPr lang="en-US" sz="3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....................And to female....</a:t>
            </a:r>
            <a:r>
              <a:rPr lang="he-IL"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וְלַנְּקֵבָ֖ה..</a:t>
            </a:r>
            <a:r>
              <a:rPr lang="en-US"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..............(Lev 27:7)</a:t>
            </a:r>
            <a:endParaRPr lang="en-US" sz="3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000" kern="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......From male unto </a:t>
            </a:r>
            <a:r>
              <a:rPr lang="en-US"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female</a:t>
            </a:r>
            <a:r>
              <a:rPr lang="en-US" sz="2000" kern="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2000" kern="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מִזָּכָ֤ר עַד־</a:t>
            </a:r>
            <a:r>
              <a:rPr lang="he-IL"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נְקֵבָה</a:t>
            </a:r>
            <a:r>
              <a:rPr lang="he-IL" sz="2000" kern="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....(Num 5:3)</a:t>
            </a:r>
            <a:endParaRPr lang="en-US" sz="3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......................Every female....</a:t>
            </a:r>
            <a:r>
              <a:rPr lang="he-IL"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כָּל־נְקֵבָֽה..</a:t>
            </a:r>
            <a:r>
              <a:rPr lang="en-US"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...........(Num 31:15)</a:t>
            </a:r>
            <a:endParaRPr lang="en-US" sz="3200" dirty="0">
              <a:effectLst/>
              <a:latin typeface="Times New Roman" panose="02020603050405020304" pitchFamily="18" charset="0"/>
              <a:ea typeface="Times New Roman" panose="02020603050405020304" pitchFamily="18" charset="0"/>
              <a:cs typeface="Times New Roman" panose="02020603050405020304" pitchFamily="18" charset="0"/>
            </a:endParaRPr>
          </a:p>
          <a:p>
            <a:r>
              <a:rPr lang="en-US" sz="2000" kern="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......From male unto </a:t>
            </a:r>
            <a:r>
              <a:rPr lang="en-US"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female</a:t>
            </a:r>
            <a:r>
              <a:rPr lang="en-US" sz="2000" kern="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2000" kern="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מִזָּכָ֤ר עַד־</a:t>
            </a:r>
            <a:r>
              <a:rPr lang="he-IL"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נְקֵבָה</a:t>
            </a:r>
            <a:r>
              <a:rPr lang="he-IL" sz="2000" kern="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...(Num 5:3)</a:t>
            </a:r>
          </a:p>
          <a:p>
            <a:endParaRPr lang="en-US"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Copyright: Repetition in the Bible</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9402704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AF1DB80-71EA-CDDA-FE7E-1CC1766E15A4}"/>
              </a:ext>
            </a:extLst>
          </p:cNvPr>
          <p:cNvSpPr txBox="1"/>
          <p:nvPr/>
        </p:nvSpPr>
        <p:spPr>
          <a:xfrm>
            <a:off x="169976" y="0"/>
            <a:ext cx="11364799" cy="8356134"/>
          </a:xfrm>
          <a:prstGeom prst="rect">
            <a:avLst/>
          </a:prstGeom>
          <a:noFill/>
        </p:spPr>
        <p:txBody>
          <a:bodyPr wrap="square">
            <a:spAutoFit/>
          </a:bodyPr>
          <a:lstStyle/>
          <a:p>
            <a:pPr marL="0" marR="0"/>
            <a:r>
              <a:rPr lang="en-US" sz="2800" b="1" i="1" dirty="0">
                <a:effectLst/>
                <a:latin typeface="Times New Roman" panose="02020603050405020304" pitchFamily="18" charset="0"/>
                <a:ea typeface="Times New Roman" panose="02020603050405020304" pitchFamily="18" charset="0"/>
                <a:cs typeface="Times New Roman" panose="02020603050405020304" pitchFamily="18" charset="0"/>
              </a:rPr>
              <a:t>After his, her, their kind</a:t>
            </a:r>
            <a:r>
              <a:rPr lang="en-US" sz="2800" b="1" dirty="0">
                <a:effectLst/>
                <a:latin typeface="Times New Roman" panose="02020603050405020304" pitchFamily="18" charset="0"/>
                <a:ea typeface="Times New Roman" panose="02020603050405020304" pitchFamily="18" charset="0"/>
                <a:cs typeface="Times New Roman" panose="02020603050405020304" pitchFamily="18" charset="0"/>
              </a:rPr>
              <a:t> 30 times in the Torah</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800" b="1" i="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After its kind </a:t>
            </a:r>
            <a:r>
              <a:rPr lang="en-US" sz="2800" b="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10 times in....Genesis Chapter 1</a:t>
            </a:r>
            <a:endParaRPr lang="en-US" sz="20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800" b="1" i="1" dirty="0">
                <a:effectLst/>
                <a:latin typeface="Times New Roman" panose="02020603050405020304" pitchFamily="18" charset="0"/>
                <a:ea typeface="Times New Roman" panose="02020603050405020304" pitchFamily="18" charset="0"/>
                <a:cs typeface="Times New Roman" panose="02020603050405020304" pitchFamily="18" charset="0"/>
              </a:rPr>
              <a:t>After his, her, their kind</a:t>
            </a:r>
            <a:r>
              <a:rPr lang="en-US" sz="2800" b="1" dirty="0">
                <a:effectLst/>
                <a:latin typeface="Times New Roman" panose="02020603050405020304" pitchFamily="18" charset="0"/>
                <a:ea typeface="Times New Roman" panose="02020603050405020304" pitchFamily="18" charset="0"/>
                <a:cs typeface="Times New Roman" panose="02020603050405020304" pitchFamily="18" charset="0"/>
              </a:rPr>
              <a:t> 17 Genesis 					</a:t>
            </a: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Copyright: Repetition in the Bible </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After his kind…....</a:t>
            </a:r>
            <a:r>
              <a:rPr lang="he-IL" sz="2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לְמִינ֔וֹ</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(Gen 1:11)</a:t>
            </a:r>
          </a:p>
          <a:p>
            <a:pPr marL="0" marR="0"/>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After his kind.......</a:t>
            </a:r>
            <a:r>
              <a:rPr lang="he-IL" sz="2400" b="1" dirty="0">
                <a:effectLst/>
                <a:latin typeface="Times New Roman" panose="02020603050405020304" pitchFamily="18" charset="0"/>
                <a:ea typeface="Times New Roman" panose="02020603050405020304" pitchFamily="18" charset="0"/>
                <a:cs typeface="Times New Roman" panose="02020603050405020304" pitchFamily="18" charset="0"/>
              </a:rPr>
              <a:t>לְמִינֵ֔הוּ</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(Gen 1:12)</a:t>
            </a:r>
          </a:p>
          <a:p>
            <a:pPr marL="0" marR="0"/>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After his kind.......</a:t>
            </a:r>
            <a:r>
              <a:rPr lang="he-IL" sz="2400" b="1" dirty="0">
                <a:effectLst/>
                <a:latin typeface="Times New Roman" panose="02020603050405020304" pitchFamily="18" charset="0"/>
                <a:ea typeface="Times New Roman" panose="02020603050405020304" pitchFamily="18" charset="0"/>
                <a:cs typeface="Times New Roman" panose="02020603050405020304" pitchFamily="18" charset="0"/>
              </a:rPr>
              <a:t>לְמִינֵ֑הוּ</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(Gen 1:12)</a:t>
            </a:r>
          </a:p>
          <a:p>
            <a:pPr marL="0" marR="0"/>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After their kind....</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 לְמִֽינֵהֶ֗ם..</a:t>
            </a:r>
            <a:r>
              <a:rPr lang="en-US" sz="24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(Gen 1:21)</a:t>
            </a:r>
          </a:p>
          <a:p>
            <a:pPr marL="0" marR="0"/>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After his kind.......</a:t>
            </a:r>
            <a:r>
              <a:rPr lang="he-IL" sz="2400" b="1" dirty="0">
                <a:effectLst/>
                <a:latin typeface="Times New Roman" panose="02020603050405020304" pitchFamily="18" charset="0"/>
                <a:ea typeface="Times New Roman" panose="02020603050405020304" pitchFamily="18" charset="0"/>
                <a:cs typeface="Times New Roman" panose="02020603050405020304" pitchFamily="18" charset="0"/>
              </a:rPr>
              <a:t>לְמִינֵ֔הוּ</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(Gen 1:21)</a:t>
            </a:r>
          </a:p>
          <a:p>
            <a:pPr marL="0" marR="0"/>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After her kind........</a:t>
            </a:r>
            <a:r>
              <a:rPr lang="he-IL" sz="2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לְמִינָ֔הּ</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(Gen 1:24)</a:t>
            </a:r>
          </a:p>
          <a:p>
            <a:pPr marL="0" marR="0"/>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After her kind........</a:t>
            </a:r>
            <a:r>
              <a:rPr lang="he-IL" sz="2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לְמִינָ֑הּ</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(Gen 1:24)</a:t>
            </a:r>
          </a:p>
          <a:p>
            <a:pPr marL="0" marR="0"/>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After her kind........</a:t>
            </a:r>
            <a:r>
              <a:rPr lang="he-IL" sz="2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לְמִינָ֗הּ</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(Gen 1:25)</a:t>
            </a:r>
          </a:p>
          <a:p>
            <a:pPr marL="0" marR="0"/>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After her kind........</a:t>
            </a:r>
            <a:r>
              <a:rPr lang="he-IL" sz="2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לְמִינָ֔הּ</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(Gen 1:25)</a:t>
            </a:r>
          </a:p>
          <a:p>
            <a:pPr marL="0" marR="0"/>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After his kind.......</a:t>
            </a:r>
            <a:r>
              <a:rPr lang="he-IL" sz="2400" b="1" dirty="0">
                <a:effectLst/>
                <a:latin typeface="Times New Roman" panose="02020603050405020304" pitchFamily="18" charset="0"/>
                <a:ea typeface="Times New Roman" panose="02020603050405020304" pitchFamily="18" charset="0"/>
                <a:cs typeface="Times New Roman" panose="02020603050405020304" pitchFamily="18" charset="0"/>
              </a:rPr>
              <a:t>לְמִינֵ֑הוּ</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(Gen 1:25)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After her kind........</a:t>
            </a:r>
            <a:r>
              <a:rPr kumimoji="0" lang="he-IL" sz="2400" b="0" i="0" u="none" strike="noStrike" kern="120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לְמִינָ֔הּ  </a:t>
            </a:r>
            <a:r>
              <a:rPr kumimoji="0" 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(Gen 6:20)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After his kind........</a:t>
            </a:r>
            <a:r>
              <a:rPr kumimoji="0" lang="he-IL" sz="24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לְמִינֵ֗הוּ</a:t>
            </a:r>
            <a:r>
              <a:rPr kumimoji="0" lang="he-IL"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(Gen 6:20)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After his kind........</a:t>
            </a:r>
            <a:r>
              <a:rPr kumimoji="0" lang="he-IL" sz="24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לְמִינֵ֑הוּ</a:t>
            </a:r>
            <a:r>
              <a:rPr kumimoji="0" lang="he-IL"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(Gen 6:20)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After her kind........</a:t>
            </a:r>
            <a:r>
              <a:rPr kumimoji="0" lang="he-IL" sz="2400" b="0" i="0" u="none" strike="noStrike" kern="120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לְמִינָ֔הּ  </a:t>
            </a:r>
            <a:r>
              <a:rPr kumimoji="0" 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(Gen 7:14)</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After her kind........</a:t>
            </a:r>
            <a:r>
              <a:rPr kumimoji="0" lang="he-IL" sz="2400" b="0" i="0" u="none" strike="noStrike" kern="120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לְמִינָ֗הּ  </a:t>
            </a:r>
            <a:r>
              <a:rPr kumimoji="0" 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(Gen 7:14)</a:t>
            </a:r>
            <a:endParaRPr lang="en-US" sz="2800" dirty="0">
              <a:latin typeface="Times New Roman" panose="02020603050405020304" pitchFamily="18" charset="0"/>
              <a:ea typeface="Times New Roman" panose="02020603050405020304" pitchFamily="18" charset="0"/>
              <a:cs typeface="Times New Roman" panose="02020603050405020304" pitchFamily="18" charset="0"/>
            </a:endParaRPr>
          </a:p>
          <a:p>
            <a:pPr marL="0" marR="0"/>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endParaRPr lang="en-US" sz="2400" dirty="0">
              <a:latin typeface="Times New Roman" panose="02020603050405020304" pitchFamily="18" charset="0"/>
              <a:ea typeface="Times New Roman" panose="02020603050405020304" pitchFamily="18" charset="0"/>
              <a:cs typeface="Times New Roman" panose="02020603050405020304" pitchFamily="18" charset="0"/>
            </a:endParaRPr>
          </a:p>
          <a:p>
            <a:pPr marL="0" marR="0"/>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30EEAC25-1EB3-B0DA-FE54-857139812CAB}"/>
              </a:ext>
            </a:extLst>
          </p:cNvPr>
          <p:cNvSpPr txBox="1"/>
          <p:nvPr/>
        </p:nvSpPr>
        <p:spPr>
          <a:xfrm>
            <a:off x="6096000" y="1361911"/>
            <a:ext cx="5591666" cy="563231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After his kind........</a:t>
            </a:r>
            <a:r>
              <a:rPr kumimoji="0" lang="he-IL" sz="24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לְמִינֵ֑הוּ</a:t>
            </a:r>
            <a:r>
              <a:rPr kumimoji="0" lang="he-IL"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(Gen 7:14)</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After his kind.........</a:t>
            </a:r>
            <a:r>
              <a:rPr kumimoji="0" lang="he-IL" sz="24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לְמִינֵ֔הוּ</a:t>
            </a:r>
            <a:r>
              <a:rPr kumimoji="0" lang="he-IL"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(Gen 7:14)</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After her kind.........</a:t>
            </a:r>
            <a:r>
              <a:rPr kumimoji="0" lang="he-IL" sz="2400" b="0" i="0" u="none" strike="noStrike" kern="120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לְמִינָֽהּ  </a:t>
            </a: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(Lev 11:14)</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After his kind.......... </a:t>
            </a:r>
            <a:r>
              <a:rPr kumimoji="0" lang="he-IL" sz="2400" b="1" i="0" u="none" strike="noStrike" kern="120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לְמִינֽוֹ</a:t>
            </a:r>
            <a:r>
              <a:rPr kumimoji="0" lang="he-IL" sz="2400" b="0" i="0" u="none" strike="noStrike" kern="120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(Lev 11:15)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After his kind........ </a:t>
            </a:r>
            <a:r>
              <a:rPr kumimoji="0" lang="he-IL" sz="24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לְמִינֵֽהוּ</a:t>
            </a:r>
            <a:r>
              <a:rPr kumimoji="0" lang="he-IL"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(Lev 11:16)</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After her kind........ </a:t>
            </a:r>
            <a:r>
              <a:rPr kumimoji="0" lang="he-IL" sz="2400" b="0" i="0" u="none" strike="noStrike" kern="120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לְמִינָ֑הּ  </a:t>
            </a: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(Lev 11:19)</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After his kind......... </a:t>
            </a:r>
            <a:r>
              <a:rPr kumimoji="0" lang="he-IL" sz="2400" b="1" i="0" u="none" strike="noStrike" kern="120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לְמִינ֔וֹ</a:t>
            </a:r>
            <a:r>
              <a:rPr kumimoji="0" lang="he-IL" sz="2400" b="0" i="0" u="none" strike="noStrike" kern="120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(Lev 11:22)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After his kind........ </a:t>
            </a:r>
            <a:r>
              <a:rPr kumimoji="0" lang="he-IL" sz="24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לְמִינֵ֑הוּ</a:t>
            </a:r>
            <a:r>
              <a:rPr kumimoji="0" lang="he-IL"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(Lev 11:22)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After his kind........ </a:t>
            </a:r>
            <a:r>
              <a:rPr kumimoji="0" lang="he-IL" sz="24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לְמִינֵ֔הוּ</a:t>
            </a:r>
            <a:r>
              <a:rPr kumimoji="0" lang="he-IL"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(Lev 11:22)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After his kind........ </a:t>
            </a:r>
            <a:r>
              <a:rPr kumimoji="0" lang="he-IL" sz="24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לְמִינֵֽהוּ</a:t>
            </a:r>
            <a:r>
              <a:rPr kumimoji="0" lang="he-IL"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(Lev 11:22)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After his kind........ </a:t>
            </a:r>
            <a:r>
              <a:rPr kumimoji="0" lang="he-IL" sz="24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לְמִינֵֽהוּ</a:t>
            </a:r>
            <a:r>
              <a:rPr kumimoji="0" lang="he-IL"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(Lev 11:29)</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After her kind........ </a:t>
            </a:r>
            <a:r>
              <a:rPr kumimoji="0" lang="he-IL" sz="2400" b="0" i="0" u="none" strike="noStrike" kern="120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לְמִינָֽהּ  </a:t>
            </a: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(Deu 14:13)</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After his kind......... </a:t>
            </a:r>
            <a:r>
              <a:rPr kumimoji="0" lang="he-IL" sz="2400" b="1" i="0" u="none" strike="noStrike" kern="120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לְמִינֽוֹ</a:t>
            </a:r>
            <a:r>
              <a:rPr kumimoji="0" lang="he-IL" sz="2400" b="0" i="0" u="none" strike="noStrike" kern="120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(Deu 14:14)</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After his kind........ </a:t>
            </a:r>
            <a:r>
              <a:rPr kumimoji="0" lang="he-IL" sz="24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לְמִינֵֽהוּ</a:t>
            </a:r>
            <a:r>
              <a:rPr kumimoji="0" lang="he-IL"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(Deu 14:15)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After her kind......... </a:t>
            </a:r>
            <a:r>
              <a:rPr kumimoji="0" lang="he-IL" sz="2400" b="0" i="0" u="none" strike="noStrike" kern="120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לְמִינָ֑הּ  </a:t>
            </a: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(Deu 14:18)</a:t>
            </a:r>
            <a:endParaRPr lang="en-US" sz="2000" dirty="0"/>
          </a:p>
        </p:txBody>
      </p:sp>
    </p:spTree>
    <p:extLst>
      <p:ext uri="{BB962C8B-B14F-4D97-AF65-F5344CB8AC3E}">
        <p14:creationId xmlns:p14="http://schemas.microsoft.com/office/powerpoint/2010/main" val="177234457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8F5D397A-DD0A-E08B-77E1-352F09A4262F}"/>
              </a:ext>
            </a:extLst>
          </p:cNvPr>
          <p:cNvGraphicFramePr>
            <a:graphicFrameLocks noGrp="1"/>
          </p:cNvGraphicFramePr>
          <p:nvPr>
            <p:extLst>
              <p:ext uri="{D42A27DB-BD31-4B8C-83A1-F6EECF244321}">
                <p14:modId xmlns:p14="http://schemas.microsoft.com/office/powerpoint/2010/main" val="788374368"/>
              </p:ext>
            </p:extLst>
          </p:nvPr>
        </p:nvGraphicFramePr>
        <p:xfrm>
          <a:off x="614313" y="622638"/>
          <a:ext cx="10963373" cy="5803590"/>
        </p:xfrm>
        <a:graphic>
          <a:graphicData uri="http://schemas.openxmlformats.org/drawingml/2006/table">
            <a:tbl>
              <a:tblPr firstRow="1" firstCol="1" bandRow="1"/>
              <a:tblGrid>
                <a:gridCol w="2630901">
                  <a:extLst>
                    <a:ext uri="{9D8B030D-6E8A-4147-A177-3AD203B41FA5}">
                      <a16:colId xmlns:a16="http://schemas.microsoft.com/office/drawing/2014/main" val="3646498713"/>
                    </a:ext>
                  </a:extLst>
                </a:gridCol>
                <a:gridCol w="2638616">
                  <a:extLst>
                    <a:ext uri="{9D8B030D-6E8A-4147-A177-3AD203B41FA5}">
                      <a16:colId xmlns:a16="http://schemas.microsoft.com/office/drawing/2014/main" val="3741164772"/>
                    </a:ext>
                  </a:extLst>
                </a:gridCol>
                <a:gridCol w="2777490">
                  <a:extLst>
                    <a:ext uri="{9D8B030D-6E8A-4147-A177-3AD203B41FA5}">
                      <a16:colId xmlns:a16="http://schemas.microsoft.com/office/drawing/2014/main" val="3117581675"/>
                    </a:ext>
                  </a:extLst>
                </a:gridCol>
                <a:gridCol w="2916366">
                  <a:extLst>
                    <a:ext uri="{9D8B030D-6E8A-4147-A177-3AD203B41FA5}">
                      <a16:colId xmlns:a16="http://schemas.microsoft.com/office/drawing/2014/main" val="2180283072"/>
                    </a:ext>
                  </a:extLst>
                </a:gridCol>
              </a:tblGrid>
              <a:tr h="296462">
                <a:tc>
                  <a:txBody>
                    <a:bodyPr/>
                    <a:lstStyle/>
                    <a:p>
                      <a:pPr marL="0" marR="0">
                        <a:lnSpc>
                          <a:spcPct val="115000"/>
                        </a:lnSpc>
                      </a:pP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הָֽאָדָם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(Gen 1:27)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pPr>
                      <a:r>
                        <a:rPr lang="he-IL" sz="2400">
                          <a:effectLst/>
                          <a:latin typeface="Times New Roman" panose="02020603050405020304" pitchFamily="18" charset="0"/>
                          <a:ea typeface="Times New Roman" panose="02020603050405020304" pitchFamily="18" charset="0"/>
                          <a:cs typeface="Times New Roman" panose="02020603050405020304" pitchFamily="18" charset="0"/>
                        </a:rPr>
                        <a:t>הָֽאָדָ֜ם </a:t>
                      </a:r>
                      <a:r>
                        <a:rPr lang="en-US" sz="2400">
                          <a:effectLst/>
                          <a:latin typeface="Times New Roman" panose="02020603050405020304" pitchFamily="18" charset="0"/>
                          <a:ea typeface="Times New Roman" panose="02020603050405020304" pitchFamily="18" charset="0"/>
                          <a:cs typeface="Times New Roman" panose="02020603050405020304" pitchFamily="18" charset="0"/>
                        </a:rPr>
                        <a:t> (Gen 3:8)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pP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הָאָדָ֛ם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(Gen 8:21)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pPr>
                      <a:r>
                        <a:rPr lang="he-IL" sz="2400">
                          <a:effectLst/>
                          <a:latin typeface="Times New Roman" panose="02020603050405020304" pitchFamily="18" charset="0"/>
                          <a:ea typeface="Times New Roman" panose="02020603050405020304" pitchFamily="18" charset="0"/>
                          <a:cs typeface="Times New Roman" panose="02020603050405020304" pitchFamily="18" charset="0"/>
                        </a:rPr>
                        <a:t>הָאָדָ֖ם </a:t>
                      </a:r>
                      <a:r>
                        <a:rPr lang="en-US" sz="2400">
                          <a:effectLst/>
                          <a:latin typeface="Times New Roman" panose="02020603050405020304" pitchFamily="18" charset="0"/>
                          <a:ea typeface="Times New Roman" panose="02020603050405020304" pitchFamily="18" charset="0"/>
                          <a:cs typeface="Times New Roman" panose="02020603050405020304" pitchFamily="18" charset="0"/>
                        </a:rPr>
                        <a:t> (Lev 27:29)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32776468"/>
                  </a:ext>
                </a:extLst>
              </a:tr>
              <a:tr h="296462">
                <a:tc>
                  <a:txBody>
                    <a:bodyPr/>
                    <a:lstStyle/>
                    <a:p>
                      <a:pPr marL="0" marR="0">
                        <a:lnSpc>
                          <a:spcPct val="115000"/>
                        </a:lnSpc>
                      </a:pP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הָֽאָדָ֗ם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(Gen 2:7)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pPr>
                      <a:r>
                        <a:rPr lang="he-IL" sz="2400">
                          <a:effectLst/>
                          <a:latin typeface="Times New Roman" panose="02020603050405020304" pitchFamily="18" charset="0"/>
                          <a:ea typeface="Times New Roman" panose="02020603050405020304" pitchFamily="18" charset="0"/>
                          <a:cs typeface="Times New Roman" panose="02020603050405020304" pitchFamily="18" charset="0"/>
                        </a:rPr>
                        <a:t>הָֽאָדָ֑ם </a:t>
                      </a:r>
                      <a:r>
                        <a:rPr lang="en-US" sz="2400">
                          <a:effectLst/>
                          <a:latin typeface="Times New Roman" panose="02020603050405020304" pitchFamily="18" charset="0"/>
                          <a:ea typeface="Times New Roman" panose="02020603050405020304" pitchFamily="18" charset="0"/>
                          <a:cs typeface="Times New Roman" panose="02020603050405020304" pitchFamily="18" charset="0"/>
                        </a:rPr>
                        <a:t> (Gen 3:9)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pP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הָֽאָדָ֗ם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(Gen 9:5)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pPr>
                      <a:r>
                        <a:rPr lang="he-IL" sz="24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הָֽאָדָ֔ם </a:t>
                      </a:r>
                      <a:r>
                        <a:rPr lang="en-US" sz="24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(Num 5:6)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13336076"/>
                  </a:ext>
                </a:extLst>
              </a:tr>
              <a:tr h="296462">
                <a:tc>
                  <a:txBody>
                    <a:bodyPr/>
                    <a:lstStyle/>
                    <a:p>
                      <a:pPr marL="0" marR="0">
                        <a:lnSpc>
                          <a:spcPct val="115000"/>
                        </a:lnSpc>
                      </a:pPr>
                      <a:r>
                        <a:rPr lang="he-IL" sz="2400">
                          <a:effectLst/>
                          <a:latin typeface="Times New Roman" panose="02020603050405020304" pitchFamily="18" charset="0"/>
                          <a:ea typeface="Times New Roman" panose="02020603050405020304" pitchFamily="18" charset="0"/>
                          <a:cs typeface="Times New Roman" panose="02020603050405020304" pitchFamily="18" charset="0"/>
                        </a:rPr>
                        <a:t>הָֽאָדָ֖ם </a:t>
                      </a:r>
                      <a:r>
                        <a:rPr lang="en-US" sz="2400">
                          <a:effectLst/>
                          <a:latin typeface="Times New Roman" panose="02020603050405020304" pitchFamily="18" charset="0"/>
                          <a:ea typeface="Times New Roman" panose="02020603050405020304" pitchFamily="18" charset="0"/>
                          <a:cs typeface="Times New Roman" panose="02020603050405020304" pitchFamily="18" charset="0"/>
                        </a:rPr>
                        <a:t> (Gen 2:7)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pPr>
                      <a:r>
                        <a:rPr lang="he-IL" sz="2400">
                          <a:effectLst/>
                          <a:latin typeface="Times New Roman" panose="02020603050405020304" pitchFamily="18" charset="0"/>
                          <a:ea typeface="Times New Roman" panose="02020603050405020304" pitchFamily="18" charset="0"/>
                          <a:cs typeface="Times New Roman" panose="02020603050405020304" pitchFamily="18" charset="0"/>
                        </a:rPr>
                        <a:t>הָֽאָדָ֑ם </a:t>
                      </a:r>
                      <a:r>
                        <a:rPr lang="en-US" sz="2400">
                          <a:effectLst/>
                          <a:latin typeface="Times New Roman" panose="02020603050405020304" pitchFamily="18" charset="0"/>
                          <a:ea typeface="Times New Roman" panose="02020603050405020304" pitchFamily="18" charset="0"/>
                          <a:cs typeface="Times New Roman" panose="02020603050405020304" pitchFamily="18" charset="0"/>
                        </a:rPr>
                        <a:t> (Gen 3:12)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pP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הָֽאָדָֽם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(Gen 9:5)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pPr>
                      <a:r>
                        <a:rPr lang="he-IL" sz="24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הָֽאָדָ֔ם </a:t>
                      </a:r>
                      <a:r>
                        <a:rPr lang="en-US" sz="24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(Num 12:3)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59951202"/>
                  </a:ext>
                </a:extLst>
              </a:tr>
              <a:tr h="296462">
                <a:tc>
                  <a:txBody>
                    <a:bodyPr/>
                    <a:lstStyle/>
                    <a:p>
                      <a:pPr marL="0" marR="0">
                        <a:lnSpc>
                          <a:spcPct val="115000"/>
                        </a:lnSpc>
                      </a:pP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הָֽאָדָ֖ם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(Gen 2:8)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pPr>
                      <a:r>
                        <a:rPr lang="he-IL" sz="2400">
                          <a:effectLst/>
                          <a:latin typeface="Times New Roman" panose="02020603050405020304" pitchFamily="18" charset="0"/>
                          <a:ea typeface="Times New Roman" panose="02020603050405020304" pitchFamily="18" charset="0"/>
                          <a:cs typeface="Times New Roman" panose="02020603050405020304" pitchFamily="18" charset="0"/>
                        </a:rPr>
                        <a:t>הָֽאָדָ֛ם </a:t>
                      </a:r>
                      <a:r>
                        <a:rPr lang="en-US" sz="2400">
                          <a:effectLst/>
                          <a:latin typeface="Times New Roman" panose="02020603050405020304" pitchFamily="18" charset="0"/>
                          <a:ea typeface="Times New Roman" panose="02020603050405020304" pitchFamily="18" charset="0"/>
                          <a:cs typeface="Times New Roman" panose="02020603050405020304" pitchFamily="18" charset="0"/>
                        </a:rPr>
                        <a:t> (Gen 3:20)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pP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הָֽאָדָ֔ם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(Gen 9:6)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pPr>
                      <a:r>
                        <a:rPr lang="he-IL" sz="24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הָֽאָדָם </a:t>
                      </a:r>
                      <a:r>
                        <a:rPr lang="en-US" sz="24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(Num 16:29)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35132682"/>
                  </a:ext>
                </a:extLst>
              </a:tr>
              <a:tr h="296462">
                <a:tc>
                  <a:txBody>
                    <a:bodyPr/>
                    <a:lstStyle/>
                    <a:p>
                      <a:pPr marL="0" marR="0">
                        <a:lnSpc>
                          <a:spcPct val="115000"/>
                        </a:lnSpc>
                      </a:pPr>
                      <a:r>
                        <a:rPr lang="he-IL" sz="2400">
                          <a:effectLst/>
                          <a:latin typeface="Times New Roman" panose="02020603050405020304" pitchFamily="18" charset="0"/>
                          <a:ea typeface="Times New Roman" panose="02020603050405020304" pitchFamily="18" charset="0"/>
                          <a:cs typeface="Times New Roman" panose="02020603050405020304" pitchFamily="18" charset="0"/>
                        </a:rPr>
                        <a:t>הָֽאָדָ֑ם </a:t>
                      </a:r>
                      <a:r>
                        <a:rPr lang="en-US" sz="2400">
                          <a:effectLst/>
                          <a:latin typeface="Times New Roman" panose="02020603050405020304" pitchFamily="18" charset="0"/>
                          <a:ea typeface="Times New Roman" panose="02020603050405020304" pitchFamily="18" charset="0"/>
                          <a:cs typeface="Times New Roman" panose="02020603050405020304" pitchFamily="18" charset="0"/>
                        </a:rPr>
                        <a:t> (Gen 2:15)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pPr>
                      <a:r>
                        <a:rPr lang="he-IL" sz="2400">
                          <a:effectLst/>
                          <a:latin typeface="Times New Roman" panose="02020603050405020304" pitchFamily="18" charset="0"/>
                          <a:ea typeface="Times New Roman" panose="02020603050405020304" pitchFamily="18" charset="0"/>
                          <a:cs typeface="Times New Roman" panose="02020603050405020304" pitchFamily="18" charset="0"/>
                        </a:rPr>
                        <a:t>הָֽאָדָם </a:t>
                      </a:r>
                      <a:r>
                        <a:rPr lang="en-US" sz="2400">
                          <a:effectLst/>
                          <a:latin typeface="Times New Roman" panose="02020603050405020304" pitchFamily="18" charset="0"/>
                          <a:ea typeface="Times New Roman" panose="02020603050405020304" pitchFamily="18" charset="0"/>
                          <a:cs typeface="Times New Roman" panose="02020603050405020304" pitchFamily="18" charset="0"/>
                        </a:rPr>
                        <a:t> (Gen 3:22)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pP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הָאָדָֽם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(Gen 9:6)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pPr>
                      <a:r>
                        <a:rPr lang="he-IL" sz="24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הָ֣אָדָ֔ם </a:t>
                      </a:r>
                      <a:r>
                        <a:rPr lang="en-US" sz="24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(Num 16:29)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4520643"/>
                  </a:ext>
                </a:extLst>
              </a:tr>
              <a:tr h="296462">
                <a:tc>
                  <a:txBody>
                    <a:bodyPr/>
                    <a:lstStyle/>
                    <a:p>
                      <a:pPr marL="0" marR="0">
                        <a:lnSpc>
                          <a:spcPct val="115000"/>
                        </a:lnSpc>
                      </a:pPr>
                      <a:r>
                        <a:rPr lang="he-IL" sz="2400">
                          <a:effectLst/>
                          <a:latin typeface="Times New Roman" panose="02020603050405020304" pitchFamily="18" charset="0"/>
                          <a:ea typeface="Times New Roman" panose="02020603050405020304" pitchFamily="18" charset="0"/>
                          <a:cs typeface="Times New Roman" panose="02020603050405020304" pitchFamily="18" charset="0"/>
                        </a:rPr>
                        <a:t>הָֽאָדָ֖ם </a:t>
                      </a:r>
                      <a:r>
                        <a:rPr lang="en-US" sz="2400">
                          <a:effectLst/>
                          <a:latin typeface="Times New Roman" panose="02020603050405020304" pitchFamily="18" charset="0"/>
                          <a:ea typeface="Times New Roman" panose="02020603050405020304" pitchFamily="18" charset="0"/>
                          <a:cs typeface="Times New Roman" panose="02020603050405020304" pitchFamily="18" charset="0"/>
                        </a:rPr>
                        <a:t> (Gen 2:16)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pPr>
                      <a:r>
                        <a:rPr lang="he-IL" sz="2400">
                          <a:effectLst/>
                          <a:latin typeface="Times New Roman" panose="02020603050405020304" pitchFamily="18" charset="0"/>
                          <a:ea typeface="Times New Roman" panose="02020603050405020304" pitchFamily="18" charset="0"/>
                          <a:cs typeface="Times New Roman" panose="02020603050405020304" pitchFamily="18" charset="0"/>
                        </a:rPr>
                        <a:t>הָֽאָדָ֑ם </a:t>
                      </a:r>
                      <a:r>
                        <a:rPr lang="en-US" sz="2400">
                          <a:effectLst/>
                          <a:latin typeface="Times New Roman" panose="02020603050405020304" pitchFamily="18" charset="0"/>
                          <a:ea typeface="Times New Roman" panose="02020603050405020304" pitchFamily="18" charset="0"/>
                          <a:cs typeface="Times New Roman" panose="02020603050405020304" pitchFamily="18" charset="0"/>
                        </a:rPr>
                        <a:t> (Gen 3:24)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pP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הָאָדָֽם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(Gen 11:5)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pPr>
                      <a:r>
                        <a:rPr lang="he-IL" sz="24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הָאָדָם </a:t>
                      </a:r>
                      <a:r>
                        <a:rPr lang="en-US" sz="24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(Num 16:32)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59077013"/>
                  </a:ext>
                </a:extLst>
              </a:tr>
              <a:tr h="296462">
                <a:tc>
                  <a:txBody>
                    <a:bodyPr/>
                    <a:lstStyle/>
                    <a:p>
                      <a:pPr marL="0" marR="0">
                        <a:lnSpc>
                          <a:spcPct val="115000"/>
                        </a:lnSpc>
                      </a:pPr>
                      <a:r>
                        <a:rPr lang="he-IL" sz="2400">
                          <a:effectLst/>
                          <a:latin typeface="Times New Roman" panose="02020603050405020304" pitchFamily="18" charset="0"/>
                          <a:ea typeface="Times New Roman" panose="02020603050405020304" pitchFamily="18" charset="0"/>
                          <a:cs typeface="Times New Roman" panose="02020603050405020304" pitchFamily="18" charset="0"/>
                        </a:rPr>
                        <a:t>הָֽאָדָ֖ם </a:t>
                      </a:r>
                      <a:r>
                        <a:rPr lang="en-US" sz="2400">
                          <a:effectLst/>
                          <a:latin typeface="Times New Roman" panose="02020603050405020304" pitchFamily="18" charset="0"/>
                          <a:ea typeface="Times New Roman" panose="02020603050405020304" pitchFamily="18" charset="0"/>
                          <a:cs typeface="Times New Roman" panose="02020603050405020304" pitchFamily="18" charset="0"/>
                        </a:rPr>
                        <a:t> (Gen 2:18)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pPr>
                      <a:r>
                        <a:rPr lang="he-IL" sz="2400">
                          <a:effectLst/>
                          <a:latin typeface="Times New Roman" panose="02020603050405020304" pitchFamily="18" charset="0"/>
                          <a:ea typeface="Times New Roman" panose="02020603050405020304" pitchFamily="18" charset="0"/>
                          <a:cs typeface="Times New Roman" panose="02020603050405020304" pitchFamily="18" charset="0"/>
                        </a:rPr>
                        <a:t>וְהָ֣אָדָ֔ם </a:t>
                      </a:r>
                      <a:r>
                        <a:rPr lang="en-US" sz="2400">
                          <a:effectLst/>
                          <a:latin typeface="Times New Roman" panose="02020603050405020304" pitchFamily="18" charset="0"/>
                          <a:ea typeface="Times New Roman" panose="02020603050405020304" pitchFamily="18" charset="0"/>
                          <a:cs typeface="Times New Roman" panose="02020603050405020304" pitchFamily="18" charset="0"/>
                        </a:rPr>
                        <a:t> (Gen 4:1)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pP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הָאָדֹ֤ם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(Gen 25:30)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pPr>
                      <a:r>
                        <a:rPr lang="he-IL" sz="24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הָֽאָדָ֔ם </a:t>
                      </a:r>
                      <a:r>
                        <a:rPr lang="en-US" sz="24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(Num 18:15)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38765832"/>
                  </a:ext>
                </a:extLst>
              </a:tr>
              <a:tr h="296462">
                <a:tc>
                  <a:txBody>
                    <a:bodyPr/>
                    <a:lstStyle/>
                    <a:p>
                      <a:pPr marL="0" marR="0">
                        <a:lnSpc>
                          <a:spcPct val="115000"/>
                        </a:lnSpc>
                      </a:pPr>
                      <a:r>
                        <a:rPr lang="he-IL" sz="2400">
                          <a:effectLst/>
                          <a:latin typeface="Times New Roman" panose="02020603050405020304" pitchFamily="18" charset="0"/>
                          <a:ea typeface="Times New Roman" panose="02020603050405020304" pitchFamily="18" charset="0"/>
                          <a:cs typeface="Times New Roman" panose="02020603050405020304" pitchFamily="18" charset="0"/>
                        </a:rPr>
                        <a:t>הָ֣אָדָ֔ם </a:t>
                      </a:r>
                      <a:r>
                        <a:rPr lang="en-US" sz="2400">
                          <a:effectLst/>
                          <a:latin typeface="Times New Roman" panose="02020603050405020304" pitchFamily="18" charset="0"/>
                          <a:ea typeface="Times New Roman" panose="02020603050405020304" pitchFamily="18" charset="0"/>
                          <a:cs typeface="Times New Roman" panose="02020603050405020304" pitchFamily="18" charset="0"/>
                        </a:rPr>
                        <a:t> (Gen 2:19)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pPr>
                      <a:r>
                        <a:rPr lang="he-IL" sz="2400">
                          <a:effectLst/>
                          <a:latin typeface="Times New Roman" panose="02020603050405020304" pitchFamily="18" charset="0"/>
                          <a:ea typeface="Times New Roman" panose="02020603050405020304" pitchFamily="18" charset="0"/>
                          <a:cs typeface="Times New Roman" panose="02020603050405020304" pitchFamily="18" charset="0"/>
                        </a:rPr>
                        <a:t>הָֽאָדָ֔ם </a:t>
                      </a:r>
                      <a:r>
                        <a:rPr lang="en-US" sz="2400">
                          <a:effectLst/>
                          <a:latin typeface="Times New Roman" panose="02020603050405020304" pitchFamily="18" charset="0"/>
                          <a:ea typeface="Times New Roman" panose="02020603050405020304" pitchFamily="18" charset="0"/>
                          <a:cs typeface="Times New Roman" panose="02020603050405020304" pitchFamily="18" charset="0"/>
                        </a:rPr>
                        <a:t> (Gen 6:1)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pP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הָאָדֹם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(Gen 25:30)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pPr>
                      <a:r>
                        <a:rPr lang="he-IL" sz="24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הָאָדָ֙ם </a:t>
                      </a:r>
                      <a:r>
                        <a:rPr lang="en-US" sz="24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(Num 19:13)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63404249"/>
                  </a:ext>
                </a:extLst>
              </a:tr>
              <a:tr h="296462">
                <a:tc>
                  <a:txBody>
                    <a:bodyPr/>
                    <a:lstStyle/>
                    <a:p>
                      <a:pPr marL="0" marR="0">
                        <a:lnSpc>
                          <a:spcPct val="115000"/>
                        </a:lnSpc>
                      </a:pPr>
                      <a:r>
                        <a:rPr lang="he-IL" sz="2400">
                          <a:effectLst/>
                          <a:latin typeface="Times New Roman" panose="02020603050405020304" pitchFamily="18" charset="0"/>
                          <a:ea typeface="Times New Roman" panose="02020603050405020304" pitchFamily="18" charset="0"/>
                          <a:cs typeface="Times New Roman" panose="02020603050405020304" pitchFamily="18" charset="0"/>
                        </a:rPr>
                        <a:t>הָֽאָדָ֛ם </a:t>
                      </a:r>
                      <a:r>
                        <a:rPr lang="en-US" sz="2400">
                          <a:effectLst/>
                          <a:latin typeface="Times New Roman" panose="02020603050405020304" pitchFamily="18" charset="0"/>
                          <a:ea typeface="Times New Roman" panose="02020603050405020304" pitchFamily="18" charset="0"/>
                          <a:cs typeface="Times New Roman" panose="02020603050405020304" pitchFamily="18" charset="0"/>
                        </a:rPr>
                        <a:t> (Gen 2:19)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pPr>
                      <a:r>
                        <a:rPr lang="he-IL" sz="2400">
                          <a:effectLst/>
                          <a:latin typeface="Times New Roman" panose="02020603050405020304" pitchFamily="18" charset="0"/>
                          <a:ea typeface="Times New Roman" panose="02020603050405020304" pitchFamily="18" charset="0"/>
                          <a:cs typeface="Times New Roman" panose="02020603050405020304" pitchFamily="18" charset="0"/>
                        </a:rPr>
                        <a:t>הָֽאָדָ֔ם </a:t>
                      </a:r>
                      <a:r>
                        <a:rPr lang="en-US" sz="2400">
                          <a:effectLst/>
                          <a:latin typeface="Times New Roman" panose="02020603050405020304" pitchFamily="18" charset="0"/>
                          <a:ea typeface="Times New Roman" panose="02020603050405020304" pitchFamily="18" charset="0"/>
                          <a:cs typeface="Times New Roman" panose="02020603050405020304" pitchFamily="18" charset="0"/>
                        </a:rPr>
                        <a:t> (Gen 6:2)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pPr>
                      <a:r>
                        <a:rPr lang="he-IL" sz="2400">
                          <a:effectLst/>
                          <a:latin typeface="Times New Roman" panose="02020603050405020304" pitchFamily="18" charset="0"/>
                          <a:ea typeface="Times New Roman" panose="02020603050405020304" pitchFamily="18" charset="0"/>
                          <a:cs typeface="Times New Roman" panose="02020603050405020304" pitchFamily="18" charset="0"/>
                        </a:rPr>
                        <a:t>הָאָדָ֜ם </a:t>
                      </a:r>
                      <a:r>
                        <a:rPr lang="en-US" sz="2400">
                          <a:effectLst/>
                          <a:latin typeface="Times New Roman" panose="02020603050405020304" pitchFamily="18" charset="0"/>
                          <a:ea typeface="Times New Roman" panose="02020603050405020304" pitchFamily="18" charset="0"/>
                          <a:cs typeface="Times New Roman" panose="02020603050405020304" pitchFamily="18" charset="0"/>
                        </a:rPr>
                        <a:t> (Exo 9:9)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pPr>
                      <a:r>
                        <a:rPr lang="he-IL" sz="24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הָאָדָם </a:t>
                      </a:r>
                      <a:r>
                        <a:rPr lang="en-US" sz="24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(Num 31:28)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49589771"/>
                  </a:ext>
                </a:extLst>
              </a:tr>
              <a:tr h="296462">
                <a:tc>
                  <a:txBody>
                    <a:bodyPr/>
                    <a:lstStyle/>
                    <a:p>
                      <a:pPr marL="0" marR="0">
                        <a:lnSpc>
                          <a:spcPct val="115000"/>
                        </a:lnSpc>
                      </a:pPr>
                      <a:r>
                        <a:rPr lang="he-IL" sz="2400">
                          <a:effectLst/>
                          <a:latin typeface="Times New Roman" panose="02020603050405020304" pitchFamily="18" charset="0"/>
                          <a:ea typeface="Times New Roman" panose="02020603050405020304" pitchFamily="18" charset="0"/>
                          <a:cs typeface="Times New Roman" panose="02020603050405020304" pitchFamily="18" charset="0"/>
                        </a:rPr>
                        <a:t>הָֽאָדָ֜ם </a:t>
                      </a:r>
                      <a:r>
                        <a:rPr lang="en-US" sz="2400">
                          <a:effectLst/>
                          <a:latin typeface="Times New Roman" panose="02020603050405020304" pitchFamily="18" charset="0"/>
                          <a:ea typeface="Times New Roman" panose="02020603050405020304" pitchFamily="18" charset="0"/>
                          <a:cs typeface="Times New Roman" panose="02020603050405020304" pitchFamily="18" charset="0"/>
                        </a:rPr>
                        <a:t> (Gen 2:20)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pPr>
                      <a:r>
                        <a:rPr lang="he-IL" sz="2400">
                          <a:effectLst/>
                          <a:latin typeface="Times New Roman" panose="02020603050405020304" pitchFamily="18" charset="0"/>
                          <a:ea typeface="Times New Roman" panose="02020603050405020304" pitchFamily="18" charset="0"/>
                          <a:cs typeface="Times New Roman" panose="02020603050405020304" pitchFamily="18" charset="0"/>
                        </a:rPr>
                        <a:t>הָֽאָדָ֔ם </a:t>
                      </a:r>
                      <a:r>
                        <a:rPr lang="en-US" sz="2400">
                          <a:effectLst/>
                          <a:latin typeface="Times New Roman" panose="02020603050405020304" pitchFamily="18" charset="0"/>
                          <a:ea typeface="Times New Roman" panose="02020603050405020304" pitchFamily="18" charset="0"/>
                          <a:cs typeface="Times New Roman" panose="02020603050405020304" pitchFamily="18" charset="0"/>
                        </a:rPr>
                        <a:t> (Gen 6:4)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pPr>
                      <a:r>
                        <a:rPr lang="he-IL" sz="2400">
                          <a:effectLst/>
                          <a:latin typeface="Times New Roman" panose="02020603050405020304" pitchFamily="18" charset="0"/>
                          <a:ea typeface="Times New Roman" panose="02020603050405020304" pitchFamily="18" charset="0"/>
                          <a:cs typeface="Times New Roman" panose="02020603050405020304" pitchFamily="18" charset="0"/>
                        </a:rPr>
                        <a:t>הָאָדָ֙ם </a:t>
                      </a:r>
                      <a:r>
                        <a:rPr lang="en-US" sz="2400">
                          <a:effectLst/>
                          <a:latin typeface="Times New Roman" panose="02020603050405020304" pitchFamily="18" charset="0"/>
                          <a:ea typeface="Times New Roman" panose="02020603050405020304" pitchFamily="18" charset="0"/>
                          <a:cs typeface="Times New Roman" panose="02020603050405020304" pitchFamily="18" charset="0"/>
                        </a:rPr>
                        <a:t> (Exo 9:19)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pPr>
                      <a:r>
                        <a:rPr lang="he-IL" sz="24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הָאָדָ֧ם </a:t>
                      </a:r>
                      <a:r>
                        <a:rPr lang="en-US" sz="24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(Num 31:30)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79304482"/>
                  </a:ext>
                </a:extLst>
              </a:tr>
              <a:tr h="296462">
                <a:tc>
                  <a:txBody>
                    <a:bodyPr/>
                    <a:lstStyle/>
                    <a:p>
                      <a:pPr marL="0" marR="0">
                        <a:lnSpc>
                          <a:spcPct val="115000"/>
                        </a:lnSpc>
                      </a:pPr>
                      <a:r>
                        <a:rPr lang="he-IL" sz="2400">
                          <a:effectLst/>
                          <a:latin typeface="Times New Roman" panose="02020603050405020304" pitchFamily="18" charset="0"/>
                          <a:ea typeface="Times New Roman" panose="02020603050405020304" pitchFamily="18" charset="0"/>
                          <a:cs typeface="Times New Roman" panose="02020603050405020304" pitchFamily="18" charset="0"/>
                        </a:rPr>
                        <a:t>הָאָדָ֖ם </a:t>
                      </a:r>
                      <a:r>
                        <a:rPr lang="en-US" sz="2400">
                          <a:effectLst/>
                          <a:latin typeface="Times New Roman" panose="02020603050405020304" pitchFamily="18" charset="0"/>
                          <a:ea typeface="Times New Roman" panose="02020603050405020304" pitchFamily="18" charset="0"/>
                          <a:cs typeface="Times New Roman" panose="02020603050405020304" pitchFamily="18" charset="0"/>
                        </a:rPr>
                        <a:t> (Gen 2:21)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pPr>
                      <a:r>
                        <a:rPr lang="he-IL" sz="2400">
                          <a:effectLst/>
                          <a:latin typeface="Times New Roman" panose="02020603050405020304" pitchFamily="18" charset="0"/>
                          <a:ea typeface="Times New Roman" panose="02020603050405020304" pitchFamily="18" charset="0"/>
                          <a:cs typeface="Times New Roman" panose="02020603050405020304" pitchFamily="18" charset="0"/>
                        </a:rPr>
                        <a:t>הָאָדָ֖ם </a:t>
                      </a:r>
                      <a:r>
                        <a:rPr lang="en-US" sz="2400">
                          <a:effectLst/>
                          <a:latin typeface="Times New Roman" panose="02020603050405020304" pitchFamily="18" charset="0"/>
                          <a:ea typeface="Times New Roman" panose="02020603050405020304" pitchFamily="18" charset="0"/>
                          <a:cs typeface="Times New Roman" panose="02020603050405020304" pitchFamily="18" charset="0"/>
                        </a:rPr>
                        <a:t> (Gen 6:5)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pPr>
                      <a:r>
                        <a:rPr lang="he-IL" sz="2400">
                          <a:effectLst/>
                          <a:latin typeface="Times New Roman" panose="02020603050405020304" pitchFamily="18" charset="0"/>
                          <a:ea typeface="Times New Roman" panose="02020603050405020304" pitchFamily="18" charset="0"/>
                          <a:cs typeface="Times New Roman" panose="02020603050405020304" pitchFamily="18" charset="0"/>
                        </a:rPr>
                        <a:t>הָאָדָ֣ם </a:t>
                      </a:r>
                      <a:r>
                        <a:rPr lang="en-US" sz="2400">
                          <a:effectLst/>
                          <a:latin typeface="Times New Roman" panose="02020603050405020304" pitchFamily="18" charset="0"/>
                          <a:ea typeface="Times New Roman" panose="02020603050405020304" pitchFamily="18" charset="0"/>
                          <a:cs typeface="Times New Roman" panose="02020603050405020304" pitchFamily="18" charset="0"/>
                        </a:rPr>
                        <a:t> (Exo 9:22)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pPr>
                      <a:r>
                        <a:rPr lang="he-IL" sz="24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הָאָדָ֖ם </a:t>
                      </a:r>
                      <a:r>
                        <a:rPr lang="en-US" sz="24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(Num 31:47)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0404352"/>
                  </a:ext>
                </a:extLst>
              </a:tr>
              <a:tr h="296462">
                <a:tc>
                  <a:txBody>
                    <a:bodyPr/>
                    <a:lstStyle/>
                    <a:p>
                      <a:pPr marL="0" marR="0">
                        <a:lnSpc>
                          <a:spcPct val="115000"/>
                        </a:lnSpc>
                      </a:pPr>
                      <a:r>
                        <a:rPr lang="he-IL" sz="2400">
                          <a:effectLst/>
                          <a:latin typeface="Times New Roman" panose="02020603050405020304" pitchFamily="18" charset="0"/>
                          <a:ea typeface="Times New Roman" panose="02020603050405020304" pitchFamily="18" charset="0"/>
                          <a:cs typeface="Times New Roman" panose="02020603050405020304" pitchFamily="18" charset="0"/>
                        </a:rPr>
                        <a:t>הָֽאָדָ֖ם </a:t>
                      </a:r>
                      <a:r>
                        <a:rPr lang="en-US" sz="2400">
                          <a:effectLst/>
                          <a:latin typeface="Times New Roman" panose="02020603050405020304" pitchFamily="18" charset="0"/>
                          <a:ea typeface="Times New Roman" panose="02020603050405020304" pitchFamily="18" charset="0"/>
                          <a:cs typeface="Times New Roman" panose="02020603050405020304" pitchFamily="18" charset="0"/>
                        </a:rPr>
                        <a:t> (Gen 2:22)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pPr>
                      <a:r>
                        <a:rPr lang="he-IL" sz="2400">
                          <a:effectLst/>
                          <a:latin typeface="Times New Roman" panose="02020603050405020304" pitchFamily="18" charset="0"/>
                          <a:ea typeface="Times New Roman" panose="02020603050405020304" pitchFamily="18" charset="0"/>
                          <a:cs typeface="Times New Roman" panose="02020603050405020304" pitchFamily="18" charset="0"/>
                        </a:rPr>
                        <a:t>הָֽאָדָ֖ם </a:t>
                      </a:r>
                      <a:r>
                        <a:rPr lang="en-US" sz="2400">
                          <a:effectLst/>
                          <a:latin typeface="Times New Roman" panose="02020603050405020304" pitchFamily="18" charset="0"/>
                          <a:ea typeface="Times New Roman" panose="02020603050405020304" pitchFamily="18" charset="0"/>
                          <a:cs typeface="Times New Roman" panose="02020603050405020304" pitchFamily="18" charset="0"/>
                        </a:rPr>
                        <a:t> (Gen 6:6)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pPr>
                      <a:r>
                        <a:rPr lang="he-IL" sz="2400">
                          <a:effectLst/>
                          <a:latin typeface="Times New Roman" panose="02020603050405020304" pitchFamily="18" charset="0"/>
                          <a:ea typeface="Times New Roman" panose="02020603050405020304" pitchFamily="18" charset="0"/>
                          <a:cs typeface="Times New Roman" panose="02020603050405020304" pitchFamily="18" charset="0"/>
                        </a:rPr>
                        <a:t>הָאָדָ֖ם </a:t>
                      </a:r>
                      <a:r>
                        <a:rPr lang="en-US" sz="2400">
                          <a:effectLst/>
                          <a:latin typeface="Times New Roman" panose="02020603050405020304" pitchFamily="18" charset="0"/>
                          <a:ea typeface="Times New Roman" panose="02020603050405020304" pitchFamily="18" charset="0"/>
                          <a:cs typeface="Times New Roman" panose="02020603050405020304" pitchFamily="18" charset="0"/>
                        </a:rPr>
                        <a:t> (Exo 33:20)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pPr>
                      <a:r>
                        <a:rPr lang="he-IL" sz="2400">
                          <a:effectLst/>
                          <a:latin typeface="Times New Roman" panose="02020603050405020304" pitchFamily="18" charset="0"/>
                          <a:ea typeface="Times New Roman" panose="02020603050405020304" pitchFamily="18" charset="0"/>
                          <a:cs typeface="Times New Roman" panose="02020603050405020304" pitchFamily="18" charset="0"/>
                        </a:rPr>
                        <a:t>הָֽאָדָ֖ם </a:t>
                      </a:r>
                      <a:r>
                        <a:rPr lang="en-US" sz="2400">
                          <a:effectLst/>
                          <a:latin typeface="Times New Roman" panose="02020603050405020304" pitchFamily="18" charset="0"/>
                          <a:ea typeface="Times New Roman" panose="02020603050405020304" pitchFamily="18" charset="0"/>
                          <a:cs typeface="Times New Roman" panose="02020603050405020304" pitchFamily="18" charset="0"/>
                        </a:rPr>
                        <a:t> (Deu 5:24)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56845009"/>
                  </a:ext>
                </a:extLst>
              </a:tr>
              <a:tr h="296462">
                <a:tc>
                  <a:txBody>
                    <a:bodyPr/>
                    <a:lstStyle/>
                    <a:p>
                      <a:pPr marL="0" marR="0">
                        <a:lnSpc>
                          <a:spcPct val="115000"/>
                        </a:lnSpc>
                      </a:pPr>
                      <a:r>
                        <a:rPr lang="he-IL" sz="2400">
                          <a:effectLst/>
                          <a:latin typeface="Times New Roman" panose="02020603050405020304" pitchFamily="18" charset="0"/>
                          <a:ea typeface="Times New Roman" panose="02020603050405020304" pitchFamily="18" charset="0"/>
                          <a:cs typeface="Times New Roman" panose="02020603050405020304" pitchFamily="18" charset="0"/>
                        </a:rPr>
                        <a:t>הָֽאָדָֽם </a:t>
                      </a:r>
                      <a:r>
                        <a:rPr lang="en-US" sz="2400">
                          <a:effectLst/>
                          <a:latin typeface="Times New Roman" panose="02020603050405020304" pitchFamily="18" charset="0"/>
                          <a:ea typeface="Times New Roman" panose="02020603050405020304" pitchFamily="18" charset="0"/>
                          <a:cs typeface="Times New Roman" panose="02020603050405020304" pitchFamily="18" charset="0"/>
                        </a:rPr>
                        <a:t> (Gen 2:22)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pPr>
                      <a:r>
                        <a:rPr lang="he-IL" sz="2400">
                          <a:effectLst/>
                          <a:latin typeface="Times New Roman" panose="02020603050405020304" pitchFamily="18" charset="0"/>
                          <a:ea typeface="Times New Roman" panose="02020603050405020304" pitchFamily="18" charset="0"/>
                          <a:cs typeface="Times New Roman" panose="02020603050405020304" pitchFamily="18" charset="0"/>
                        </a:rPr>
                        <a:t>הָאָדָ֤ם </a:t>
                      </a:r>
                      <a:r>
                        <a:rPr lang="en-US" sz="2400">
                          <a:effectLst/>
                          <a:latin typeface="Times New Roman" panose="02020603050405020304" pitchFamily="18" charset="0"/>
                          <a:ea typeface="Times New Roman" panose="02020603050405020304" pitchFamily="18" charset="0"/>
                          <a:cs typeface="Times New Roman" panose="02020603050405020304" pitchFamily="18" charset="0"/>
                        </a:rPr>
                        <a:t> (Gen 6:7)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pPr>
                      <a:r>
                        <a:rPr lang="he-IL" sz="2400">
                          <a:effectLst/>
                          <a:latin typeface="Times New Roman" panose="02020603050405020304" pitchFamily="18" charset="0"/>
                          <a:ea typeface="Times New Roman" panose="02020603050405020304" pitchFamily="18" charset="0"/>
                          <a:cs typeface="Times New Roman" panose="02020603050405020304" pitchFamily="18" charset="0"/>
                        </a:rPr>
                        <a:t>הָאָדָ֛ם </a:t>
                      </a:r>
                      <a:r>
                        <a:rPr lang="en-US" sz="2400">
                          <a:effectLst/>
                          <a:latin typeface="Times New Roman" panose="02020603050405020304" pitchFamily="18" charset="0"/>
                          <a:ea typeface="Times New Roman" panose="02020603050405020304" pitchFamily="18" charset="0"/>
                          <a:cs typeface="Times New Roman" panose="02020603050405020304" pitchFamily="18" charset="0"/>
                        </a:rPr>
                        <a:t> (Lev 5:4)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pPr>
                      <a:r>
                        <a:rPr lang="he-IL" sz="2400">
                          <a:effectLst/>
                          <a:latin typeface="Times New Roman" panose="02020603050405020304" pitchFamily="18" charset="0"/>
                          <a:ea typeface="Times New Roman" panose="02020603050405020304" pitchFamily="18" charset="0"/>
                          <a:cs typeface="Times New Roman" panose="02020603050405020304" pitchFamily="18" charset="0"/>
                        </a:rPr>
                        <a:t>הָֽאָדָ֔ם </a:t>
                      </a:r>
                      <a:r>
                        <a:rPr lang="en-US" sz="2400">
                          <a:effectLst/>
                          <a:latin typeface="Times New Roman" panose="02020603050405020304" pitchFamily="18" charset="0"/>
                          <a:ea typeface="Times New Roman" panose="02020603050405020304" pitchFamily="18" charset="0"/>
                          <a:cs typeface="Times New Roman" panose="02020603050405020304" pitchFamily="18" charset="0"/>
                        </a:rPr>
                        <a:t> (Deu 8:3)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1200293"/>
                  </a:ext>
                </a:extLst>
              </a:tr>
              <a:tr h="296462">
                <a:tc>
                  <a:txBody>
                    <a:bodyPr/>
                    <a:lstStyle/>
                    <a:p>
                      <a:pPr marL="0" marR="0">
                        <a:lnSpc>
                          <a:spcPct val="115000"/>
                        </a:lnSpc>
                      </a:pPr>
                      <a:r>
                        <a:rPr lang="he-IL" sz="2400">
                          <a:effectLst/>
                          <a:latin typeface="Times New Roman" panose="02020603050405020304" pitchFamily="18" charset="0"/>
                          <a:ea typeface="Times New Roman" panose="02020603050405020304" pitchFamily="18" charset="0"/>
                          <a:cs typeface="Times New Roman" panose="02020603050405020304" pitchFamily="18" charset="0"/>
                        </a:rPr>
                        <a:t>הָֽאָדָם </a:t>
                      </a:r>
                      <a:r>
                        <a:rPr lang="en-US" sz="2400">
                          <a:effectLst/>
                          <a:latin typeface="Times New Roman" panose="02020603050405020304" pitchFamily="18" charset="0"/>
                          <a:ea typeface="Times New Roman" panose="02020603050405020304" pitchFamily="18" charset="0"/>
                          <a:cs typeface="Times New Roman" panose="02020603050405020304" pitchFamily="18" charset="0"/>
                        </a:rPr>
                        <a:t> (Gen 2:23)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pPr>
                      <a:r>
                        <a:rPr lang="he-IL" sz="2400">
                          <a:effectLst/>
                          <a:latin typeface="Times New Roman" panose="02020603050405020304" pitchFamily="18" charset="0"/>
                          <a:ea typeface="Times New Roman" panose="02020603050405020304" pitchFamily="18" charset="0"/>
                          <a:cs typeface="Times New Roman" panose="02020603050405020304" pitchFamily="18" charset="0"/>
                        </a:rPr>
                        <a:t>הָאָדָֽם </a:t>
                      </a:r>
                      <a:r>
                        <a:rPr lang="en-US" sz="2400">
                          <a:effectLst/>
                          <a:latin typeface="Times New Roman" panose="02020603050405020304" pitchFamily="18" charset="0"/>
                          <a:ea typeface="Times New Roman" panose="02020603050405020304" pitchFamily="18" charset="0"/>
                          <a:cs typeface="Times New Roman" panose="02020603050405020304" pitchFamily="18" charset="0"/>
                        </a:rPr>
                        <a:t> (Gen 7:21)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pPr>
                      <a:r>
                        <a:rPr lang="he-IL" sz="2400">
                          <a:effectLst/>
                          <a:latin typeface="Times New Roman" panose="02020603050405020304" pitchFamily="18" charset="0"/>
                          <a:ea typeface="Times New Roman" panose="02020603050405020304" pitchFamily="18" charset="0"/>
                          <a:cs typeface="Times New Roman" panose="02020603050405020304" pitchFamily="18" charset="0"/>
                        </a:rPr>
                        <a:t>הָאָדָ֖ם </a:t>
                      </a:r>
                      <a:r>
                        <a:rPr lang="en-US" sz="2400">
                          <a:effectLst/>
                          <a:latin typeface="Times New Roman" panose="02020603050405020304" pitchFamily="18" charset="0"/>
                          <a:ea typeface="Times New Roman" panose="02020603050405020304" pitchFamily="18" charset="0"/>
                          <a:cs typeface="Times New Roman" panose="02020603050405020304" pitchFamily="18" charset="0"/>
                        </a:rPr>
                        <a:t> (Lev 5:22)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pPr>
                      <a:r>
                        <a:rPr lang="he-IL" sz="2400">
                          <a:effectLst/>
                          <a:latin typeface="Times New Roman" panose="02020603050405020304" pitchFamily="18" charset="0"/>
                          <a:ea typeface="Times New Roman" panose="02020603050405020304" pitchFamily="18" charset="0"/>
                          <a:cs typeface="Times New Roman" panose="02020603050405020304" pitchFamily="18" charset="0"/>
                        </a:rPr>
                        <a:t>הָאָדָֽם </a:t>
                      </a:r>
                      <a:r>
                        <a:rPr lang="en-US" sz="2400">
                          <a:effectLst/>
                          <a:latin typeface="Times New Roman" panose="02020603050405020304" pitchFamily="18" charset="0"/>
                          <a:ea typeface="Times New Roman" panose="02020603050405020304" pitchFamily="18" charset="0"/>
                          <a:cs typeface="Times New Roman" panose="02020603050405020304" pitchFamily="18" charset="0"/>
                        </a:rPr>
                        <a:t> (Deu 8:3)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06774969"/>
                  </a:ext>
                </a:extLst>
              </a:tr>
              <a:tr h="296462">
                <a:tc>
                  <a:txBody>
                    <a:bodyPr/>
                    <a:lstStyle/>
                    <a:p>
                      <a:pPr marL="0" marR="0">
                        <a:lnSpc>
                          <a:spcPct val="115000"/>
                        </a:lnSpc>
                      </a:pPr>
                      <a:r>
                        <a:rPr lang="he-IL" sz="2400">
                          <a:effectLst/>
                          <a:latin typeface="Times New Roman" panose="02020603050405020304" pitchFamily="18" charset="0"/>
                          <a:ea typeface="Times New Roman" panose="02020603050405020304" pitchFamily="18" charset="0"/>
                          <a:cs typeface="Times New Roman" panose="02020603050405020304" pitchFamily="18" charset="0"/>
                        </a:rPr>
                        <a:t>הָֽאָדָ֖ם </a:t>
                      </a:r>
                      <a:r>
                        <a:rPr lang="en-US" sz="2400">
                          <a:effectLst/>
                          <a:latin typeface="Times New Roman" panose="02020603050405020304" pitchFamily="18" charset="0"/>
                          <a:ea typeface="Times New Roman" panose="02020603050405020304" pitchFamily="18" charset="0"/>
                          <a:cs typeface="Times New Roman" panose="02020603050405020304" pitchFamily="18" charset="0"/>
                        </a:rPr>
                        <a:t> (Gen 2:25)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pPr>
                      <a:r>
                        <a:rPr lang="he-IL" sz="2400">
                          <a:effectLst/>
                          <a:latin typeface="Times New Roman" panose="02020603050405020304" pitchFamily="18" charset="0"/>
                          <a:ea typeface="Times New Roman" panose="02020603050405020304" pitchFamily="18" charset="0"/>
                          <a:cs typeface="Times New Roman" panose="02020603050405020304" pitchFamily="18" charset="0"/>
                        </a:rPr>
                        <a:t>הָֽאָדָ֔ם </a:t>
                      </a:r>
                      <a:r>
                        <a:rPr lang="en-US" sz="2400">
                          <a:effectLst/>
                          <a:latin typeface="Times New Roman" panose="02020603050405020304" pitchFamily="18" charset="0"/>
                          <a:ea typeface="Times New Roman" panose="02020603050405020304" pitchFamily="18" charset="0"/>
                          <a:cs typeface="Times New Roman" panose="02020603050405020304" pitchFamily="18" charset="0"/>
                        </a:rPr>
                        <a:t> (Gen 8:21)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pPr>
                      <a:r>
                        <a:rPr lang="he-IL" sz="2400">
                          <a:effectLst/>
                          <a:latin typeface="Times New Roman" panose="02020603050405020304" pitchFamily="18" charset="0"/>
                          <a:ea typeface="Times New Roman" panose="02020603050405020304" pitchFamily="18" charset="0"/>
                          <a:cs typeface="Times New Roman" panose="02020603050405020304" pitchFamily="18" charset="0"/>
                        </a:rPr>
                        <a:t>הָאָדָ֖ם </a:t>
                      </a:r>
                      <a:r>
                        <a:rPr lang="en-US" sz="2400">
                          <a:effectLst/>
                          <a:latin typeface="Times New Roman" panose="02020603050405020304" pitchFamily="18" charset="0"/>
                          <a:ea typeface="Times New Roman" panose="02020603050405020304" pitchFamily="18" charset="0"/>
                          <a:cs typeface="Times New Roman" panose="02020603050405020304" pitchFamily="18" charset="0"/>
                        </a:rPr>
                        <a:t> (Lev 18:5)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pP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הָֽאָדָם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(Deu 20:19)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7448671"/>
                  </a:ext>
                </a:extLst>
              </a:tr>
            </a:tbl>
          </a:graphicData>
        </a:graphic>
      </p:graphicFrame>
      <p:sp>
        <p:nvSpPr>
          <p:cNvPr id="6" name="TextBox 5">
            <a:extLst>
              <a:ext uri="{FF2B5EF4-FFF2-40B4-BE49-F238E27FC236}">
                <a16:creationId xmlns:a16="http://schemas.microsoft.com/office/drawing/2014/main" id="{BA57FFB8-C1E8-1F21-0FB2-E34EC948F5CF}"/>
              </a:ext>
            </a:extLst>
          </p:cNvPr>
          <p:cNvSpPr txBox="1"/>
          <p:nvPr/>
        </p:nvSpPr>
        <p:spPr>
          <a:xfrm>
            <a:off x="531043" y="0"/>
            <a:ext cx="11046643" cy="830997"/>
          </a:xfrm>
          <a:prstGeom prst="rect">
            <a:avLst/>
          </a:prstGeom>
          <a:noFill/>
        </p:spPr>
        <p:txBody>
          <a:bodyPr wrap="square">
            <a:spAutoFit/>
          </a:bodyPr>
          <a:lstStyle/>
          <a:p>
            <a:pPr marL="0" marR="0"/>
            <a:r>
              <a:rPr lang="en-US" sz="2800" b="1" dirty="0">
                <a:effectLst/>
                <a:latin typeface="Times New Roman" panose="02020603050405020304" pitchFamily="18" charset="0"/>
                <a:ea typeface="Times New Roman" panose="02020603050405020304" pitchFamily="18" charset="0"/>
              </a:rPr>
              <a:t>The Man/Mankind 60 (6 x 10) times in the Torah		</a:t>
            </a: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Copyright: Repetition in the Bible </a:t>
            </a:r>
            <a:endParaRPr lang="en-US" sz="2800" b="1" dirty="0">
              <a:effectLst/>
              <a:latin typeface="Times New Roman" panose="02020603050405020304" pitchFamily="18" charset="0"/>
              <a:ea typeface="Times New Roman" panose="02020603050405020304" pitchFamily="18" charset="0"/>
            </a:endParaRPr>
          </a:p>
          <a:p>
            <a:pPr marL="0" marR="0"/>
            <a:endParaRPr lang="en-US"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5421115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3FE6EE08-2364-4B7D-0186-F48685FD4C9E}"/>
              </a:ext>
            </a:extLst>
          </p:cNvPr>
          <p:cNvGraphicFramePr>
            <a:graphicFrameLocks noGrp="1"/>
          </p:cNvGraphicFramePr>
          <p:nvPr>
            <p:extLst>
              <p:ext uri="{D42A27DB-BD31-4B8C-83A1-F6EECF244321}">
                <p14:modId xmlns:p14="http://schemas.microsoft.com/office/powerpoint/2010/main" val="1694067038"/>
              </p:ext>
            </p:extLst>
          </p:nvPr>
        </p:nvGraphicFramePr>
        <p:xfrm>
          <a:off x="91126" y="217504"/>
          <a:ext cx="12009748" cy="6705600"/>
        </p:xfrm>
        <a:graphic>
          <a:graphicData uri="http://schemas.openxmlformats.org/drawingml/2006/table">
            <a:tbl>
              <a:tblPr firstRow="1" firstCol="1" bandRow="1"/>
              <a:tblGrid>
                <a:gridCol w="2290714">
                  <a:extLst>
                    <a:ext uri="{9D8B030D-6E8A-4147-A177-3AD203B41FA5}">
                      <a16:colId xmlns:a16="http://schemas.microsoft.com/office/drawing/2014/main" val="3596879339"/>
                    </a:ext>
                  </a:extLst>
                </a:gridCol>
                <a:gridCol w="2526383">
                  <a:extLst>
                    <a:ext uri="{9D8B030D-6E8A-4147-A177-3AD203B41FA5}">
                      <a16:colId xmlns:a16="http://schemas.microsoft.com/office/drawing/2014/main" val="2802002582"/>
                    </a:ext>
                  </a:extLst>
                </a:gridCol>
                <a:gridCol w="2469823">
                  <a:extLst>
                    <a:ext uri="{9D8B030D-6E8A-4147-A177-3AD203B41FA5}">
                      <a16:colId xmlns:a16="http://schemas.microsoft.com/office/drawing/2014/main" val="1892007466"/>
                    </a:ext>
                  </a:extLst>
                </a:gridCol>
                <a:gridCol w="2394408">
                  <a:extLst>
                    <a:ext uri="{9D8B030D-6E8A-4147-A177-3AD203B41FA5}">
                      <a16:colId xmlns:a16="http://schemas.microsoft.com/office/drawing/2014/main" val="3774268604"/>
                    </a:ext>
                  </a:extLst>
                </a:gridCol>
                <a:gridCol w="2328420">
                  <a:extLst>
                    <a:ext uri="{9D8B030D-6E8A-4147-A177-3AD203B41FA5}">
                      <a16:colId xmlns:a16="http://schemas.microsoft.com/office/drawing/2014/main" val="2628761400"/>
                    </a:ext>
                  </a:extLst>
                </a:gridCol>
              </a:tblGrid>
              <a:tr h="260239">
                <a:tc>
                  <a:txBody>
                    <a:bodyPr/>
                    <a:lstStyle/>
                    <a:p>
                      <a:pPr marL="0" marR="0"/>
                      <a:r>
                        <a:rPr lang="en-US" sz="2200" kern="0" dirty="0">
                          <a:effectLst/>
                          <a:latin typeface="Times New Roman" panose="02020603050405020304" pitchFamily="18" charset="0"/>
                          <a:ea typeface="Times New Roman" panose="02020603050405020304" pitchFamily="18" charset="0"/>
                          <a:cs typeface="Times New Roman" panose="02020603050405020304" pitchFamily="18" charset="0"/>
                        </a:rPr>
                        <a:t>(Gen 1:25)  </a:t>
                      </a:r>
                      <a:r>
                        <a:rPr lang="he-IL" sz="2200" kern="0" dirty="0">
                          <a:effectLst/>
                          <a:latin typeface="Times New Roman" panose="02020603050405020304" pitchFamily="18" charset="0"/>
                          <a:ea typeface="Times New Roman" panose="02020603050405020304" pitchFamily="18" charset="0"/>
                          <a:cs typeface="Times New Roman" panose="02020603050405020304" pitchFamily="18" charset="0"/>
                        </a:rPr>
                        <a:t>הָֽאֲדָמָ֖ה</a:t>
                      </a:r>
                      <a:r>
                        <a:rPr lang="en-US" sz="2200" kern="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2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kern="0" dirty="0">
                          <a:effectLst/>
                          <a:latin typeface="Times New Roman" panose="02020603050405020304" pitchFamily="18" charset="0"/>
                          <a:ea typeface="Times New Roman" panose="02020603050405020304" pitchFamily="18" charset="0"/>
                          <a:cs typeface="Times New Roman" panose="02020603050405020304" pitchFamily="18" charset="0"/>
                        </a:rPr>
                        <a:t> הָֽאֲדָמָֽה</a:t>
                      </a:r>
                      <a:r>
                        <a:rPr lang="en-US" sz="22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2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kern="0" dirty="0">
                          <a:effectLst/>
                          <a:latin typeface="Times New Roman" panose="02020603050405020304" pitchFamily="18" charset="0"/>
                          <a:ea typeface="Times New Roman" panose="02020603050405020304" pitchFamily="18" charset="0"/>
                          <a:cs typeface="Times New Roman" panose="02020603050405020304" pitchFamily="18" charset="0"/>
                        </a:rPr>
                        <a:t>(Gen 7:8)</a:t>
                      </a:r>
                      <a:endParaRPr lang="en-US" sz="2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kern="0" dirty="0">
                          <a:effectLst/>
                          <a:latin typeface="Times New Roman" panose="02020603050405020304" pitchFamily="18" charset="0"/>
                          <a:ea typeface="Times New Roman" panose="02020603050405020304" pitchFamily="18" charset="0"/>
                          <a:cs typeface="Times New Roman" panose="02020603050405020304" pitchFamily="18" charset="0"/>
                        </a:rPr>
                        <a:t> אַדְמַ֥ת </a:t>
                      </a:r>
                      <a:r>
                        <a:rPr lang="en-US" sz="2200" kern="0" dirty="0">
                          <a:effectLst/>
                          <a:latin typeface="Times New Roman" panose="02020603050405020304" pitchFamily="18" charset="0"/>
                          <a:ea typeface="Times New Roman" panose="02020603050405020304" pitchFamily="18" charset="0"/>
                          <a:cs typeface="Times New Roman" panose="02020603050405020304" pitchFamily="18" charset="0"/>
                        </a:rPr>
                        <a:t>(Gen 47:22)</a:t>
                      </a:r>
                      <a:endParaRPr lang="en-US" sz="2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kern="0">
                          <a:effectLst/>
                          <a:latin typeface="Times New Roman" panose="02020603050405020304" pitchFamily="18" charset="0"/>
                          <a:ea typeface="Times New Roman" panose="02020603050405020304" pitchFamily="18" charset="0"/>
                          <a:cs typeface="Times New Roman" panose="02020603050405020304" pitchFamily="18" charset="0"/>
                        </a:rPr>
                        <a:t> הָאֲדָמָ֖ה </a:t>
                      </a:r>
                      <a:r>
                        <a:rPr lang="en-US" sz="2200" kern="0">
                          <a:effectLst/>
                          <a:latin typeface="Times New Roman" panose="02020603050405020304" pitchFamily="18" charset="0"/>
                          <a:ea typeface="Times New Roman" panose="02020603050405020304" pitchFamily="18" charset="0"/>
                          <a:cs typeface="Times New Roman" panose="02020603050405020304" pitchFamily="18" charset="0"/>
                        </a:rPr>
                        <a:t>(Num 16:31)</a:t>
                      </a:r>
                      <a:endParaRPr lang="en-US" sz="2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kern="0">
                          <a:effectLst/>
                          <a:latin typeface="Times New Roman" panose="02020603050405020304" pitchFamily="18" charset="0"/>
                          <a:ea typeface="Times New Roman" panose="02020603050405020304" pitchFamily="18" charset="0"/>
                          <a:cs typeface="Times New Roman" panose="02020603050405020304" pitchFamily="18" charset="0"/>
                        </a:rPr>
                        <a:t> הָאֲדָמָ֔ה </a:t>
                      </a:r>
                      <a:r>
                        <a:rPr lang="en-US" sz="2200" kern="0">
                          <a:effectLst/>
                          <a:latin typeface="Times New Roman" panose="02020603050405020304" pitchFamily="18" charset="0"/>
                          <a:ea typeface="Times New Roman" panose="02020603050405020304" pitchFamily="18" charset="0"/>
                          <a:cs typeface="Times New Roman" panose="02020603050405020304" pitchFamily="18" charset="0"/>
                        </a:rPr>
                        <a:t>(Deu 26:10)</a:t>
                      </a:r>
                      <a:endParaRPr lang="en-US" sz="2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68939826"/>
                  </a:ext>
                </a:extLst>
              </a:tr>
              <a:tr h="260239">
                <a:tc>
                  <a:txBody>
                    <a:bodyPr/>
                    <a:lstStyle/>
                    <a:p>
                      <a:pPr marL="0" marR="0" rtl="1"/>
                      <a:r>
                        <a:rPr lang="he-IL" sz="2200" kern="0" dirty="0">
                          <a:effectLst/>
                          <a:latin typeface="Times New Roman" panose="02020603050405020304" pitchFamily="18" charset="0"/>
                          <a:ea typeface="Times New Roman" panose="02020603050405020304" pitchFamily="18" charset="0"/>
                          <a:cs typeface="Times New Roman" panose="02020603050405020304" pitchFamily="18" charset="0"/>
                        </a:rPr>
                        <a:t> הָֽאֲדָמָֽה </a:t>
                      </a:r>
                      <a:r>
                        <a:rPr lang="en-US" sz="2200" kern="0" dirty="0">
                          <a:effectLst/>
                          <a:latin typeface="Times New Roman" panose="02020603050405020304" pitchFamily="18" charset="0"/>
                          <a:ea typeface="Times New Roman" panose="02020603050405020304" pitchFamily="18" charset="0"/>
                          <a:cs typeface="Times New Roman" panose="02020603050405020304" pitchFamily="18" charset="0"/>
                        </a:rPr>
                        <a:t>(Gen 2:5)   </a:t>
                      </a:r>
                      <a:endParaRPr lang="en-US" sz="2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kern="0" dirty="0">
                          <a:effectLst/>
                          <a:latin typeface="Times New Roman" panose="02020603050405020304" pitchFamily="18" charset="0"/>
                          <a:ea typeface="Times New Roman" panose="02020603050405020304" pitchFamily="18" charset="0"/>
                          <a:cs typeface="Times New Roman" panose="02020603050405020304" pitchFamily="18" charset="0"/>
                        </a:rPr>
                        <a:t> הָֽאֲדָמָ֗ה</a:t>
                      </a:r>
                      <a:r>
                        <a:rPr lang="en-US" sz="22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2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kern="0" dirty="0">
                          <a:effectLst/>
                          <a:latin typeface="Times New Roman" panose="02020603050405020304" pitchFamily="18" charset="0"/>
                          <a:ea typeface="Times New Roman" panose="02020603050405020304" pitchFamily="18" charset="0"/>
                          <a:cs typeface="Times New Roman" panose="02020603050405020304" pitchFamily="18" charset="0"/>
                        </a:rPr>
                        <a:t>(Gen 7:23)</a:t>
                      </a:r>
                      <a:endParaRPr lang="en-US" sz="2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kern="0">
                          <a:effectLst/>
                          <a:latin typeface="Times New Roman" panose="02020603050405020304" pitchFamily="18" charset="0"/>
                          <a:ea typeface="Times New Roman" panose="02020603050405020304" pitchFamily="18" charset="0"/>
                          <a:cs typeface="Times New Roman" panose="02020603050405020304" pitchFamily="18" charset="0"/>
                        </a:rPr>
                        <a:t> אַדְמָתָֽם </a:t>
                      </a:r>
                      <a:r>
                        <a:rPr lang="en-US" sz="2200" kern="0">
                          <a:effectLst/>
                          <a:latin typeface="Times New Roman" panose="02020603050405020304" pitchFamily="18" charset="0"/>
                          <a:ea typeface="Times New Roman" panose="02020603050405020304" pitchFamily="18" charset="0"/>
                          <a:cs typeface="Times New Roman" panose="02020603050405020304" pitchFamily="18" charset="0"/>
                        </a:rPr>
                        <a:t>(Gen 47:22)</a:t>
                      </a:r>
                      <a:endParaRPr lang="en-US" sz="2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kern="0">
                          <a:effectLst/>
                          <a:latin typeface="Times New Roman" panose="02020603050405020304" pitchFamily="18" charset="0"/>
                          <a:ea typeface="Times New Roman" panose="02020603050405020304" pitchFamily="18" charset="0"/>
                          <a:cs typeface="Times New Roman" panose="02020603050405020304" pitchFamily="18" charset="0"/>
                        </a:rPr>
                        <a:t> הָאֲדָמָ֔ה </a:t>
                      </a:r>
                      <a:r>
                        <a:rPr lang="en-US" sz="2200" kern="0">
                          <a:effectLst/>
                          <a:latin typeface="Times New Roman" panose="02020603050405020304" pitchFamily="18" charset="0"/>
                          <a:ea typeface="Times New Roman" panose="02020603050405020304" pitchFamily="18" charset="0"/>
                          <a:cs typeface="Times New Roman" panose="02020603050405020304" pitchFamily="18" charset="0"/>
                        </a:rPr>
                        <a:t>(Num 32:11)</a:t>
                      </a:r>
                      <a:endParaRPr lang="en-US" sz="2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kern="0">
                          <a:effectLst/>
                          <a:latin typeface="Times New Roman" panose="02020603050405020304" pitchFamily="18" charset="0"/>
                          <a:ea typeface="Times New Roman" panose="02020603050405020304" pitchFamily="18" charset="0"/>
                          <a:cs typeface="Times New Roman" panose="02020603050405020304" pitchFamily="18" charset="0"/>
                        </a:rPr>
                        <a:t> הָאֲדָמָ֔ה </a:t>
                      </a:r>
                      <a:r>
                        <a:rPr lang="en-US" sz="2200" kern="0">
                          <a:effectLst/>
                          <a:latin typeface="Times New Roman" panose="02020603050405020304" pitchFamily="18" charset="0"/>
                          <a:ea typeface="Times New Roman" panose="02020603050405020304" pitchFamily="18" charset="0"/>
                          <a:cs typeface="Times New Roman" panose="02020603050405020304" pitchFamily="18" charset="0"/>
                        </a:rPr>
                        <a:t>(Deu 26:15)</a:t>
                      </a:r>
                      <a:endParaRPr lang="en-US" sz="2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20215307"/>
                  </a:ext>
                </a:extLst>
              </a:tr>
              <a:tr h="260239">
                <a:tc>
                  <a:txBody>
                    <a:bodyPr/>
                    <a:lstStyle/>
                    <a:p>
                      <a:pPr marL="0" marR="0" rtl="1"/>
                      <a:r>
                        <a:rPr lang="he-IL" sz="2200" kern="0" dirty="0">
                          <a:effectLst/>
                          <a:latin typeface="Times New Roman" panose="02020603050405020304" pitchFamily="18" charset="0"/>
                          <a:ea typeface="Times New Roman" panose="02020603050405020304" pitchFamily="18" charset="0"/>
                          <a:cs typeface="Times New Roman" panose="02020603050405020304" pitchFamily="18" charset="0"/>
                        </a:rPr>
                        <a:t> הָֽאֲדָמָֽה</a:t>
                      </a:r>
                      <a:r>
                        <a:rPr lang="en-US" sz="22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2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kern="0" dirty="0">
                          <a:effectLst/>
                          <a:latin typeface="Times New Roman" panose="02020603050405020304" pitchFamily="18" charset="0"/>
                          <a:ea typeface="Times New Roman" panose="02020603050405020304" pitchFamily="18" charset="0"/>
                          <a:cs typeface="Times New Roman" panose="02020603050405020304" pitchFamily="18" charset="0"/>
                        </a:rPr>
                        <a:t>(Gen 2:6)</a:t>
                      </a:r>
                      <a:endParaRPr lang="en-US" sz="2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kern="0" dirty="0">
                          <a:effectLst/>
                          <a:latin typeface="Times New Roman" panose="02020603050405020304" pitchFamily="18" charset="0"/>
                          <a:ea typeface="Times New Roman" panose="02020603050405020304" pitchFamily="18" charset="0"/>
                          <a:cs typeface="Times New Roman" panose="02020603050405020304" pitchFamily="18" charset="0"/>
                        </a:rPr>
                        <a:t> הָֽאֲדָמָֽה</a:t>
                      </a:r>
                      <a:r>
                        <a:rPr lang="en-US" sz="22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2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kern="0" dirty="0">
                          <a:effectLst/>
                          <a:latin typeface="Times New Roman" panose="02020603050405020304" pitchFamily="18" charset="0"/>
                          <a:ea typeface="Times New Roman" panose="02020603050405020304" pitchFamily="18" charset="0"/>
                          <a:cs typeface="Times New Roman" panose="02020603050405020304" pitchFamily="18" charset="0"/>
                        </a:rPr>
                        <a:t>(Gen 8:8)</a:t>
                      </a:r>
                      <a:endParaRPr lang="en-US" sz="2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kern="0">
                          <a:effectLst/>
                          <a:latin typeface="Times New Roman" panose="02020603050405020304" pitchFamily="18" charset="0"/>
                          <a:ea typeface="Times New Roman" panose="02020603050405020304" pitchFamily="18" charset="0"/>
                          <a:cs typeface="Times New Roman" panose="02020603050405020304" pitchFamily="18" charset="0"/>
                        </a:rPr>
                        <a:t> אַדְמַתְכֶ֖ם </a:t>
                      </a:r>
                      <a:r>
                        <a:rPr lang="en-US" sz="2200" kern="0">
                          <a:effectLst/>
                          <a:latin typeface="Times New Roman" panose="02020603050405020304" pitchFamily="18" charset="0"/>
                          <a:ea typeface="Times New Roman" panose="02020603050405020304" pitchFamily="18" charset="0"/>
                          <a:cs typeface="Times New Roman" panose="02020603050405020304" pitchFamily="18" charset="0"/>
                        </a:rPr>
                        <a:t>(Gen 47:23)</a:t>
                      </a:r>
                      <a:endParaRPr lang="en-US" sz="2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kern="0">
                          <a:effectLst/>
                          <a:latin typeface="Times New Roman" panose="02020603050405020304" pitchFamily="18" charset="0"/>
                          <a:ea typeface="Times New Roman" panose="02020603050405020304" pitchFamily="18" charset="0"/>
                          <a:cs typeface="Times New Roman" panose="02020603050405020304" pitchFamily="18" charset="0"/>
                        </a:rPr>
                        <a:t> הָ֣אֲדָמָ֔ה </a:t>
                      </a:r>
                      <a:r>
                        <a:rPr lang="en-US" sz="2200" kern="0">
                          <a:effectLst/>
                          <a:latin typeface="Times New Roman" panose="02020603050405020304" pitchFamily="18" charset="0"/>
                          <a:ea typeface="Times New Roman" panose="02020603050405020304" pitchFamily="18" charset="0"/>
                          <a:cs typeface="Times New Roman" panose="02020603050405020304" pitchFamily="18" charset="0"/>
                        </a:rPr>
                        <a:t>(Deu 4:10)</a:t>
                      </a:r>
                      <a:endParaRPr lang="en-US" sz="2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kern="0">
                          <a:effectLst/>
                          <a:latin typeface="Times New Roman" panose="02020603050405020304" pitchFamily="18" charset="0"/>
                          <a:ea typeface="Times New Roman" panose="02020603050405020304" pitchFamily="18" charset="0"/>
                          <a:cs typeface="Times New Roman" panose="02020603050405020304" pitchFamily="18" charset="0"/>
                        </a:rPr>
                        <a:t> אַדְמָתְךָ֖ </a:t>
                      </a:r>
                      <a:r>
                        <a:rPr lang="en-US" sz="2200" kern="0">
                          <a:effectLst/>
                          <a:latin typeface="Times New Roman" panose="02020603050405020304" pitchFamily="18" charset="0"/>
                          <a:ea typeface="Times New Roman" panose="02020603050405020304" pitchFamily="18" charset="0"/>
                          <a:cs typeface="Times New Roman" panose="02020603050405020304" pitchFamily="18" charset="0"/>
                        </a:rPr>
                        <a:t>(Deu 28:4)</a:t>
                      </a:r>
                      <a:endParaRPr lang="en-US" sz="2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86268685"/>
                  </a:ext>
                </a:extLst>
              </a:tr>
              <a:tr h="260239">
                <a:tc>
                  <a:txBody>
                    <a:bodyPr/>
                    <a:lstStyle/>
                    <a:p>
                      <a:pPr marL="0" marR="0" rtl="1"/>
                      <a:r>
                        <a:rPr lang="he-IL" sz="2200" kern="0" dirty="0">
                          <a:effectLst/>
                          <a:latin typeface="Times New Roman" panose="02020603050405020304" pitchFamily="18" charset="0"/>
                          <a:ea typeface="Times New Roman" panose="02020603050405020304" pitchFamily="18" charset="0"/>
                          <a:cs typeface="Times New Roman" panose="02020603050405020304" pitchFamily="18" charset="0"/>
                        </a:rPr>
                        <a:t> הָ֣אֲדָמָ֔ה</a:t>
                      </a:r>
                      <a:r>
                        <a:rPr lang="en-US" sz="22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2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kern="0" dirty="0">
                          <a:effectLst/>
                          <a:latin typeface="Times New Roman" panose="02020603050405020304" pitchFamily="18" charset="0"/>
                          <a:ea typeface="Times New Roman" panose="02020603050405020304" pitchFamily="18" charset="0"/>
                          <a:cs typeface="Times New Roman" panose="02020603050405020304" pitchFamily="18" charset="0"/>
                        </a:rPr>
                        <a:t>(Gen 2:7)</a:t>
                      </a:r>
                      <a:endParaRPr lang="en-US" sz="2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kern="0" dirty="0">
                          <a:effectLst/>
                          <a:latin typeface="Times New Roman" panose="02020603050405020304" pitchFamily="18" charset="0"/>
                          <a:ea typeface="Times New Roman" panose="02020603050405020304" pitchFamily="18" charset="0"/>
                          <a:cs typeface="Times New Roman" panose="02020603050405020304" pitchFamily="18" charset="0"/>
                        </a:rPr>
                        <a:t> הָֽאֲדָמָֽה</a:t>
                      </a:r>
                      <a:r>
                        <a:rPr lang="en-US" sz="22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2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kern="0" dirty="0">
                          <a:effectLst/>
                          <a:latin typeface="Times New Roman" panose="02020603050405020304" pitchFamily="18" charset="0"/>
                          <a:ea typeface="Times New Roman" panose="02020603050405020304" pitchFamily="18" charset="0"/>
                          <a:cs typeface="Times New Roman" panose="02020603050405020304" pitchFamily="18" charset="0"/>
                        </a:rPr>
                        <a:t>(Gen 8:13)</a:t>
                      </a:r>
                      <a:endParaRPr lang="en-US" sz="2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kern="0">
                          <a:effectLst/>
                          <a:latin typeface="Times New Roman" panose="02020603050405020304" pitchFamily="18" charset="0"/>
                          <a:ea typeface="Times New Roman" panose="02020603050405020304" pitchFamily="18" charset="0"/>
                          <a:cs typeface="Times New Roman" panose="02020603050405020304" pitchFamily="18" charset="0"/>
                        </a:rPr>
                        <a:t> הָאֲדָמָֽה </a:t>
                      </a:r>
                      <a:r>
                        <a:rPr lang="en-US" sz="2200" kern="0">
                          <a:effectLst/>
                          <a:latin typeface="Times New Roman" panose="02020603050405020304" pitchFamily="18" charset="0"/>
                          <a:ea typeface="Times New Roman" panose="02020603050405020304" pitchFamily="18" charset="0"/>
                          <a:cs typeface="Times New Roman" panose="02020603050405020304" pitchFamily="18" charset="0"/>
                        </a:rPr>
                        <a:t>(Gen 47:23)</a:t>
                      </a:r>
                      <a:endParaRPr lang="en-US" sz="2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kern="0">
                          <a:effectLst/>
                          <a:latin typeface="Times New Roman" panose="02020603050405020304" pitchFamily="18" charset="0"/>
                          <a:ea typeface="Times New Roman" panose="02020603050405020304" pitchFamily="18" charset="0"/>
                          <a:cs typeface="Times New Roman" panose="02020603050405020304" pitchFamily="18" charset="0"/>
                        </a:rPr>
                        <a:t> בָּאֲדָמָ֑ה </a:t>
                      </a:r>
                      <a:r>
                        <a:rPr lang="en-US" sz="2200" kern="0">
                          <a:effectLst/>
                          <a:latin typeface="Times New Roman" panose="02020603050405020304" pitchFamily="18" charset="0"/>
                          <a:ea typeface="Times New Roman" panose="02020603050405020304" pitchFamily="18" charset="0"/>
                          <a:cs typeface="Times New Roman" panose="02020603050405020304" pitchFamily="18" charset="0"/>
                        </a:rPr>
                        <a:t>(Deu 4:18)</a:t>
                      </a:r>
                      <a:endParaRPr lang="en-US" sz="2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kern="0">
                          <a:effectLst/>
                          <a:latin typeface="Times New Roman" panose="02020603050405020304" pitchFamily="18" charset="0"/>
                          <a:ea typeface="Times New Roman" panose="02020603050405020304" pitchFamily="18" charset="0"/>
                          <a:cs typeface="Times New Roman" panose="02020603050405020304" pitchFamily="18" charset="0"/>
                        </a:rPr>
                        <a:t> אַדְמָתֶ֑ךָ </a:t>
                      </a:r>
                      <a:r>
                        <a:rPr lang="en-US" sz="2200" kern="0">
                          <a:effectLst/>
                          <a:latin typeface="Times New Roman" panose="02020603050405020304" pitchFamily="18" charset="0"/>
                          <a:ea typeface="Times New Roman" panose="02020603050405020304" pitchFamily="18" charset="0"/>
                          <a:cs typeface="Times New Roman" panose="02020603050405020304" pitchFamily="18" charset="0"/>
                        </a:rPr>
                        <a:t>(Deu 28:11)</a:t>
                      </a:r>
                      <a:endParaRPr lang="en-US" sz="2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36514273"/>
                  </a:ext>
                </a:extLst>
              </a:tr>
              <a:tr h="260239">
                <a:tc>
                  <a:txBody>
                    <a:bodyPr/>
                    <a:lstStyle/>
                    <a:p>
                      <a:pPr marL="0" marR="0" rtl="1"/>
                      <a:r>
                        <a:rPr lang="he-IL" sz="2200" kern="0" dirty="0">
                          <a:effectLst/>
                          <a:latin typeface="Times New Roman" panose="02020603050405020304" pitchFamily="18" charset="0"/>
                          <a:ea typeface="Times New Roman" panose="02020603050405020304" pitchFamily="18" charset="0"/>
                          <a:cs typeface="Times New Roman" panose="02020603050405020304" pitchFamily="18" charset="0"/>
                        </a:rPr>
                        <a:t> הָ֣אֲדָמָ֔ה</a:t>
                      </a:r>
                      <a:r>
                        <a:rPr lang="en-US" sz="22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2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kern="0" dirty="0">
                          <a:effectLst/>
                          <a:latin typeface="Times New Roman" panose="02020603050405020304" pitchFamily="18" charset="0"/>
                          <a:ea typeface="Times New Roman" panose="02020603050405020304" pitchFamily="18" charset="0"/>
                          <a:cs typeface="Times New Roman" panose="02020603050405020304" pitchFamily="18" charset="0"/>
                        </a:rPr>
                        <a:t>(Gen 2:9)</a:t>
                      </a:r>
                      <a:endParaRPr lang="en-US" sz="2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kern="0" dirty="0">
                          <a:effectLst/>
                          <a:latin typeface="Times New Roman" panose="02020603050405020304" pitchFamily="18" charset="0"/>
                          <a:ea typeface="Times New Roman" panose="02020603050405020304" pitchFamily="18" charset="0"/>
                          <a:cs typeface="Times New Roman" panose="02020603050405020304" pitchFamily="18" charset="0"/>
                        </a:rPr>
                        <a:t> הָֽאֲדָמָה</a:t>
                      </a:r>
                      <a:r>
                        <a:rPr lang="en-US" sz="22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2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kern="0" dirty="0">
                          <a:effectLst/>
                          <a:latin typeface="Times New Roman" panose="02020603050405020304" pitchFamily="18" charset="0"/>
                          <a:ea typeface="Times New Roman" panose="02020603050405020304" pitchFamily="18" charset="0"/>
                          <a:cs typeface="Times New Roman" panose="02020603050405020304" pitchFamily="18" charset="0"/>
                        </a:rPr>
                        <a:t>(Gen 8:21)</a:t>
                      </a:r>
                      <a:endParaRPr lang="en-US" sz="2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kern="0">
                          <a:effectLst/>
                          <a:latin typeface="Times New Roman" panose="02020603050405020304" pitchFamily="18" charset="0"/>
                          <a:ea typeface="Times New Roman" panose="02020603050405020304" pitchFamily="18" charset="0"/>
                          <a:cs typeface="Times New Roman" panose="02020603050405020304" pitchFamily="18" charset="0"/>
                        </a:rPr>
                        <a:t> אַדְמַ֤ת </a:t>
                      </a:r>
                      <a:r>
                        <a:rPr lang="en-US" sz="2200" kern="0">
                          <a:effectLst/>
                          <a:latin typeface="Times New Roman" panose="02020603050405020304" pitchFamily="18" charset="0"/>
                          <a:ea typeface="Times New Roman" panose="02020603050405020304" pitchFamily="18" charset="0"/>
                          <a:cs typeface="Times New Roman" panose="02020603050405020304" pitchFamily="18" charset="0"/>
                        </a:rPr>
                        <a:t>(Gen 47:26)</a:t>
                      </a:r>
                      <a:endParaRPr lang="en-US" sz="2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kern="0">
                          <a:effectLst/>
                          <a:latin typeface="Times New Roman" panose="02020603050405020304" pitchFamily="18" charset="0"/>
                          <a:ea typeface="Times New Roman" panose="02020603050405020304" pitchFamily="18" charset="0"/>
                          <a:cs typeface="Times New Roman" panose="02020603050405020304" pitchFamily="18" charset="0"/>
                        </a:rPr>
                        <a:t> הָ֣אֲדָמָ֔ה </a:t>
                      </a:r>
                      <a:r>
                        <a:rPr lang="en-US" sz="2200" kern="0">
                          <a:effectLst/>
                          <a:latin typeface="Times New Roman" panose="02020603050405020304" pitchFamily="18" charset="0"/>
                          <a:ea typeface="Times New Roman" panose="02020603050405020304" pitchFamily="18" charset="0"/>
                          <a:cs typeface="Times New Roman" panose="02020603050405020304" pitchFamily="18" charset="0"/>
                        </a:rPr>
                        <a:t>(Deu 4:40)</a:t>
                      </a:r>
                      <a:endParaRPr lang="en-US" sz="2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kern="0">
                          <a:effectLst/>
                          <a:latin typeface="Times New Roman" panose="02020603050405020304" pitchFamily="18" charset="0"/>
                          <a:ea typeface="Times New Roman" panose="02020603050405020304" pitchFamily="18" charset="0"/>
                          <a:cs typeface="Times New Roman" panose="02020603050405020304" pitchFamily="18" charset="0"/>
                        </a:rPr>
                        <a:t> הָאֲדָמָ֔ה </a:t>
                      </a:r>
                      <a:r>
                        <a:rPr lang="en-US" sz="2200" kern="0">
                          <a:effectLst/>
                          <a:latin typeface="Times New Roman" panose="02020603050405020304" pitchFamily="18" charset="0"/>
                          <a:ea typeface="Times New Roman" panose="02020603050405020304" pitchFamily="18" charset="0"/>
                          <a:cs typeface="Times New Roman" panose="02020603050405020304" pitchFamily="18" charset="0"/>
                        </a:rPr>
                        <a:t>(Deu 28:11)</a:t>
                      </a:r>
                      <a:endParaRPr lang="en-US" sz="2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32872978"/>
                  </a:ext>
                </a:extLst>
              </a:tr>
              <a:tr h="260239">
                <a:tc>
                  <a:txBody>
                    <a:bodyPr/>
                    <a:lstStyle/>
                    <a:p>
                      <a:pPr marL="0" marR="0" rtl="1"/>
                      <a:r>
                        <a:rPr lang="he-IL" sz="2200" kern="0" dirty="0">
                          <a:effectLst/>
                          <a:latin typeface="Times New Roman" panose="02020603050405020304" pitchFamily="18" charset="0"/>
                          <a:ea typeface="Times New Roman" panose="02020603050405020304" pitchFamily="18" charset="0"/>
                          <a:cs typeface="Times New Roman" panose="02020603050405020304" pitchFamily="18" charset="0"/>
                        </a:rPr>
                        <a:t> הָֽאֲדָמָ֗ה</a:t>
                      </a:r>
                      <a:r>
                        <a:rPr lang="en-US" sz="22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2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kern="0" dirty="0">
                          <a:effectLst/>
                          <a:latin typeface="Times New Roman" panose="02020603050405020304" pitchFamily="18" charset="0"/>
                          <a:ea typeface="Times New Roman" panose="02020603050405020304" pitchFamily="18" charset="0"/>
                          <a:cs typeface="Times New Roman" panose="02020603050405020304" pitchFamily="18" charset="0"/>
                        </a:rPr>
                        <a:t>(Gen 2:19)</a:t>
                      </a:r>
                      <a:endParaRPr lang="en-US" sz="2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en-US" sz="2200" kern="0" dirty="0">
                          <a:effectLst/>
                          <a:latin typeface="Times New Roman" panose="02020603050405020304" pitchFamily="18" charset="0"/>
                          <a:ea typeface="Times New Roman" panose="02020603050405020304" pitchFamily="18" charset="0"/>
                          <a:cs typeface="Times New Roman" panose="02020603050405020304" pitchFamily="18" charset="0"/>
                        </a:rPr>
                        <a:t>(Gen 9:2)     </a:t>
                      </a:r>
                      <a:r>
                        <a:rPr lang="he-IL" sz="2200" kern="0" dirty="0">
                          <a:effectLst/>
                          <a:latin typeface="Times New Roman" panose="02020603050405020304" pitchFamily="18" charset="0"/>
                          <a:ea typeface="Times New Roman" panose="02020603050405020304" pitchFamily="18" charset="0"/>
                          <a:cs typeface="Times New Roman" panose="02020603050405020304" pitchFamily="18" charset="0"/>
                        </a:rPr>
                        <a:t>הָֽאֲדָמָ֛ה</a:t>
                      </a:r>
                      <a:r>
                        <a:rPr lang="en-US" sz="2200" kern="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2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kern="0">
                          <a:effectLst/>
                          <a:latin typeface="Times New Roman" panose="02020603050405020304" pitchFamily="18" charset="0"/>
                          <a:ea typeface="Times New Roman" panose="02020603050405020304" pitchFamily="18" charset="0"/>
                          <a:cs typeface="Times New Roman" panose="02020603050405020304" pitchFamily="18" charset="0"/>
                        </a:rPr>
                        <a:t> אַדְמַ֥ת </a:t>
                      </a:r>
                      <a:r>
                        <a:rPr lang="en-US" sz="2200" kern="0">
                          <a:effectLst/>
                          <a:latin typeface="Times New Roman" panose="02020603050405020304" pitchFamily="18" charset="0"/>
                          <a:ea typeface="Times New Roman" panose="02020603050405020304" pitchFamily="18" charset="0"/>
                          <a:cs typeface="Times New Roman" panose="02020603050405020304" pitchFamily="18" charset="0"/>
                        </a:rPr>
                        <a:t>(Gen 47:26)</a:t>
                      </a:r>
                      <a:endParaRPr lang="en-US" sz="2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kern="0">
                          <a:effectLst/>
                          <a:latin typeface="Times New Roman" panose="02020603050405020304" pitchFamily="18" charset="0"/>
                          <a:ea typeface="Times New Roman" panose="02020603050405020304" pitchFamily="18" charset="0"/>
                          <a:cs typeface="Times New Roman" panose="02020603050405020304" pitchFamily="18" charset="0"/>
                        </a:rPr>
                        <a:t> הָֽאֲדָמָ֔ה </a:t>
                      </a:r>
                      <a:r>
                        <a:rPr lang="en-US" sz="2200" kern="0">
                          <a:effectLst/>
                          <a:latin typeface="Times New Roman" panose="02020603050405020304" pitchFamily="18" charset="0"/>
                          <a:ea typeface="Times New Roman" panose="02020603050405020304" pitchFamily="18" charset="0"/>
                          <a:cs typeface="Times New Roman" panose="02020603050405020304" pitchFamily="18" charset="0"/>
                        </a:rPr>
                        <a:t>(Deu 5:16)</a:t>
                      </a:r>
                      <a:endParaRPr lang="en-US" sz="2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kern="0" dirty="0">
                          <a:effectLst/>
                          <a:latin typeface="Times New Roman" panose="02020603050405020304" pitchFamily="18" charset="0"/>
                          <a:ea typeface="Times New Roman" panose="02020603050405020304" pitchFamily="18" charset="0"/>
                          <a:cs typeface="Times New Roman" panose="02020603050405020304" pitchFamily="18" charset="0"/>
                        </a:rPr>
                        <a:t> אַדְמָתֶ֑ךָ </a:t>
                      </a:r>
                      <a:r>
                        <a:rPr lang="en-US" sz="2200" kern="0" dirty="0">
                          <a:effectLst/>
                          <a:latin typeface="Times New Roman" panose="02020603050405020304" pitchFamily="18" charset="0"/>
                          <a:ea typeface="Times New Roman" panose="02020603050405020304" pitchFamily="18" charset="0"/>
                          <a:cs typeface="Times New Roman" panose="02020603050405020304" pitchFamily="18" charset="0"/>
                        </a:rPr>
                        <a:t>(Deu 28:18)</a:t>
                      </a:r>
                      <a:endParaRPr lang="en-US" sz="2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94508577"/>
                  </a:ext>
                </a:extLst>
              </a:tr>
              <a:tr h="260239">
                <a:tc>
                  <a:txBody>
                    <a:bodyPr/>
                    <a:lstStyle/>
                    <a:p>
                      <a:pPr marL="0" marR="0" rtl="1"/>
                      <a:r>
                        <a:rPr lang="he-IL" sz="2200" kern="0" dirty="0">
                          <a:effectLst/>
                          <a:latin typeface="Times New Roman" panose="02020603050405020304" pitchFamily="18" charset="0"/>
                          <a:ea typeface="Times New Roman" panose="02020603050405020304" pitchFamily="18" charset="0"/>
                          <a:cs typeface="Times New Roman" panose="02020603050405020304" pitchFamily="18" charset="0"/>
                        </a:rPr>
                        <a:t> הָֽאֲדָמָה</a:t>
                      </a:r>
                      <a:r>
                        <a:rPr lang="en-US" sz="22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2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kern="0" dirty="0">
                          <a:effectLst/>
                          <a:latin typeface="Times New Roman" panose="02020603050405020304" pitchFamily="18" charset="0"/>
                          <a:ea typeface="Times New Roman" panose="02020603050405020304" pitchFamily="18" charset="0"/>
                          <a:cs typeface="Times New Roman" panose="02020603050405020304" pitchFamily="18" charset="0"/>
                        </a:rPr>
                        <a:t>(Gen 3:17)</a:t>
                      </a:r>
                      <a:endParaRPr lang="en-US" sz="2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kern="0" dirty="0">
                          <a:effectLst/>
                          <a:latin typeface="Times New Roman" panose="02020603050405020304" pitchFamily="18" charset="0"/>
                          <a:ea typeface="Times New Roman" panose="02020603050405020304" pitchFamily="18" charset="0"/>
                          <a:cs typeface="Times New Roman" panose="02020603050405020304" pitchFamily="18" charset="0"/>
                        </a:rPr>
                        <a:t> הָֽאֲדָמָ֑ה</a:t>
                      </a:r>
                      <a:r>
                        <a:rPr lang="en-US" sz="22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2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kern="0" dirty="0">
                          <a:effectLst/>
                          <a:latin typeface="Times New Roman" panose="02020603050405020304" pitchFamily="18" charset="0"/>
                          <a:ea typeface="Times New Roman" panose="02020603050405020304" pitchFamily="18" charset="0"/>
                          <a:cs typeface="Times New Roman" panose="02020603050405020304" pitchFamily="18" charset="0"/>
                        </a:rPr>
                        <a:t>(Gen 9:20)</a:t>
                      </a:r>
                      <a:endParaRPr lang="en-US" sz="2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kern="0">
                          <a:effectLst/>
                          <a:latin typeface="Times New Roman" panose="02020603050405020304" pitchFamily="18" charset="0"/>
                          <a:ea typeface="Times New Roman" panose="02020603050405020304" pitchFamily="18" charset="0"/>
                          <a:cs typeface="Times New Roman" panose="02020603050405020304" pitchFamily="18" charset="0"/>
                        </a:rPr>
                        <a:t> אַדְמַת </a:t>
                      </a:r>
                      <a:r>
                        <a:rPr lang="en-US" sz="2200" kern="0">
                          <a:effectLst/>
                          <a:latin typeface="Times New Roman" panose="02020603050405020304" pitchFamily="18" charset="0"/>
                          <a:ea typeface="Times New Roman" panose="02020603050405020304" pitchFamily="18" charset="0"/>
                          <a:cs typeface="Times New Roman" panose="02020603050405020304" pitchFamily="18" charset="0"/>
                        </a:rPr>
                        <a:t>(Exo 3:5)</a:t>
                      </a:r>
                      <a:endParaRPr lang="en-US" sz="2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kern="0">
                          <a:effectLst/>
                          <a:latin typeface="Times New Roman" panose="02020603050405020304" pitchFamily="18" charset="0"/>
                          <a:ea typeface="Times New Roman" panose="02020603050405020304" pitchFamily="18" charset="0"/>
                          <a:cs typeface="Times New Roman" panose="02020603050405020304" pitchFamily="18" charset="0"/>
                        </a:rPr>
                        <a:t> הָאֲדָמָֽה </a:t>
                      </a:r>
                      <a:r>
                        <a:rPr lang="en-US" sz="2200" kern="0">
                          <a:effectLst/>
                          <a:latin typeface="Times New Roman" panose="02020603050405020304" pitchFamily="18" charset="0"/>
                          <a:ea typeface="Times New Roman" panose="02020603050405020304" pitchFamily="18" charset="0"/>
                          <a:cs typeface="Times New Roman" panose="02020603050405020304" pitchFamily="18" charset="0"/>
                        </a:rPr>
                        <a:t>(Deu 6:15)</a:t>
                      </a:r>
                      <a:endParaRPr lang="en-US" sz="2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kern="0">
                          <a:effectLst/>
                          <a:latin typeface="Times New Roman" panose="02020603050405020304" pitchFamily="18" charset="0"/>
                          <a:ea typeface="Times New Roman" panose="02020603050405020304" pitchFamily="18" charset="0"/>
                          <a:cs typeface="Times New Roman" panose="02020603050405020304" pitchFamily="18" charset="0"/>
                        </a:rPr>
                        <a:t> הָֽאֲדָמָ֔ה </a:t>
                      </a:r>
                      <a:r>
                        <a:rPr lang="en-US" sz="2200" kern="0">
                          <a:effectLst/>
                          <a:latin typeface="Times New Roman" panose="02020603050405020304" pitchFamily="18" charset="0"/>
                          <a:ea typeface="Times New Roman" panose="02020603050405020304" pitchFamily="18" charset="0"/>
                          <a:cs typeface="Times New Roman" panose="02020603050405020304" pitchFamily="18" charset="0"/>
                        </a:rPr>
                        <a:t>(Deu 28:21)</a:t>
                      </a:r>
                      <a:endParaRPr lang="en-US" sz="2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50609146"/>
                  </a:ext>
                </a:extLst>
              </a:tr>
              <a:tr h="260239">
                <a:tc>
                  <a:txBody>
                    <a:bodyPr/>
                    <a:lstStyle/>
                    <a:p>
                      <a:pPr marL="0" marR="0" rtl="1"/>
                      <a:r>
                        <a:rPr lang="he-IL" sz="2200" kern="0" dirty="0">
                          <a:effectLst/>
                          <a:latin typeface="Times New Roman" panose="02020603050405020304" pitchFamily="18" charset="0"/>
                          <a:ea typeface="Times New Roman" panose="02020603050405020304" pitchFamily="18" charset="0"/>
                          <a:cs typeface="Times New Roman" panose="02020603050405020304" pitchFamily="18" charset="0"/>
                        </a:rPr>
                        <a:t> הָ֣אֲדָמָ֔ה</a:t>
                      </a:r>
                      <a:r>
                        <a:rPr lang="en-US" sz="22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2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kern="0" dirty="0">
                          <a:effectLst/>
                          <a:latin typeface="Times New Roman" panose="02020603050405020304" pitchFamily="18" charset="0"/>
                          <a:ea typeface="Times New Roman" panose="02020603050405020304" pitchFamily="18" charset="0"/>
                          <a:cs typeface="Times New Roman" panose="02020603050405020304" pitchFamily="18" charset="0"/>
                        </a:rPr>
                        <a:t>(Gen 3:19)</a:t>
                      </a:r>
                      <a:endParaRPr lang="en-US" sz="2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וְאַדְמָ֥ה </a:t>
                      </a:r>
                      <a:r>
                        <a:rPr lang="en-US" sz="22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(Gen 10:19)</a:t>
                      </a:r>
                      <a:endParaRPr lang="en-US" sz="2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kern="0">
                          <a:effectLst/>
                          <a:latin typeface="Times New Roman" panose="02020603050405020304" pitchFamily="18" charset="0"/>
                          <a:ea typeface="Times New Roman" panose="02020603050405020304" pitchFamily="18" charset="0"/>
                          <a:cs typeface="Times New Roman" panose="02020603050405020304" pitchFamily="18" charset="0"/>
                        </a:rPr>
                        <a:t> הָאֲדָמָ֖ה </a:t>
                      </a:r>
                      <a:r>
                        <a:rPr lang="en-US" sz="2200" kern="0">
                          <a:effectLst/>
                          <a:latin typeface="Times New Roman" panose="02020603050405020304" pitchFamily="18" charset="0"/>
                          <a:ea typeface="Times New Roman" panose="02020603050405020304" pitchFamily="18" charset="0"/>
                          <a:cs typeface="Times New Roman" panose="02020603050405020304" pitchFamily="18" charset="0"/>
                        </a:rPr>
                        <a:t>(Exo 8:17)</a:t>
                      </a:r>
                      <a:endParaRPr lang="en-US" sz="2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kern="0">
                          <a:effectLst/>
                          <a:latin typeface="Times New Roman" panose="02020603050405020304" pitchFamily="18" charset="0"/>
                          <a:ea typeface="Times New Roman" panose="02020603050405020304" pitchFamily="18" charset="0"/>
                          <a:cs typeface="Times New Roman" panose="02020603050405020304" pitchFamily="18" charset="0"/>
                        </a:rPr>
                        <a:t> הָאֲדָמָֽה </a:t>
                      </a:r>
                      <a:r>
                        <a:rPr lang="en-US" sz="2200" kern="0">
                          <a:effectLst/>
                          <a:latin typeface="Times New Roman" panose="02020603050405020304" pitchFamily="18" charset="0"/>
                          <a:ea typeface="Times New Roman" panose="02020603050405020304" pitchFamily="18" charset="0"/>
                          <a:cs typeface="Times New Roman" panose="02020603050405020304" pitchFamily="18" charset="0"/>
                        </a:rPr>
                        <a:t>(Deu 7:6)</a:t>
                      </a:r>
                      <a:endParaRPr lang="en-US" sz="2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kern="0">
                          <a:effectLst/>
                          <a:latin typeface="Times New Roman" panose="02020603050405020304" pitchFamily="18" charset="0"/>
                          <a:ea typeface="Times New Roman" panose="02020603050405020304" pitchFamily="18" charset="0"/>
                          <a:cs typeface="Times New Roman" panose="02020603050405020304" pitchFamily="18" charset="0"/>
                        </a:rPr>
                        <a:t> אַדְמָֽתְךָ </a:t>
                      </a:r>
                      <a:r>
                        <a:rPr lang="en-US" sz="2200" kern="0">
                          <a:effectLst/>
                          <a:latin typeface="Times New Roman" panose="02020603050405020304" pitchFamily="18" charset="0"/>
                          <a:ea typeface="Times New Roman" panose="02020603050405020304" pitchFamily="18" charset="0"/>
                          <a:cs typeface="Times New Roman" panose="02020603050405020304" pitchFamily="18" charset="0"/>
                        </a:rPr>
                        <a:t>(Deu 28:33)</a:t>
                      </a:r>
                      <a:endParaRPr lang="en-US" sz="2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9805934"/>
                  </a:ext>
                </a:extLst>
              </a:tr>
              <a:tr h="260239">
                <a:tc>
                  <a:txBody>
                    <a:bodyPr/>
                    <a:lstStyle/>
                    <a:p>
                      <a:pPr marL="0" marR="0" rtl="1"/>
                      <a:r>
                        <a:rPr lang="he-IL" sz="2200" kern="0" dirty="0">
                          <a:effectLst/>
                          <a:latin typeface="Times New Roman" panose="02020603050405020304" pitchFamily="18" charset="0"/>
                          <a:ea typeface="Times New Roman" panose="02020603050405020304" pitchFamily="18" charset="0"/>
                          <a:cs typeface="Times New Roman" panose="02020603050405020304" pitchFamily="18" charset="0"/>
                        </a:rPr>
                        <a:t> הָ֣אֲדָמָ֔ה</a:t>
                      </a:r>
                      <a:r>
                        <a:rPr lang="en-US" sz="22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2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kern="0" dirty="0">
                          <a:effectLst/>
                          <a:latin typeface="Times New Roman" panose="02020603050405020304" pitchFamily="18" charset="0"/>
                          <a:ea typeface="Times New Roman" panose="02020603050405020304" pitchFamily="18" charset="0"/>
                          <a:cs typeface="Times New Roman" panose="02020603050405020304" pitchFamily="18" charset="0"/>
                        </a:rPr>
                        <a:t>(Gen 3:23)</a:t>
                      </a:r>
                      <a:endParaRPr lang="en-US" sz="2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הָאֲדָמָֽה</a:t>
                      </a:r>
                      <a:r>
                        <a:rPr lang="en-US" sz="22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2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(Gen 12:3)</a:t>
                      </a:r>
                      <a:endParaRPr lang="en-US" sz="2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kern="0">
                          <a:effectLst/>
                          <a:latin typeface="Times New Roman" panose="02020603050405020304" pitchFamily="18" charset="0"/>
                          <a:ea typeface="Times New Roman" panose="02020603050405020304" pitchFamily="18" charset="0"/>
                          <a:cs typeface="Times New Roman" panose="02020603050405020304" pitchFamily="18" charset="0"/>
                        </a:rPr>
                        <a:t> הָ֣אֲדָמָ֔ה </a:t>
                      </a:r>
                      <a:r>
                        <a:rPr lang="en-US" sz="2200" kern="0">
                          <a:effectLst/>
                          <a:latin typeface="Times New Roman" panose="02020603050405020304" pitchFamily="18" charset="0"/>
                          <a:ea typeface="Times New Roman" panose="02020603050405020304" pitchFamily="18" charset="0"/>
                          <a:cs typeface="Times New Roman" panose="02020603050405020304" pitchFamily="18" charset="0"/>
                        </a:rPr>
                        <a:t>(Exo 10:6)</a:t>
                      </a:r>
                      <a:endParaRPr lang="en-US" sz="2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kern="0">
                          <a:effectLst/>
                          <a:latin typeface="Times New Roman" panose="02020603050405020304" pitchFamily="18" charset="0"/>
                          <a:ea typeface="Times New Roman" panose="02020603050405020304" pitchFamily="18" charset="0"/>
                          <a:cs typeface="Times New Roman" panose="02020603050405020304" pitchFamily="18" charset="0"/>
                        </a:rPr>
                        <a:t> אַ֠דְמָתֶךָ </a:t>
                      </a:r>
                      <a:r>
                        <a:rPr lang="en-US" sz="2200" kern="0">
                          <a:effectLst/>
                          <a:latin typeface="Times New Roman" panose="02020603050405020304" pitchFamily="18" charset="0"/>
                          <a:ea typeface="Times New Roman" panose="02020603050405020304" pitchFamily="18" charset="0"/>
                          <a:cs typeface="Times New Roman" panose="02020603050405020304" pitchFamily="18" charset="0"/>
                        </a:rPr>
                        <a:t>(Deu 7:13)</a:t>
                      </a:r>
                      <a:endParaRPr lang="en-US" sz="2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kern="0">
                          <a:effectLst/>
                          <a:latin typeface="Times New Roman" panose="02020603050405020304" pitchFamily="18" charset="0"/>
                          <a:ea typeface="Times New Roman" panose="02020603050405020304" pitchFamily="18" charset="0"/>
                          <a:cs typeface="Times New Roman" panose="02020603050405020304" pitchFamily="18" charset="0"/>
                        </a:rPr>
                        <a:t> אַדְמָתֶ֑ךָ </a:t>
                      </a:r>
                      <a:r>
                        <a:rPr lang="en-US" sz="2200" kern="0">
                          <a:effectLst/>
                          <a:latin typeface="Times New Roman" panose="02020603050405020304" pitchFamily="18" charset="0"/>
                          <a:ea typeface="Times New Roman" panose="02020603050405020304" pitchFamily="18" charset="0"/>
                          <a:cs typeface="Times New Roman" panose="02020603050405020304" pitchFamily="18" charset="0"/>
                        </a:rPr>
                        <a:t>(Deu 28:42)</a:t>
                      </a:r>
                      <a:endParaRPr lang="en-US" sz="2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71750208"/>
                  </a:ext>
                </a:extLst>
              </a:tr>
              <a:tr h="260239">
                <a:tc>
                  <a:txBody>
                    <a:bodyPr/>
                    <a:lstStyle/>
                    <a:p>
                      <a:pPr marL="0" marR="0" rtl="1"/>
                      <a:r>
                        <a:rPr lang="he-IL" sz="2200" kern="0" dirty="0">
                          <a:effectLst/>
                          <a:latin typeface="Times New Roman" panose="02020603050405020304" pitchFamily="18" charset="0"/>
                          <a:ea typeface="Times New Roman" panose="02020603050405020304" pitchFamily="18" charset="0"/>
                          <a:cs typeface="Times New Roman" panose="02020603050405020304" pitchFamily="18" charset="0"/>
                        </a:rPr>
                        <a:t> אֲדָמָֽה</a:t>
                      </a:r>
                      <a:r>
                        <a:rPr lang="en-US" sz="22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2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kern="0" dirty="0">
                          <a:effectLst/>
                          <a:latin typeface="Times New Roman" panose="02020603050405020304" pitchFamily="18" charset="0"/>
                          <a:ea typeface="Times New Roman" panose="02020603050405020304" pitchFamily="18" charset="0"/>
                          <a:cs typeface="Times New Roman" panose="02020603050405020304" pitchFamily="18" charset="0"/>
                        </a:rPr>
                        <a:t>(Gen 4:2)</a:t>
                      </a:r>
                      <a:endParaRPr lang="en-US" sz="2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אַדְמָ֗ה</a:t>
                      </a:r>
                      <a:r>
                        <a:rPr lang="en-US" sz="22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2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(Gen 14:2)</a:t>
                      </a:r>
                      <a:endParaRPr lang="en-US" sz="2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kern="0">
                          <a:effectLst/>
                          <a:latin typeface="Times New Roman" panose="02020603050405020304" pitchFamily="18" charset="0"/>
                          <a:ea typeface="Times New Roman" panose="02020603050405020304" pitchFamily="18" charset="0"/>
                          <a:cs typeface="Times New Roman" panose="02020603050405020304" pitchFamily="18" charset="0"/>
                        </a:rPr>
                        <a:t> הָאֲדָמָ֔ה </a:t>
                      </a:r>
                      <a:r>
                        <a:rPr lang="en-US" sz="2200" kern="0">
                          <a:effectLst/>
                          <a:latin typeface="Times New Roman" panose="02020603050405020304" pitchFamily="18" charset="0"/>
                          <a:ea typeface="Times New Roman" panose="02020603050405020304" pitchFamily="18" charset="0"/>
                          <a:cs typeface="Times New Roman" panose="02020603050405020304" pitchFamily="18" charset="0"/>
                        </a:rPr>
                        <a:t>(Exo 20:12)</a:t>
                      </a:r>
                      <a:endParaRPr lang="en-US" sz="2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kern="0">
                          <a:effectLst/>
                          <a:latin typeface="Times New Roman" panose="02020603050405020304" pitchFamily="18" charset="0"/>
                          <a:ea typeface="Times New Roman" panose="02020603050405020304" pitchFamily="18" charset="0"/>
                          <a:cs typeface="Times New Roman" panose="02020603050405020304" pitchFamily="18" charset="0"/>
                        </a:rPr>
                        <a:t> הָֽאֲדָמָ֔ה </a:t>
                      </a:r>
                      <a:r>
                        <a:rPr lang="en-US" sz="2200" kern="0">
                          <a:effectLst/>
                          <a:latin typeface="Times New Roman" panose="02020603050405020304" pitchFamily="18" charset="0"/>
                          <a:ea typeface="Times New Roman" panose="02020603050405020304" pitchFamily="18" charset="0"/>
                          <a:cs typeface="Times New Roman" panose="02020603050405020304" pitchFamily="18" charset="0"/>
                        </a:rPr>
                        <a:t>(Deu 7:13)</a:t>
                      </a:r>
                      <a:endParaRPr lang="en-US" sz="2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kern="0">
                          <a:effectLst/>
                          <a:latin typeface="Times New Roman" panose="02020603050405020304" pitchFamily="18" charset="0"/>
                          <a:ea typeface="Times New Roman" panose="02020603050405020304" pitchFamily="18" charset="0"/>
                          <a:cs typeface="Times New Roman" panose="02020603050405020304" pitchFamily="18" charset="0"/>
                        </a:rPr>
                        <a:t> אַדְמָתְךָ֘ </a:t>
                      </a:r>
                      <a:r>
                        <a:rPr lang="en-US" sz="2200" kern="0">
                          <a:effectLst/>
                          <a:latin typeface="Times New Roman" panose="02020603050405020304" pitchFamily="18" charset="0"/>
                          <a:ea typeface="Times New Roman" panose="02020603050405020304" pitchFamily="18" charset="0"/>
                          <a:cs typeface="Times New Roman" panose="02020603050405020304" pitchFamily="18" charset="0"/>
                        </a:rPr>
                        <a:t>(Deu 28:51)</a:t>
                      </a:r>
                      <a:endParaRPr lang="en-US" sz="2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35151455"/>
                  </a:ext>
                </a:extLst>
              </a:tr>
              <a:tr h="260239">
                <a:tc>
                  <a:txBody>
                    <a:bodyPr/>
                    <a:lstStyle/>
                    <a:p>
                      <a:pPr marL="0" marR="0" rtl="1"/>
                      <a:r>
                        <a:rPr lang="he-IL" sz="2200" kern="0" dirty="0">
                          <a:effectLst/>
                          <a:latin typeface="Times New Roman" panose="02020603050405020304" pitchFamily="18" charset="0"/>
                          <a:ea typeface="Times New Roman" panose="02020603050405020304" pitchFamily="18" charset="0"/>
                          <a:cs typeface="Times New Roman" panose="02020603050405020304" pitchFamily="18" charset="0"/>
                        </a:rPr>
                        <a:t> הָֽאֲדָמָ֛ה</a:t>
                      </a:r>
                      <a:r>
                        <a:rPr lang="en-US" sz="22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2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kern="0" dirty="0">
                          <a:effectLst/>
                          <a:latin typeface="Times New Roman" panose="02020603050405020304" pitchFamily="18" charset="0"/>
                          <a:ea typeface="Times New Roman" panose="02020603050405020304" pitchFamily="18" charset="0"/>
                          <a:cs typeface="Times New Roman" panose="02020603050405020304" pitchFamily="18" charset="0"/>
                        </a:rPr>
                        <a:t>(Gen 4:3)</a:t>
                      </a:r>
                      <a:endParaRPr lang="en-US" sz="2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kern="0" dirty="0">
                          <a:effectLst/>
                          <a:latin typeface="Times New Roman" panose="02020603050405020304" pitchFamily="18" charset="0"/>
                          <a:ea typeface="Times New Roman" panose="02020603050405020304" pitchFamily="18" charset="0"/>
                          <a:cs typeface="Times New Roman" panose="02020603050405020304" pitchFamily="18" charset="0"/>
                        </a:rPr>
                        <a:t> אַדְמָה</a:t>
                      </a:r>
                      <a:r>
                        <a:rPr lang="en-US" sz="22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2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kern="0" dirty="0">
                          <a:effectLst/>
                          <a:latin typeface="Times New Roman" panose="02020603050405020304" pitchFamily="18" charset="0"/>
                          <a:ea typeface="Times New Roman" panose="02020603050405020304" pitchFamily="18" charset="0"/>
                          <a:cs typeface="Times New Roman" panose="02020603050405020304" pitchFamily="18" charset="0"/>
                        </a:rPr>
                        <a:t>(Gen 14:8)</a:t>
                      </a:r>
                      <a:endParaRPr lang="en-US" sz="2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he-IL" sz="2200" kern="0">
                          <a:effectLst/>
                          <a:latin typeface="Times New Roman" panose="02020603050405020304" pitchFamily="18" charset="0"/>
                          <a:ea typeface="Times New Roman" panose="02020603050405020304" pitchFamily="18" charset="0"/>
                          <a:cs typeface="Times New Roman" panose="02020603050405020304" pitchFamily="18" charset="0"/>
                        </a:rPr>
                        <a:t>אֲדָמָה </a:t>
                      </a:r>
                      <a:r>
                        <a:rPr lang="en-US" sz="2200" kern="0">
                          <a:effectLst/>
                          <a:latin typeface="Times New Roman" panose="02020603050405020304" pitchFamily="18" charset="0"/>
                          <a:ea typeface="Times New Roman" panose="02020603050405020304" pitchFamily="18" charset="0"/>
                          <a:cs typeface="Times New Roman" panose="02020603050405020304" pitchFamily="18" charset="0"/>
                        </a:rPr>
                        <a:t>(Exo 20:24)</a:t>
                      </a:r>
                      <a:endParaRPr lang="en-US" sz="2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kern="0">
                          <a:effectLst/>
                          <a:latin typeface="Times New Roman" panose="02020603050405020304" pitchFamily="18" charset="0"/>
                          <a:ea typeface="Times New Roman" panose="02020603050405020304" pitchFamily="18" charset="0"/>
                          <a:cs typeface="Times New Roman" panose="02020603050405020304" pitchFamily="18" charset="0"/>
                        </a:rPr>
                        <a:t> הָ֣אֲדָמָ֔ה </a:t>
                      </a:r>
                      <a:r>
                        <a:rPr lang="en-US" sz="2200" kern="0">
                          <a:effectLst/>
                          <a:latin typeface="Times New Roman" panose="02020603050405020304" pitchFamily="18" charset="0"/>
                          <a:ea typeface="Times New Roman" panose="02020603050405020304" pitchFamily="18" charset="0"/>
                          <a:cs typeface="Times New Roman" panose="02020603050405020304" pitchFamily="18" charset="0"/>
                        </a:rPr>
                        <a:t>(Deu 11:9)</a:t>
                      </a:r>
                      <a:endParaRPr lang="en-US" sz="2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kern="0">
                          <a:effectLst/>
                          <a:latin typeface="Times New Roman" panose="02020603050405020304" pitchFamily="18" charset="0"/>
                          <a:ea typeface="Times New Roman" panose="02020603050405020304" pitchFamily="18" charset="0"/>
                          <a:cs typeface="Times New Roman" panose="02020603050405020304" pitchFamily="18" charset="0"/>
                        </a:rPr>
                        <a:t> הָֽאֲדָמָ֔ה </a:t>
                      </a:r>
                      <a:r>
                        <a:rPr lang="en-US" sz="2200" kern="0">
                          <a:effectLst/>
                          <a:latin typeface="Times New Roman" panose="02020603050405020304" pitchFamily="18" charset="0"/>
                          <a:ea typeface="Times New Roman" panose="02020603050405020304" pitchFamily="18" charset="0"/>
                          <a:cs typeface="Times New Roman" panose="02020603050405020304" pitchFamily="18" charset="0"/>
                        </a:rPr>
                        <a:t>(Deu 28:63)</a:t>
                      </a:r>
                      <a:endParaRPr lang="en-US" sz="2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75997748"/>
                  </a:ext>
                </a:extLst>
              </a:tr>
              <a:tr h="260239">
                <a:tc>
                  <a:txBody>
                    <a:bodyPr/>
                    <a:lstStyle/>
                    <a:p>
                      <a:pPr marL="0" marR="0" rtl="1"/>
                      <a:r>
                        <a:rPr lang="he-IL" sz="2200" kern="0" dirty="0">
                          <a:effectLst/>
                          <a:latin typeface="Times New Roman" panose="02020603050405020304" pitchFamily="18" charset="0"/>
                          <a:ea typeface="Times New Roman" panose="02020603050405020304" pitchFamily="18" charset="0"/>
                          <a:cs typeface="Times New Roman" panose="02020603050405020304" pitchFamily="18" charset="0"/>
                        </a:rPr>
                        <a:t> הָֽאֲדָמָֽה</a:t>
                      </a:r>
                      <a:r>
                        <a:rPr lang="en-US" sz="22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2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kern="0" dirty="0">
                          <a:effectLst/>
                          <a:latin typeface="Times New Roman" panose="02020603050405020304" pitchFamily="18" charset="0"/>
                          <a:ea typeface="Times New Roman" panose="02020603050405020304" pitchFamily="18" charset="0"/>
                          <a:cs typeface="Times New Roman" panose="02020603050405020304" pitchFamily="18" charset="0"/>
                        </a:rPr>
                        <a:t>(Gen 4:10)</a:t>
                      </a:r>
                      <a:endParaRPr lang="en-US" sz="2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kern="0">
                          <a:effectLst/>
                          <a:latin typeface="Times New Roman" panose="02020603050405020304" pitchFamily="18" charset="0"/>
                          <a:ea typeface="Times New Roman" panose="02020603050405020304" pitchFamily="18" charset="0"/>
                          <a:cs typeface="Times New Roman" panose="02020603050405020304" pitchFamily="18" charset="0"/>
                        </a:rPr>
                        <a:t> הָאֲדָמָֽה </a:t>
                      </a:r>
                      <a:r>
                        <a:rPr lang="en-US" sz="2200" kern="0">
                          <a:effectLst/>
                          <a:latin typeface="Times New Roman" panose="02020603050405020304" pitchFamily="18" charset="0"/>
                          <a:ea typeface="Times New Roman" panose="02020603050405020304" pitchFamily="18" charset="0"/>
                          <a:cs typeface="Times New Roman" panose="02020603050405020304" pitchFamily="18" charset="0"/>
                        </a:rPr>
                        <a:t>(Gen 19:25)</a:t>
                      </a:r>
                      <a:endParaRPr lang="en-US" sz="2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kern="0">
                          <a:effectLst/>
                          <a:latin typeface="Times New Roman" panose="02020603050405020304" pitchFamily="18" charset="0"/>
                          <a:ea typeface="Times New Roman" panose="02020603050405020304" pitchFamily="18" charset="0"/>
                          <a:cs typeface="Times New Roman" panose="02020603050405020304" pitchFamily="18" charset="0"/>
                        </a:rPr>
                        <a:t> אַדְמָ֣תְךָ֔ </a:t>
                      </a:r>
                      <a:r>
                        <a:rPr lang="en-US" sz="2200" kern="0">
                          <a:effectLst/>
                          <a:latin typeface="Times New Roman" panose="02020603050405020304" pitchFamily="18" charset="0"/>
                          <a:ea typeface="Times New Roman" panose="02020603050405020304" pitchFamily="18" charset="0"/>
                          <a:cs typeface="Times New Roman" panose="02020603050405020304" pitchFamily="18" charset="0"/>
                        </a:rPr>
                        <a:t>(Exo 23:19)</a:t>
                      </a:r>
                      <a:endParaRPr lang="en-US" sz="2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kern="0">
                          <a:effectLst/>
                          <a:latin typeface="Times New Roman" panose="02020603050405020304" pitchFamily="18" charset="0"/>
                          <a:ea typeface="Times New Roman" panose="02020603050405020304" pitchFamily="18" charset="0"/>
                          <a:cs typeface="Times New Roman" panose="02020603050405020304" pitchFamily="18" charset="0"/>
                        </a:rPr>
                        <a:t> וְהָ֣אֲדָמָ֔ה </a:t>
                      </a:r>
                      <a:r>
                        <a:rPr lang="en-US" sz="2200" kern="0">
                          <a:effectLst/>
                          <a:latin typeface="Times New Roman" panose="02020603050405020304" pitchFamily="18" charset="0"/>
                          <a:ea typeface="Times New Roman" panose="02020603050405020304" pitchFamily="18" charset="0"/>
                          <a:cs typeface="Times New Roman" panose="02020603050405020304" pitchFamily="18" charset="0"/>
                        </a:rPr>
                        <a:t>(Deu 11:17)</a:t>
                      </a:r>
                      <a:endParaRPr lang="en-US" sz="2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אַדְמָ֣ה </a:t>
                      </a:r>
                      <a:r>
                        <a:rPr lang="en-US" sz="22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(Deu 29:22)</a:t>
                      </a:r>
                      <a:endParaRPr lang="en-US" sz="2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1800953"/>
                  </a:ext>
                </a:extLst>
              </a:tr>
              <a:tr h="260239">
                <a:tc>
                  <a:txBody>
                    <a:bodyPr/>
                    <a:lstStyle/>
                    <a:p>
                      <a:pPr marL="0" marR="0" rtl="1"/>
                      <a:r>
                        <a:rPr lang="he-IL" sz="2200" kern="0" dirty="0">
                          <a:effectLst/>
                          <a:latin typeface="Times New Roman" panose="02020603050405020304" pitchFamily="18" charset="0"/>
                          <a:ea typeface="Times New Roman" panose="02020603050405020304" pitchFamily="18" charset="0"/>
                          <a:cs typeface="Times New Roman" panose="02020603050405020304" pitchFamily="18" charset="0"/>
                        </a:rPr>
                        <a:t> הָֽאֲדָמָה</a:t>
                      </a:r>
                      <a:r>
                        <a:rPr lang="en-US" sz="22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2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kern="0" dirty="0">
                          <a:effectLst/>
                          <a:latin typeface="Times New Roman" panose="02020603050405020304" pitchFamily="18" charset="0"/>
                          <a:ea typeface="Times New Roman" panose="02020603050405020304" pitchFamily="18" charset="0"/>
                          <a:cs typeface="Times New Roman" panose="02020603050405020304" pitchFamily="18" charset="0"/>
                        </a:rPr>
                        <a:t>(Gen 4:11)</a:t>
                      </a:r>
                      <a:endParaRPr lang="en-US" sz="2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kern="0">
                          <a:effectLst/>
                          <a:latin typeface="Times New Roman" panose="02020603050405020304" pitchFamily="18" charset="0"/>
                          <a:ea typeface="Times New Roman" panose="02020603050405020304" pitchFamily="18" charset="0"/>
                          <a:cs typeface="Times New Roman" panose="02020603050405020304" pitchFamily="18" charset="0"/>
                        </a:rPr>
                        <a:t> הָאֲדָמָ֖ה </a:t>
                      </a:r>
                      <a:r>
                        <a:rPr lang="en-US" sz="2200" kern="0">
                          <a:effectLst/>
                          <a:latin typeface="Times New Roman" panose="02020603050405020304" pitchFamily="18" charset="0"/>
                          <a:ea typeface="Times New Roman" panose="02020603050405020304" pitchFamily="18" charset="0"/>
                          <a:cs typeface="Times New Roman" panose="02020603050405020304" pitchFamily="18" charset="0"/>
                        </a:rPr>
                        <a:t>(Gen 28:14)</a:t>
                      </a:r>
                      <a:endParaRPr lang="en-US" sz="2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kern="0">
                          <a:effectLst/>
                          <a:latin typeface="Times New Roman" panose="02020603050405020304" pitchFamily="18" charset="0"/>
                          <a:ea typeface="Times New Roman" panose="02020603050405020304" pitchFamily="18" charset="0"/>
                          <a:cs typeface="Times New Roman" panose="02020603050405020304" pitchFamily="18" charset="0"/>
                        </a:rPr>
                        <a:t> הָֽאֲדָמָ֑ה </a:t>
                      </a:r>
                      <a:r>
                        <a:rPr lang="en-US" sz="2200" kern="0">
                          <a:effectLst/>
                          <a:latin typeface="Times New Roman" panose="02020603050405020304" pitchFamily="18" charset="0"/>
                          <a:ea typeface="Times New Roman" panose="02020603050405020304" pitchFamily="18" charset="0"/>
                          <a:cs typeface="Times New Roman" panose="02020603050405020304" pitchFamily="18" charset="0"/>
                        </a:rPr>
                        <a:t>(Exo 32:12)</a:t>
                      </a:r>
                      <a:endParaRPr lang="en-US" sz="2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kern="0">
                          <a:effectLst/>
                          <a:latin typeface="Times New Roman" panose="02020603050405020304" pitchFamily="18" charset="0"/>
                          <a:ea typeface="Times New Roman" panose="02020603050405020304" pitchFamily="18" charset="0"/>
                          <a:cs typeface="Times New Roman" panose="02020603050405020304" pitchFamily="18" charset="0"/>
                        </a:rPr>
                        <a:t> הָאֲדָמָ֔ה </a:t>
                      </a:r>
                      <a:r>
                        <a:rPr lang="en-US" sz="2200" kern="0">
                          <a:effectLst/>
                          <a:latin typeface="Times New Roman" panose="02020603050405020304" pitchFamily="18" charset="0"/>
                          <a:ea typeface="Times New Roman" panose="02020603050405020304" pitchFamily="18" charset="0"/>
                          <a:cs typeface="Times New Roman" panose="02020603050405020304" pitchFamily="18" charset="0"/>
                        </a:rPr>
                        <a:t>(Deu 11:21)</a:t>
                      </a:r>
                      <a:endParaRPr lang="en-US" sz="2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kern="0">
                          <a:effectLst/>
                          <a:latin typeface="Times New Roman" panose="02020603050405020304" pitchFamily="18" charset="0"/>
                          <a:ea typeface="Times New Roman" panose="02020603050405020304" pitchFamily="18" charset="0"/>
                          <a:cs typeface="Times New Roman" panose="02020603050405020304" pitchFamily="18" charset="0"/>
                        </a:rPr>
                        <a:t> אַדְמָתָ֔ם </a:t>
                      </a:r>
                      <a:r>
                        <a:rPr lang="en-US" sz="2200" kern="0">
                          <a:effectLst/>
                          <a:latin typeface="Times New Roman" panose="02020603050405020304" pitchFamily="18" charset="0"/>
                          <a:ea typeface="Times New Roman" panose="02020603050405020304" pitchFamily="18" charset="0"/>
                          <a:cs typeface="Times New Roman" panose="02020603050405020304" pitchFamily="18" charset="0"/>
                        </a:rPr>
                        <a:t>(Deu 29:27)</a:t>
                      </a:r>
                      <a:endParaRPr lang="en-US" sz="2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56993784"/>
                  </a:ext>
                </a:extLst>
              </a:tr>
              <a:tr h="260239">
                <a:tc>
                  <a:txBody>
                    <a:bodyPr/>
                    <a:lstStyle/>
                    <a:p>
                      <a:pPr marL="0" marR="0" rtl="1"/>
                      <a:r>
                        <a:rPr lang="he-IL" sz="2200" kern="0" dirty="0">
                          <a:effectLst/>
                          <a:latin typeface="Times New Roman" panose="02020603050405020304" pitchFamily="18" charset="0"/>
                          <a:ea typeface="Times New Roman" panose="02020603050405020304" pitchFamily="18" charset="0"/>
                          <a:cs typeface="Times New Roman" panose="02020603050405020304" pitchFamily="18" charset="0"/>
                        </a:rPr>
                        <a:t> הָ֣אֲדָמָ֔ה</a:t>
                      </a:r>
                      <a:r>
                        <a:rPr lang="en-US" sz="22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2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kern="0" dirty="0">
                          <a:effectLst/>
                          <a:latin typeface="Times New Roman" panose="02020603050405020304" pitchFamily="18" charset="0"/>
                          <a:ea typeface="Times New Roman" panose="02020603050405020304" pitchFamily="18" charset="0"/>
                          <a:cs typeface="Times New Roman" panose="02020603050405020304" pitchFamily="18" charset="0"/>
                        </a:rPr>
                        <a:t>(Gen 4:12)</a:t>
                      </a:r>
                      <a:endParaRPr lang="en-US" sz="2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kern="0">
                          <a:effectLst/>
                          <a:latin typeface="Times New Roman" panose="02020603050405020304" pitchFamily="18" charset="0"/>
                          <a:ea typeface="Times New Roman" panose="02020603050405020304" pitchFamily="18" charset="0"/>
                          <a:cs typeface="Times New Roman" panose="02020603050405020304" pitchFamily="18" charset="0"/>
                        </a:rPr>
                        <a:t> הָאֲדָמָ֖ה </a:t>
                      </a:r>
                      <a:r>
                        <a:rPr lang="en-US" sz="2200" kern="0">
                          <a:effectLst/>
                          <a:latin typeface="Times New Roman" panose="02020603050405020304" pitchFamily="18" charset="0"/>
                          <a:ea typeface="Times New Roman" panose="02020603050405020304" pitchFamily="18" charset="0"/>
                          <a:cs typeface="Times New Roman" panose="02020603050405020304" pitchFamily="18" charset="0"/>
                        </a:rPr>
                        <a:t>(Gen 28:15)</a:t>
                      </a:r>
                      <a:endParaRPr lang="en-US" sz="2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kern="0">
                          <a:effectLst/>
                          <a:latin typeface="Times New Roman" panose="02020603050405020304" pitchFamily="18" charset="0"/>
                          <a:ea typeface="Times New Roman" panose="02020603050405020304" pitchFamily="18" charset="0"/>
                          <a:cs typeface="Times New Roman" panose="02020603050405020304" pitchFamily="18" charset="0"/>
                        </a:rPr>
                        <a:t> הָאֲדָמָֽה </a:t>
                      </a:r>
                      <a:r>
                        <a:rPr lang="en-US" sz="2200" kern="0">
                          <a:effectLst/>
                          <a:latin typeface="Times New Roman" panose="02020603050405020304" pitchFamily="18" charset="0"/>
                          <a:ea typeface="Times New Roman" panose="02020603050405020304" pitchFamily="18" charset="0"/>
                          <a:cs typeface="Times New Roman" panose="02020603050405020304" pitchFamily="18" charset="0"/>
                        </a:rPr>
                        <a:t>(Exo 33:16)</a:t>
                      </a:r>
                      <a:endParaRPr lang="en-US" sz="2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kern="0">
                          <a:effectLst/>
                          <a:latin typeface="Times New Roman" panose="02020603050405020304" pitchFamily="18" charset="0"/>
                          <a:ea typeface="Times New Roman" panose="02020603050405020304" pitchFamily="18" charset="0"/>
                          <a:cs typeface="Times New Roman" panose="02020603050405020304" pitchFamily="18" charset="0"/>
                        </a:rPr>
                        <a:t> הָאֲדָמָֽה </a:t>
                      </a:r>
                      <a:r>
                        <a:rPr lang="en-US" sz="2200" kern="0">
                          <a:effectLst/>
                          <a:latin typeface="Times New Roman" panose="02020603050405020304" pitchFamily="18" charset="0"/>
                          <a:ea typeface="Times New Roman" panose="02020603050405020304" pitchFamily="18" charset="0"/>
                          <a:cs typeface="Times New Roman" panose="02020603050405020304" pitchFamily="18" charset="0"/>
                        </a:rPr>
                        <a:t>(Deu 12:1)</a:t>
                      </a:r>
                      <a:endParaRPr lang="en-US" sz="2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kern="0">
                          <a:effectLst/>
                          <a:latin typeface="Times New Roman" panose="02020603050405020304" pitchFamily="18" charset="0"/>
                          <a:ea typeface="Times New Roman" panose="02020603050405020304" pitchFamily="18" charset="0"/>
                          <a:cs typeface="Times New Roman" panose="02020603050405020304" pitchFamily="18" charset="0"/>
                        </a:rPr>
                        <a:t> אַדְמָתְךָ֖ </a:t>
                      </a:r>
                      <a:r>
                        <a:rPr lang="en-US" sz="2200" kern="0">
                          <a:effectLst/>
                          <a:latin typeface="Times New Roman" panose="02020603050405020304" pitchFamily="18" charset="0"/>
                          <a:ea typeface="Times New Roman" panose="02020603050405020304" pitchFamily="18" charset="0"/>
                          <a:cs typeface="Times New Roman" panose="02020603050405020304" pitchFamily="18" charset="0"/>
                        </a:rPr>
                        <a:t>(Deu 30:9)</a:t>
                      </a:r>
                      <a:endParaRPr lang="en-US" sz="2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89405876"/>
                  </a:ext>
                </a:extLst>
              </a:tr>
              <a:tr h="260239">
                <a:tc>
                  <a:txBody>
                    <a:bodyPr/>
                    <a:lstStyle/>
                    <a:p>
                      <a:pPr marL="0" marR="0" rtl="1"/>
                      <a:r>
                        <a:rPr lang="he-IL" sz="2200" kern="0" dirty="0">
                          <a:effectLst/>
                          <a:latin typeface="Times New Roman" panose="02020603050405020304" pitchFamily="18" charset="0"/>
                          <a:ea typeface="Times New Roman" panose="02020603050405020304" pitchFamily="18" charset="0"/>
                          <a:cs typeface="Times New Roman" panose="02020603050405020304" pitchFamily="18" charset="0"/>
                        </a:rPr>
                        <a:t> הָֽאֲדָמָ֔ה</a:t>
                      </a:r>
                      <a:r>
                        <a:rPr lang="en-US" sz="22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2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kern="0" dirty="0">
                          <a:effectLst/>
                          <a:latin typeface="Times New Roman" panose="02020603050405020304" pitchFamily="18" charset="0"/>
                          <a:ea typeface="Times New Roman" panose="02020603050405020304" pitchFamily="18" charset="0"/>
                          <a:cs typeface="Times New Roman" panose="02020603050405020304" pitchFamily="18" charset="0"/>
                        </a:rPr>
                        <a:t>(Gen 4:14)</a:t>
                      </a:r>
                      <a:endParaRPr lang="en-US" sz="2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kern="0">
                          <a:effectLst/>
                          <a:latin typeface="Times New Roman" panose="02020603050405020304" pitchFamily="18" charset="0"/>
                          <a:ea typeface="Times New Roman" panose="02020603050405020304" pitchFamily="18" charset="0"/>
                          <a:cs typeface="Times New Roman" panose="02020603050405020304" pitchFamily="18" charset="0"/>
                        </a:rPr>
                        <a:t> וְאַדְמָתֵֽנוּ </a:t>
                      </a:r>
                      <a:r>
                        <a:rPr lang="en-US" sz="2200" kern="0">
                          <a:effectLst/>
                          <a:latin typeface="Times New Roman" panose="02020603050405020304" pitchFamily="18" charset="0"/>
                          <a:ea typeface="Times New Roman" panose="02020603050405020304" pitchFamily="18" charset="0"/>
                          <a:cs typeface="Times New Roman" panose="02020603050405020304" pitchFamily="18" charset="0"/>
                        </a:rPr>
                        <a:t>(Gen 47:18)</a:t>
                      </a:r>
                      <a:endParaRPr lang="en-US" sz="2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kern="0">
                          <a:effectLst/>
                          <a:latin typeface="Times New Roman" panose="02020603050405020304" pitchFamily="18" charset="0"/>
                          <a:ea typeface="Times New Roman" panose="02020603050405020304" pitchFamily="18" charset="0"/>
                          <a:cs typeface="Times New Roman" panose="02020603050405020304" pitchFamily="18" charset="0"/>
                        </a:rPr>
                        <a:t> אַדְמָ֣תְךָ֔ </a:t>
                      </a:r>
                      <a:r>
                        <a:rPr lang="en-US" sz="2200" kern="0">
                          <a:effectLst/>
                          <a:latin typeface="Times New Roman" panose="02020603050405020304" pitchFamily="18" charset="0"/>
                          <a:ea typeface="Times New Roman" panose="02020603050405020304" pitchFamily="18" charset="0"/>
                          <a:cs typeface="Times New Roman" panose="02020603050405020304" pitchFamily="18" charset="0"/>
                        </a:rPr>
                        <a:t>(Exo 34:26)</a:t>
                      </a:r>
                      <a:endParaRPr lang="en-US" sz="2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kern="0">
                          <a:effectLst/>
                          <a:latin typeface="Times New Roman" panose="02020603050405020304" pitchFamily="18" charset="0"/>
                          <a:ea typeface="Times New Roman" panose="02020603050405020304" pitchFamily="18" charset="0"/>
                          <a:cs typeface="Times New Roman" panose="02020603050405020304" pitchFamily="18" charset="0"/>
                        </a:rPr>
                        <a:t> אַדְמָתֶֽךָ </a:t>
                      </a:r>
                      <a:r>
                        <a:rPr lang="en-US" sz="2200" kern="0">
                          <a:effectLst/>
                          <a:latin typeface="Times New Roman" panose="02020603050405020304" pitchFamily="18" charset="0"/>
                          <a:ea typeface="Times New Roman" panose="02020603050405020304" pitchFamily="18" charset="0"/>
                          <a:cs typeface="Times New Roman" panose="02020603050405020304" pitchFamily="18" charset="0"/>
                        </a:rPr>
                        <a:t>(Deu 12:19)</a:t>
                      </a:r>
                      <a:endParaRPr lang="en-US" sz="2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kern="0">
                          <a:effectLst/>
                          <a:latin typeface="Times New Roman" panose="02020603050405020304" pitchFamily="18" charset="0"/>
                          <a:ea typeface="Times New Roman" panose="02020603050405020304" pitchFamily="18" charset="0"/>
                          <a:cs typeface="Times New Roman" panose="02020603050405020304" pitchFamily="18" charset="0"/>
                        </a:rPr>
                        <a:t> הָ֣אֲדָמָ֔ה </a:t>
                      </a:r>
                      <a:r>
                        <a:rPr lang="en-US" sz="2200" kern="0">
                          <a:effectLst/>
                          <a:latin typeface="Times New Roman" panose="02020603050405020304" pitchFamily="18" charset="0"/>
                          <a:ea typeface="Times New Roman" panose="02020603050405020304" pitchFamily="18" charset="0"/>
                          <a:cs typeface="Times New Roman" panose="02020603050405020304" pitchFamily="18" charset="0"/>
                        </a:rPr>
                        <a:t>(Deu 30:18)</a:t>
                      </a:r>
                      <a:endParaRPr lang="en-US" sz="2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71314690"/>
                  </a:ext>
                </a:extLst>
              </a:tr>
              <a:tr h="260239">
                <a:tc>
                  <a:txBody>
                    <a:bodyPr/>
                    <a:lstStyle/>
                    <a:p>
                      <a:pPr marL="0" marR="0" rtl="1"/>
                      <a:r>
                        <a:rPr lang="he-IL" sz="2200" kern="0" dirty="0">
                          <a:effectLst/>
                          <a:latin typeface="Times New Roman" panose="02020603050405020304" pitchFamily="18" charset="0"/>
                          <a:ea typeface="Times New Roman" panose="02020603050405020304" pitchFamily="18" charset="0"/>
                          <a:cs typeface="Times New Roman" panose="02020603050405020304" pitchFamily="18" charset="0"/>
                        </a:rPr>
                        <a:t> הָ֣אֲדָמָ֔ה</a:t>
                      </a:r>
                      <a:r>
                        <a:rPr lang="en-US" sz="22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2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kern="0" dirty="0">
                          <a:effectLst/>
                          <a:latin typeface="Times New Roman" panose="02020603050405020304" pitchFamily="18" charset="0"/>
                          <a:ea typeface="Times New Roman" panose="02020603050405020304" pitchFamily="18" charset="0"/>
                          <a:cs typeface="Times New Roman" panose="02020603050405020304" pitchFamily="18" charset="0"/>
                        </a:rPr>
                        <a:t>(Gen 5:29)</a:t>
                      </a:r>
                      <a:endParaRPr lang="en-US" sz="2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kern="0">
                          <a:effectLst/>
                          <a:latin typeface="Times New Roman" panose="02020603050405020304" pitchFamily="18" charset="0"/>
                          <a:ea typeface="Times New Roman" panose="02020603050405020304" pitchFamily="18" charset="0"/>
                          <a:cs typeface="Times New Roman" panose="02020603050405020304" pitchFamily="18" charset="0"/>
                        </a:rPr>
                        <a:t> אַדְמָתֵ֔נוּ </a:t>
                      </a:r>
                      <a:r>
                        <a:rPr lang="en-US" sz="2200" kern="0">
                          <a:effectLst/>
                          <a:latin typeface="Times New Roman" panose="02020603050405020304" pitchFamily="18" charset="0"/>
                          <a:ea typeface="Times New Roman" panose="02020603050405020304" pitchFamily="18" charset="0"/>
                          <a:cs typeface="Times New Roman" panose="02020603050405020304" pitchFamily="18" charset="0"/>
                        </a:rPr>
                        <a:t>(Gen 47:19)</a:t>
                      </a:r>
                      <a:endParaRPr lang="en-US" sz="2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kern="0">
                          <a:effectLst/>
                          <a:latin typeface="Times New Roman" panose="02020603050405020304" pitchFamily="18" charset="0"/>
                          <a:ea typeface="Times New Roman" panose="02020603050405020304" pitchFamily="18" charset="0"/>
                          <a:cs typeface="Times New Roman" panose="02020603050405020304" pitchFamily="18" charset="0"/>
                        </a:rPr>
                        <a:t> אַדְמָתָם </a:t>
                      </a:r>
                      <a:r>
                        <a:rPr lang="en-US" sz="2200" kern="0">
                          <a:effectLst/>
                          <a:latin typeface="Times New Roman" panose="02020603050405020304" pitchFamily="18" charset="0"/>
                          <a:ea typeface="Times New Roman" panose="02020603050405020304" pitchFamily="18" charset="0"/>
                          <a:cs typeface="Times New Roman" panose="02020603050405020304" pitchFamily="18" charset="0"/>
                        </a:rPr>
                        <a:t>(Lev 20:24)</a:t>
                      </a:r>
                      <a:endParaRPr lang="en-US" sz="2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he-IL" sz="2200" kern="0">
                          <a:effectLst/>
                          <a:latin typeface="Times New Roman" panose="02020603050405020304" pitchFamily="18" charset="0"/>
                          <a:ea typeface="Times New Roman" panose="02020603050405020304" pitchFamily="18" charset="0"/>
                          <a:cs typeface="Times New Roman" panose="02020603050405020304" pitchFamily="18" charset="0"/>
                        </a:rPr>
                        <a:t>הָאֲדָמָֽה </a:t>
                      </a:r>
                      <a:r>
                        <a:rPr lang="en-US" sz="2200" kern="0">
                          <a:effectLst/>
                          <a:latin typeface="Times New Roman" panose="02020603050405020304" pitchFamily="18" charset="0"/>
                          <a:ea typeface="Times New Roman" panose="02020603050405020304" pitchFamily="18" charset="0"/>
                          <a:cs typeface="Times New Roman" panose="02020603050405020304" pitchFamily="18" charset="0"/>
                        </a:rPr>
                        <a:t>(Deu 14:2)</a:t>
                      </a:r>
                      <a:endParaRPr lang="en-US" sz="2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kern="0">
                          <a:effectLst/>
                          <a:latin typeface="Times New Roman" panose="02020603050405020304" pitchFamily="18" charset="0"/>
                          <a:ea typeface="Times New Roman" panose="02020603050405020304" pitchFamily="18" charset="0"/>
                          <a:cs typeface="Times New Roman" panose="02020603050405020304" pitchFamily="18" charset="0"/>
                        </a:rPr>
                        <a:t> הָאֲדָמָ֗ה </a:t>
                      </a:r>
                      <a:r>
                        <a:rPr lang="en-US" sz="2200" kern="0">
                          <a:effectLst/>
                          <a:latin typeface="Times New Roman" panose="02020603050405020304" pitchFamily="18" charset="0"/>
                          <a:ea typeface="Times New Roman" panose="02020603050405020304" pitchFamily="18" charset="0"/>
                          <a:cs typeface="Times New Roman" panose="02020603050405020304" pitchFamily="18" charset="0"/>
                        </a:rPr>
                        <a:t>(Deu 30:20)</a:t>
                      </a:r>
                      <a:endParaRPr lang="en-US" sz="2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87343713"/>
                  </a:ext>
                </a:extLst>
              </a:tr>
              <a:tr h="260239">
                <a:tc>
                  <a:txBody>
                    <a:bodyPr/>
                    <a:lstStyle/>
                    <a:p>
                      <a:pPr marL="0" marR="0" rtl="1"/>
                      <a:r>
                        <a:rPr lang="he-IL" sz="2200" kern="0" dirty="0">
                          <a:effectLst/>
                          <a:latin typeface="Times New Roman" panose="02020603050405020304" pitchFamily="18" charset="0"/>
                          <a:ea typeface="Times New Roman" panose="02020603050405020304" pitchFamily="18" charset="0"/>
                          <a:cs typeface="Times New Roman" panose="02020603050405020304" pitchFamily="18" charset="0"/>
                        </a:rPr>
                        <a:t> הָֽאֲדָמָ֑ה</a:t>
                      </a:r>
                      <a:r>
                        <a:rPr lang="en-US" sz="22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2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kern="0" dirty="0">
                          <a:effectLst/>
                          <a:latin typeface="Times New Roman" panose="02020603050405020304" pitchFamily="18" charset="0"/>
                          <a:ea typeface="Times New Roman" panose="02020603050405020304" pitchFamily="18" charset="0"/>
                          <a:cs typeface="Times New Roman" panose="02020603050405020304" pitchFamily="18" charset="0"/>
                        </a:rPr>
                        <a:t>(Gen 6:1)</a:t>
                      </a:r>
                      <a:endParaRPr lang="en-US" sz="2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kern="0">
                          <a:effectLst/>
                          <a:latin typeface="Times New Roman" panose="02020603050405020304" pitchFamily="18" charset="0"/>
                          <a:ea typeface="Times New Roman" panose="02020603050405020304" pitchFamily="18" charset="0"/>
                          <a:cs typeface="Times New Roman" panose="02020603050405020304" pitchFamily="18" charset="0"/>
                        </a:rPr>
                        <a:t> אַדְמָתֵ֖נוּ </a:t>
                      </a:r>
                      <a:r>
                        <a:rPr lang="en-US" sz="2200" kern="0">
                          <a:effectLst/>
                          <a:latin typeface="Times New Roman" panose="02020603050405020304" pitchFamily="18" charset="0"/>
                          <a:ea typeface="Times New Roman" panose="02020603050405020304" pitchFamily="18" charset="0"/>
                          <a:cs typeface="Times New Roman" panose="02020603050405020304" pitchFamily="18" charset="0"/>
                        </a:rPr>
                        <a:t>(Gen 47:19)</a:t>
                      </a:r>
                      <a:endParaRPr lang="en-US" sz="2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kern="0">
                          <a:effectLst/>
                          <a:latin typeface="Times New Roman" panose="02020603050405020304" pitchFamily="18" charset="0"/>
                          <a:ea typeface="Times New Roman" panose="02020603050405020304" pitchFamily="18" charset="0"/>
                          <a:cs typeface="Times New Roman" panose="02020603050405020304" pitchFamily="18" charset="0"/>
                        </a:rPr>
                        <a:t> הָֽאֲדָמָ֔ה </a:t>
                      </a:r>
                      <a:r>
                        <a:rPr lang="en-US" sz="2200" kern="0">
                          <a:effectLst/>
                          <a:latin typeface="Times New Roman" panose="02020603050405020304" pitchFamily="18" charset="0"/>
                          <a:ea typeface="Times New Roman" panose="02020603050405020304" pitchFamily="18" charset="0"/>
                          <a:cs typeface="Times New Roman" panose="02020603050405020304" pitchFamily="18" charset="0"/>
                        </a:rPr>
                        <a:t>(Lev 20:25)</a:t>
                      </a:r>
                      <a:endParaRPr lang="en-US" sz="2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kern="0">
                          <a:effectLst/>
                          <a:latin typeface="Times New Roman" panose="02020603050405020304" pitchFamily="18" charset="0"/>
                          <a:ea typeface="Times New Roman" panose="02020603050405020304" pitchFamily="18" charset="0"/>
                          <a:cs typeface="Times New Roman" panose="02020603050405020304" pitchFamily="18" charset="0"/>
                        </a:rPr>
                        <a:t> בָּאֲדָמָה </a:t>
                      </a:r>
                      <a:r>
                        <a:rPr lang="en-US" sz="2200" kern="0">
                          <a:effectLst/>
                          <a:latin typeface="Times New Roman" panose="02020603050405020304" pitchFamily="18" charset="0"/>
                          <a:ea typeface="Times New Roman" panose="02020603050405020304" pitchFamily="18" charset="0"/>
                          <a:cs typeface="Times New Roman" panose="02020603050405020304" pitchFamily="18" charset="0"/>
                        </a:rPr>
                        <a:t>(Deu 21:1)</a:t>
                      </a:r>
                      <a:endParaRPr lang="en-US" sz="2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kern="0">
                          <a:effectLst/>
                          <a:latin typeface="Times New Roman" panose="02020603050405020304" pitchFamily="18" charset="0"/>
                          <a:ea typeface="Times New Roman" panose="02020603050405020304" pitchFamily="18" charset="0"/>
                          <a:cs typeface="Times New Roman" panose="02020603050405020304" pitchFamily="18" charset="0"/>
                        </a:rPr>
                        <a:t> הָ֣אֲדָמָ֔ה </a:t>
                      </a:r>
                      <a:r>
                        <a:rPr lang="en-US" sz="2200" kern="0">
                          <a:effectLst/>
                          <a:latin typeface="Times New Roman" panose="02020603050405020304" pitchFamily="18" charset="0"/>
                          <a:ea typeface="Times New Roman" panose="02020603050405020304" pitchFamily="18" charset="0"/>
                          <a:cs typeface="Times New Roman" panose="02020603050405020304" pitchFamily="18" charset="0"/>
                        </a:rPr>
                        <a:t>(Deu 31:13)</a:t>
                      </a:r>
                      <a:endParaRPr lang="en-US" sz="2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7386922"/>
                  </a:ext>
                </a:extLst>
              </a:tr>
              <a:tr h="260239">
                <a:tc>
                  <a:txBody>
                    <a:bodyPr/>
                    <a:lstStyle/>
                    <a:p>
                      <a:pPr marL="0" marR="0" rtl="1"/>
                      <a:r>
                        <a:rPr lang="he-IL" sz="2200" kern="0" dirty="0">
                          <a:effectLst/>
                          <a:latin typeface="Times New Roman" panose="02020603050405020304" pitchFamily="18" charset="0"/>
                          <a:ea typeface="Times New Roman" panose="02020603050405020304" pitchFamily="18" charset="0"/>
                          <a:cs typeface="Times New Roman" panose="02020603050405020304" pitchFamily="18" charset="0"/>
                        </a:rPr>
                        <a:t> הָֽאֲדָמָ֔ה</a:t>
                      </a:r>
                      <a:r>
                        <a:rPr lang="en-US" sz="22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2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kern="0" dirty="0">
                          <a:effectLst/>
                          <a:latin typeface="Times New Roman" panose="02020603050405020304" pitchFamily="18" charset="0"/>
                          <a:ea typeface="Times New Roman" panose="02020603050405020304" pitchFamily="18" charset="0"/>
                          <a:cs typeface="Times New Roman" panose="02020603050405020304" pitchFamily="18" charset="0"/>
                        </a:rPr>
                        <a:t>(Gen 6:7)</a:t>
                      </a:r>
                      <a:endParaRPr lang="en-US" sz="2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he-IL" sz="2200" kern="0" dirty="0">
                          <a:effectLst/>
                          <a:latin typeface="Times New Roman" panose="02020603050405020304" pitchFamily="18" charset="0"/>
                          <a:ea typeface="Times New Roman" panose="02020603050405020304" pitchFamily="18" charset="0"/>
                          <a:cs typeface="Times New Roman" panose="02020603050405020304" pitchFamily="18" charset="0"/>
                        </a:rPr>
                        <a:t>וְאַדְמָתֵ֙נוּ </a:t>
                      </a:r>
                      <a:r>
                        <a:rPr lang="en-US" sz="2200" kern="0">
                          <a:effectLst/>
                          <a:latin typeface="Times New Roman" panose="02020603050405020304" pitchFamily="18" charset="0"/>
                          <a:ea typeface="Times New Roman" panose="02020603050405020304" pitchFamily="18" charset="0"/>
                          <a:cs typeface="Times New Roman" panose="02020603050405020304" pitchFamily="18" charset="0"/>
                        </a:rPr>
                        <a:t> (Gen 47:19)  </a:t>
                      </a:r>
                      <a:endParaRPr lang="en-US" sz="2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kern="0">
                          <a:effectLst/>
                          <a:latin typeface="Times New Roman" panose="02020603050405020304" pitchFamily="18" charset="0"/>
                          <a:ea typeface="Times New Roman" panose="02020603050405020304" pitchFamily="18" charset="0"/>
                          <a:cs typeface="Times New Roman" panose="02020603050405020304" pitchFamily="18" charset="0"/>
                        </a:rPr>
                        <a:t> הָֽאֲדָמָ֔ה </a:t>
                      </a:r>
                      <a:r>
                        <a:rPr lang="en-US" sz="2200" kern="0">
                          <a:effectLst/>
                          <a:latin typeface="Times New Roman" panose="02020603050405020304" pitchFamily="18" charset="0"/>
                          <a:ea typeface="Times New Roman" panose="02020603050405020304" pitchFamily="18" charset="0"/>
                          <a:cs typeface="Times New Roman" panose="02020603050405020304" pitchFamily="18" charset="0"/>
                        </a:rPr>
                        <a:t>(Num 11:12)</a:t>
                      </a:r>
                      <a:endParaRPr lang="en-US" sz="2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kern="0">
                          <a:effectLst/>
                          <a:latin typeface="Times New Roman" panose="02020603050405020304" pitchFamily="18" charset="0"/>
                          <a:ea typeface="Times New Roman" panose="02020603050405020304" pitchFamily="18" charset="0"/>
                          <a:cs typeface="Times New Roman" panose="02020603050405020304" pitchFamily="18" charset="0"/>
                        </a:rPr>
                        <a:t> אַדְמָ֣תְךָ֔ </a:t>
                      </a:r>
                      <a:r>
                        <a:rPr lang="en-US" sz="2200" kern="0">
                          <a:effectLst/>
                          <a:latin typeface="Times New Roman" panose="02020603050405020304" pitchFamily="18" charset="0"/>
                          <a:ea typeface="Times New Roman" panose="02020603050405020304" pitchFamily="18" charset="0"/>
                          <a:cs typeface="Times New Roman" panose="02020603050405020304" pitchFamily="18" charset="0"/>
                        </a:rPr>
                        <a:t>(Deu 21:23)</a:t>
                      </a:r>
                      <a:endParaRPr lang="en-US" sz="2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kern="0">
                          <a:effectLst/>
                          <a:latin typeface="Times New Roman" panose="02020603050405020304" pitchFamily="18" charset="0"/>
                          <a:ea typeface="Times New Roman" panose="02020603050405020304" pitchFamily="18" charset="0"/>
                          <a:cs typeface="Times New Roman" panose="02020603050405020304" pitchFamily="18" charset="0"/>
                        </a:rPr>
                        <a:t> הָאֲדָמָ֣ה </a:t>
                      </a:r>
                      <a:r>
                        <a:rPr lang="en-US" sz="2200" kern="0">
                          <a:effectLst/>
                          <a:latin typeface="Times New Roman" panose="02020603050405020304" pitchFamily="18" charset="0"/>
                          <a:ea typeface="Times New Roman" panose="02020603050405020304" pitchFamily="18" charset="0"/>
                          <a:cs typeface="Times New Roman" panose="02020603050405020304" pitchFamily="18" charset="0"/>
                        </a:rPr>
                        <a:t>(Deu 31:20)</a:t>
                      </a:r>
                      <a:endParaRPr lang="en-US" sz="2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67414725"/>
                  </a:ext>
                </a:extLst>
              </a:tr>
              <a:tr h="260239">
                <a:tc>
                  <a:txBody>
                    <a:bodyPr/>
                    <a:lstStyle/>
                    <a:p>
                      <a:pPr marL="0" marR="0" rtl="1"/>
                      <a:r>
                        <a:rPr lang="he-IL" sz="2200" kern="0" dirty="0">
                          <a:effectLst/>
                          <a:latin typeface="Times New Roman" panose="02020603050405020304" pitchFamily="18" charset="0"/>
                          <a:ea typeface="Times New Roman" panose="02020603050405020304" pitchFamily="18" charset="0"/>
                          <a:cs typeface="Times New Roman" panose="02020603050405020304" pitchFamily="18" charset="0"/>
                        </a:rPr>
                        <a:t> הָֽאֲדָמָ֖ה</a:t>
                      </a:r>
                      <a:r>
                        <a:rPr lang="en-US" sz="22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2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kern="0" dirty="0">
                          <a:effectLst/>
                          <a:latin typeface="Times New Roman" panose="02020603050405020304" pitchFamily="18" charset="0"/>
                          <a:ea typeface="Times New Roman" panose="02020603050405020304" pitchFamily="18" charset="0"/>
                          <a:cs typeface="Times New Roman" panose="02020603050405020304" pitchFamily="18" charset="0"/>
                        </a:rPr>
                        <a:t>(Gen 6:20)</a:t>
                      </a:r>
                      <a:endParaRPr lang="en-US" sz="2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he-IL" sz="2200" kern="0">
                          <a:effectLst/>
                          <a:latin typeface="Times New Roman" panose="02020603050405020304" pitchFamily="18" charset="0"/>
                          <a:ea typeface="Times New Roman" panose="02020603050405020304" pitchFamily="18" charset="0"/>
                          <a:cs typeface="Times New Roman" panose="02020603050405020304" pitchFamily="18" charset="0"/>
                        </a:rPr>
                        <a:t>וְהָאֲדָמָ֖ה </a:t>
                      </a:r>
                      <a:r>
                        <a:rPr lang="en-US" sz="2200" kern="0">
                          <a:effectLst/>
                          <a:latin typeface="Times New Roman" panose="02020603050405020304" pitchFamily="18" charset="0"/>
                          <a:ea typeface="Times New Roman" panose="02020603050405020304" pitchFamily="18" charset="0"/>
                          <a:cs typeface="Times New Roman" panose="02020603050405020304" pitchFamily="18" charset="0"/>
                        </a:rPr>
                        <a:t> (Gen 47:19)</a:t>
                      </a:r>
                      <a:endParaRPr lang="en-US" sz="2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kern="0">
                          <a:effectLst/>
                          <a:latin typeface="Times New Roman" panose="02020603050405020304" pitchFamily="18" charset="0"/>
                          <a:ea typeface="Times New Roman" panose="02020603050405020304" pitchFamily="18" charset="0"/>
                          <a:cs typeface="Times New Roman" panose="02020603050405020304" pitchFamily="18" charset="0"/>
                        </a:rPr>
                        <a:t> הָאֲדָמָֽה </a:t>
                      </a:r>
                      <a:r>
                        <a:rPr lang="en-US" sz="2200" kern="0">
                          <a:effectLst/>
                          <a:latin typeface="Times New Roman" panose="02020603050405020304" pitchFamily="18" charset="0"/>
                          <a:ea typeface="Times New Roman" panose="02020603050405020304" pitchFamily="18" charset="0"/>
                          <a:cs typeface="Times New Roman" panose="02020603050405020304" pitchFamily="18" charset="0"/>
                        </a:rPr>
                        <a:t>(Num 12:3)</a:t>
                      </a:r>
                      <a:endParaRPr lang="en-US" sz="2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kern="0">
                          <a:effectLst/>
                          <a:latin typeface="Times New Roman" panose="02020603050405020304" pitchFamily="18" charset="0"/>
                          <a:ea typeface="Times New Roman" panose="02020603050405020304" pitchFamily="18" charset="0"/>
                          <a:cs typeface="Times New Roman" panose="02020603050405020304" pitchFamily="18" charset="0"/>
                        </a:rPr>
                        <a:t> הָֽאֲדָמָ֔ה </a:t>
                      </a:r>
                      <a:r>
                        <a:rPr lang="en-US" sz="2200" kern="0">
                          <a:effectLst/>
                          <a:latin typeface="Times New Roman" panose="02020603050405020304" pitchFamily="18" charset="0"/>
                          <a:ea typeface="Times New Roman" panose="02020603050405020304" pitchFamily="18" charset="0"/>
                          <a:cs typeface="Times New Roman" panose="02020603050405020304" pitchFamily="18" charset="0"/>
                        </a:rPr>
                        <a:t>(Deu 25:15)</a:t>
                      </a:r>
                      <a:endParaRPr lang="en-US" sz="2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kern="0">
                          <a:effectLst/>
                          <a:latin typeface="Times New Roman" panose="02020603050405020304" pitchFamily="18" charset="0"/>
                          <a:ea typeface="Times New Roman" panose="02020603050405020304" pitchFamily="18" charset="0"/>
                          <a:cs typeface="Times New Roman" panose="02020603050405020304" pitchFamily="18" charset="0"/>
                        </a:rPr>
                        <a:t> אַדְמָת֖וֹ </a:t>
                      </a:r>
                      <a:r>
                        <a:rPr lang="en-US" sz="2200" kern="0">
                          <a:effectLst/>
                          <a:latin typeface="Times New Roman" panose="02020603050405020304" pitchFamily="18" charset="0"/>
                          <a:ea typeface="Times New Roman" panose="02020603050405020304" pitchFamily="18" charset="0"/>
                          <a:cs typeface="Times New Roman" panose="02020603050405020304" pitchFamily="18" charset="0"/>
                        </a:rPr>
                        <a:t>(Deu 32:43)</a:t>
                      </a:r>
                      <a:endParaRPr lang="en-US" sz="2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59880064"/>
                  </a:ext>
                </a:extLst>
              </a:tr>
              <a:tr h="260239">
                <a:tc>
                  <a:txBody>
                    <a:bodyPr/>
                    <a:lstStyle/>
                    <a:p>
                      <a:pPr marL="0" marR="0" rtl="1"/>
                      <a:r>
                        <a:rPr lang="he-IL" sz="2200" kern="0" dirty="0">
                          <a:effectLst/>
                          <a:latin typeface="Times New Roman" panose="02020603050405020304" pitchFamily="18" charset="0"/>
                          <a:ea typeface="Times New Roman" panose="02020603050405020304" pitchFamily="18" charset="0"/>
                          <a:cs typeface="Times New Roman" panose="02020603050405020304" pitchFamily="18" charset="0"/>
                        </a:rPr>
                        <a:t> הָֽאֲדָמָֽה</a:t>
                      </a:r>
                      <a:r>
                        <a:rPr lang="en-US" sz="22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2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kern="0" dirty="0">
                          <a:effectLst/>
                          <a:latin typeface="Times New Roman" panose="02020603050405020304" pitchFamily="18" charset="0"/>
                          <a:ea typeface="Times New Roman" panose="02020603050405020304" pitchFamily="18" charset="0"/>
                          <a:cs typeface="Times New Roman" panose="02020603050405020304" pitchFamily="18" charset="0"/>
                        </a:rPr>
                        <a:t>(Gen 7:4)</a:t>
                      </a:r>
                      <a:endParaRPr lang="en-US" sz="2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kern="0">
                          <a:effectLst/>
                          <a:latin typeface="Times New Roman" panose="02020603050405020304" pitchFamily="18" charset="0"/>
                          <a:ea typeface="Times New Roman" panose="02020603050405020304" pitchFamily="18" charset="0"/>
                          <a:cs typeface="Times New Roman" panose="02020603050405020304" pitchFamily="18" charset="0"/>
                        </a:rPr>
                        <a:t> אַדְמַ֤ת </a:t>
                      </a:r>
                      <a:r>
                        <a:rPr lang="en-US" sz="2200" kern="0">
                          <a:effectLst/>
                          <a:latin typeface="Times New Roman" panose="02020603050405020304" pitchFamily="18" charset="0"/>
                          <a:ea typeface="Times New Roman" panose="02020603050405020304" pitchFamily="18" charset="0"/>
                          <a:cs typeface="Times New Roman" panose="02020603050405020304" pitchFamily="18" charset="0"/>
                        </a:rPr>
                        <a:t>(Gen 47:20)</a:t>
                      </a:r>
                      <a:endParaRPr lang="en-US" sz="2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kern="0" dirty="0">
                          <a:effectLst/>
                          <a:latin typeface="Times New Roman" panose="02020603050405020304" pitchFamily="18" charset="0"/>
                          <a:ea typeface="Times New Roman" panose="02020603050405020304" pitchFamily="18" charset="0"/>
                          <a:cs typeface="Times New Roman" panose="02020603050405020304" pitchFamily="18" charset="0"/>
                        </a:rPr>
                        <a:t> הָאֲדָמָ֤ה </a:t>
                      </a:r>
                      <a:r>
                        <a:rPr lang="en-US" sz="2200" kern="0" dirty="0">
                          <a:effectLst/>
                          <a:latin typeface="Times New Roman" panose="02020603050405020304" pitchFamily="18" charset="0"/>
                          <a:ea typeface="Times New Roman" panose="02020603050405020304" pitchFamily="18" charset="0"/>
                          <a:cs typeface="Times New Roman" panose="02020603050405020304" pitchFamily="18" charset="0"/>
                        </a:rPr>
                        <a:t>(Num 16:30)</a:t>
                      </a:r>
                      <a:endParaRPr lang="en-US" sz="2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kern="0">
                          <a:effectLst/>
                          <a:latin typeface="Times New Roman" panose="02020603050405020304" pitchFamily="18" charset="0"/>
                          <a:ea typeface="Times New Roman" panose="02020603050405020304" pitchFamily="18" charset="0"/>
                          <a:cs typeface="Times New Roman" panose="02020603050405020304" pitchFamily="18" charset="0"/>
                        </a:rPr>
                        <a:t> הָאֲדָמָ֗ה </a:t>
                      </a:r>
                      <a:r>
                        <a:rPr lang="en-US" sz="2200" kern="0">
                          <a:effectLst/>
                          <a:latin typeface="Times New Roman" panose="02020603050405020304" pitchFamily="18" charset="0"/>
                          <a:ea typeface="Times New Roman" panose="02020603050405020304" pitchFamily="18" charset="0"/>
                          <a:cs typeface="Times New Roman" panose="02020603050405020304" pitchFamily="18" charset="0"/>
                        </a:rPr>
                        <a:t>(Deu 26:2)</a:t>
                      </a:r>
                      <a:endParaRPr lang="en-US" sz="2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kern="0" dirty="0">
                          <a:effectLst/>
                          <a:latin typeface="Times New Roman" panose="02020603050405020304" pitchFamily="18" charset="0"/>
                          <a:ea typeface="Times New Roman" panose="02020603050405020304" pitchFamily="18" charset="0"/>
                          <a:cs typeface="Times New Roman" panose="02020603050405020304" pitchFamily="18" charset="0"/>
                        </a:rPr>
                        <a:t> הָ֣אֲדָמָ֔ה </a:t>
                      </a:r>
                      <a:r>
                        <a:rPr lang="en-US" sz="2200" kern="0" dirty="0">
                          <a:effectLst/>
                          <a:latin typeface="Times New Roman" panose="02020603050405020304" pitchFamily="18" charset="0"/>
                          <a:ea typeface="Times New Roman" panose="02020603050405020304" pitchFamily="18" charset="0"/>
                          <a:cs typeface="Times New Roman" panose="02020603050405020304" pitchFamily="18" charset="0"/>
                        </a:rPr>
                        <a:t>(Deu 32:47)</a:t>
                      </a:r>
                      <a:endParaRPr lang="en-US" sz="2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01550568"/>
                  </a:ext>
                </a:extLst>
              </a:tr>
            </a:tbl>
          </a:graphicData>
        </a:graphic>
      </p:graphicFrame>
      <p:sp>
        <p:nvSpPr>
          <p:cNvPr id="4" name="TextBox 3">
            <a:extLst>
              <a:ext uri="{FF2B5EF4-FFF2-40B4-BE49-F238E27FC236}">
                <a16:creationId xmlns:a16="http://schemas.microsoft.com/office/drawing/2014/main" id="{55D1215C-432A-9492-F62F-7373EEDE11A6}"/>
              </a:ext>
            </a:extLst>
          </p:cNvPr>
          <p:cNvSpPr txBox="1"/>
          <p:nvPr/>
        </p:nvSpPr>
        <p:spPr>
          <a:xfrm>
            <a:off x="421752" y="-68306"/>
            <a:ext cx="6103854" cy="400110"/>
          </a:xfrm>
          <a:prstGeom prst="rect">
            <a:avLst/>
          </a:prstGeom>
          <a:noFill/>
        </p:spPr>
        <p:txBody>
          <a:bodyPr wrap="square">
            <a:spAutoFit/>
          </a:bodyPr>
          <a:lstStyle/>
          <a:p>
            <a:pPr marL="0" marR="0"/>
            <a:r>
              <a:rPr lang="en-US" sz="2000" b="1">
                <a:effectLst/>
                <a:latin typeface="Times New Roman" panose="02020603050405020304" pitchFamily="18" charset="0"/>
                <a:ea typeface="Times New Roman" panose="02020603050405020304" pitchFamily="18" charset="0"/>
              </a:rPr>
              <a:t>land</a:t>
            </a:r>
            <a:r>
              <a:rPr lang="en-US" sz="1800" b="1">
                <a:effectLst/>
                <a:latin typeface="Times New Roman" panose="02020603050405020304" pitchFamily="18" charset="0"/>
                <a:ea typeface="Times New Roman" panose="02020603050405020304" pitchFamily="18" charset="0"/>
              </a:rPr>
              <a:t> </a:t>
            </a:r>
            <a:r>
              <a:rPr lang="en-US" sz="1800" b="1" i="1">
                <a:effectLst/>
                <a:latin typeface="Times New Roman" panose="02020603050405020304" pitchFamily="18" charset="0"/>
                <a:ea typeface="Times New Roman" panose="02020603050405020304" pitchFamily="18" charset="0"/>
              </a:rPr>
              <a:t>100 times in the Torah</a:t>
            </a:r>
            <a:endParaRPr lang="en-US" sz="1400" dirty="0">
              <a:effectLst/>
              <a:latin typeface="Times New Roman" panose="02020603050405020304" pitchFamily="18" charset="0"/>
              <a:ea typeface="Times New Roman" panose="02020603050405020304" pitchFamily="18" charset="0"/>
            </a:endParaRPr>
          </a:p>
        </p:txBody>
      </p:sp>
      <p:sp>
        <p:nvSpPr>
          <p:cNvPr id="5" name="TextBox 4">
            <a:extLst>
              <a:ext uri="{FF2B5EF4-FFF2-40B4-BE49-F238E27FC236}">
                <a16:creationId xmlns:a16="http://schemas.microsoft.com/office/drawing/2014/main" id="{51942DA5-767C-AEAC-794A-3E8AAAA14D5C}"/>
              </a:ext>
            </a:extLst>
          </p:cNvPr>
          <p:cNvSpPr txBox="1"/>
          <p:nvPr/>
        </p:nvSpPr>
        <p:spPr>
          <a:xfrm>
            <a:off x="6943725" y="24027"/>
            <a:ext cx="6096000" cy="215444"/>
          </a:xfrm>
          <a:prstGeom prst="rect">
            <a:avLst/>
          </a:prstGeom>
          <a:noFill/>
        </p:spPr>
        <p:txBody>
          <a:bodyPr wrap="square">
            <a:spAutoFit/>
          </a:bodyPr>
          <a:lstStyle/>
          <a:p>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Copyright: Repetition in the Bible </a:t>
            </a:r>
            <a:endParaRPr lang="en-US" dirty="0"/>
          </a:p>
        </p:txBody>
      </p:sp>
    </p:spTree>
    <p:extLst>
      <p:ext uri="{BB962C8B-B14F-4D97-AF65-F5344CB8AC3E}">
        <p14:creationId xmlns:p14="http://schemas.microsoft.com/office/powerpoint/2010/main" val="67161428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B92B002D-8BAF-98F8-365F-D7E49558EC7E}"/>
              </a:ext>
            </a:extLst>
          </p:cNvPr>
          <p:cNvGraphicFramePr>
            <a:graphicFrameLocks noGrp="1"/>
          </p:cNvGraphicFramePr>
          <p:nvPr>
            <p:extLst>
              <p:ext uri="{D42A27DB-BD31-4B8C-83A1-F6EECF244321}">
                <p14:modId xmlns:p14="http://schemas.microsoft.com/office/powerpoint/2010/main" val="3541989928"/>
              </p:ext>
            </p:extLst>
          </p:nvPr>
        </p:nvGraphicFramePr>
        <p:xfrm>
          <a:off x="714374" y="534987"/>
          <a:ext cx="10572751" cy="5635620"/>
        </p:xfrm>
        <a:graphic>
          <a:graphicData uri="http://schemas.openxmlformats.org/drawingml/2006/table">
            <a:tbl>
              <a:tblPr firstRow="1" firstCol="1" bandRow="1"/>
              <a:tblGrid>
                <a:gridCol w="2562226">
                  <a:extLst>
                    <a:ext uri="{9D8B030D-6E8A-4147-A177-3AD203B41FA5}">
                      <a16:colId xmlns:a16="http://schemas.microsoft.com/office/drawing/2014/main" val="3327372741"/>
                    </a:ext>
                  </a:extLst>
                </a:gridCol>
                <a:gridCol w="2676525">
                  <a:extLst>
                    <a:ext uri="{9D8B030D-6E8A-4147-A177-3AD203B41FA5}">
                      <a16:colId xmlns:a16="http://schemas.microsoft.com/office/drawing/2014/main" val="867493667"/>
                    </a:ext>
                  </a:extLst>
                </a:gridCol>
                <a:gridCol w="2638425">
                  <a:extLst>
                    <a:ext uri="{9D8B030D-6E8A-4147-A177-3AD203B41FA5}">
                      <a16:colId xmlns:a16="http://schemas.microsoft.com/office/drawing/2014/main" val="2218519706"/>
                    </a:ext>
                  </a:extLst>
                </a:gridCol>
                <a:gridCol w="2695575">
                  <a:extLst>
                    <a:ext uri="{9D8B030D-6E8A-4147-A177-3AD203B41FA5}">
                      <a16:colId xmlns:a16="http://schemas.microsoft.com/office/drawing/2014/main" val="1943153184"/>
                    </a:ext>
                  </a:extLst>
                </a:gridCol>
              </a:tblGrid>
              <a:tr h="313090">
                <a:tc>
                  <a:txBody>
                    <a:bodyPr/>
                    <a:lstStyle/>
                    <a:p>
                      <a:pPr marL="0" marR="0"/>
                      <a:r>
                        <a:rPr lang="en-US" sz="2000" kern="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(Gen 1:5)          </a:t>
                      </a:r>
                      <a:r>
                        <a:rPr lang="he-IL" sz="2000" kern="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בֹ֖קֶר</a:t>
                      </a:r>
                      <a:endParaRPr lang="en-US" sz="11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0402" marR="50402" marT="7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בַּבֹּ֙קֶר </a:t>
                      </a:r>
                      <a:r>
                        <a:rPr lang="en-US"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(Exo 8:16)      </a:t>
                      </a:r>
                      <a:endParaRPr lang="en-US" sz="11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0402" marR="50402" marT="7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הַבֹּ֗קֶר </a:t>
                      </a:r>
                      <a:r>
                        <a:rPr lang="en-US"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(Exo 19:16)     </a:t>
                      </a:r>
                      <a:endParaRPr lang="en-US" sz="11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0402" marR="50402" marT="7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הַבֹּֽקֶר</a:t>
                      </a:r>
                      <a:r>
                        <a:rPr lang="en-US"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(Lev 9:17)      </a:t>
                      </a:r>
                      <a:endParaRPr lang="en-US" sz="11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0402" marR="50402" marT="7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74065602"/>
                  </a:ext>
                </a:extLst>
              </a:tr>
              <a:tr h="313090">
                <a:tc>
                  <a:txBody>
                    <a:bodyPr/>
                    <a:lstStyle/>
                    <a:p>
                      <a:pPr marL="0" marR="0" algn="l" rtl="1"/>
                      <a:r>
                        <a:rPr lang="he-IL" sz="2000" kern="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בֹ֖קֶר </a:t>
                      </a:r>
                      <a:r>
                        <a:rPr lang="en-US" sz="2000" kern="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(Gen 1:8)        </a:t>
                      </a:r>
                      <a:endParaRPr lang="en-US" sz="11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0402" marR="50402" marT="7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בַּבֹּ֔קֶר </a:t>
                      </a:r>
                      <a:r>
                        <a:rPr lang="en-US"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(Exo 9:13)      </a:t>
                      </a:r>
                      <a:endParaRPr lang="en-US" sz="11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0402" marR="50402" marT="7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בֹּֽקֶר </a:t>
                      </a:r>
                      <a:r>
                        <a:rPr lang="en-US"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(Exo 23:18)     </a:t>
                      </a:r>
                      <a:endParaRPr lang="en-US" sz="11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0402" marR="50402" marT="7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בֹּֽקֶר </a:t>
                      </a:r>
                      <a:r>
                        <a:rPr lang="en-US" sz="20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(Lev 19:13)      </a:t>
                      </a:r>
                      <a:endParaRPr lang="en-US" sz="11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50402" marR="50402" marT="7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66728822"/>
                  </a:ext>
                </a:extLst>
              </a:tr>
              <a:tr h="313090">
                <a:tc>
                  <a:txBody>
                    <a:bodyPr/>
                    <a:lstStyle/>
                    <a:p>
                      <a:pPr marL="0" marR="0" algn="l" rtl="1"/>
                      <a:r>
                        <a:rPr lang="he-IL" sz="2000" kern="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בֹ֖קֶר  </a:t>
                      </a:r>
                      <a:r>
                        <a:rPr lang="en-US" sz="2000" kern="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(Gen 1:13)      </a:t>
                      </a:r>
                      <a:endParaRPr lang="en-US" sz="11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0402" marR="50402" marT="7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הַבֹּ֣קֶר </a:t>
                      </a:r>
                      <a:r>
                        <a:rPr lang="en-US"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(Exo 10:13)     </a:t>
                      </a:r>
                      <a:endParaRPr lang="en-US" sz="11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0402" marR="50402" marT="7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בַּבֹּ֔קֶר </a:t>
                      </a:r>
                      <a:r>
                        <a:rPr lang="en-US"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(Exo 24:4)       </a:t>
                      </a:r>
                      <a:endParaRPr lang="en-US" sz="11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0402" marR="50402" marT="7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בֹּ֑קֶר </a:t>
                      </a:r>
                      <a:r>
                        <a:rPr lang="en-US" sz="20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(Lev 22:30)      </a:t>
                      </a:r>
                      <a:endParaRPr lang="en-US" sz="11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50402" marR="50402" marT="7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76157711"/>
                  </a:ext>
                </a:extLst>
              </a:tr>
              <a:tr h="313090">
                <a:tc>
                  <a:txBody>
                    <a:bodyPr/>
                    <a:lstStyle/>
                    <a:p>
                      <a:pPr marL="0" marR="0" algn="l" rtl="1"/>
                      <a:r>
                        <a:rPr lang="he-IL" sz="2000" kern="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בֹ֖קֶר </a:t>
                      </a:r>
                      <a:r>
                        <a:rPr lang="en-US" sz="2000" kern="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(Gen 1:19)      </a:t>
                      </a:r>
                      <a:endParaRPr lang="en-US" sz="11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0402" marR="50402" marT="7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בֹּ֑קֶר </a:t>
                      </a:r>
                      <a:r>
                        <a:rPr lang="en-US" sz="20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(Exo 12:10)      </a:t>
                      </a:r>
                      <a:endParaRPr lang="en-US" sz="11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50402" marR="50402" marT="7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בֹּ֖קֶר </a:t>
                      </a:r>
                      <a:r>
                        <a:rPr lang="en-US"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(Exo 27:21)      </a:t>
                      </a:r>
                      <a:endParaRPr lang="en-US" sz="11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0402" marR="50402" marT="7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בֹּ֛קֶר</a:t>
                      </a:r>
                      <a:r>
                        <a:rPr lang="en-US"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(Lev 24:3)      </a:t>
                      </a:r>
                      <a:endParaRPr lang="en-US" sz="11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0402" marR="50402" marT="7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35483016"/>
                  </a:ext>
                </a:extLst>
              </a:tr>
              <a:tr h="313090">
                <a:tc>
                  <a:txBody>
                    <a:bodyPr/>
                    <a:lstStyle/>
                    <a:p>
                      <a:pPr marL="0" marR="0" algn="l" rtl="1"/>
                      <a:r>
                        <a:rPr lang="he-IL" sz="2000" kern="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בֹ֖קֶר </a:t>
                      </a:r>
                      <a:r>
                        <a:rPr lang="en-US" sz="2000" kern="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(Gen 1:23)      </a:t>
                      </a:r>
                      <a:endParaRPr lang="en-US" sz="11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0402" marR="50402" marT="7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בֹּ֖קֶר </a:t>
                      </a:r>
                      <a:r>
                        <a:rPr lang="en-US"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(Exo 12:10)      </a:t>
                      </a:r>
                      <a:endParaRPr lang="en-US" sz="11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0402" marR="50402" marT="7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defTabSz="914400" rtl="1" eaLnBrk="1" latinLnBrk="0" hangingPunct="1"/>
                      <a:r>
                        <a:rPr lang="he-IL"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הַבֹּ֑קֶר </a:t>
                      </a:r>
                      <a:r>
                        <a:rPr lang="en-US"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(Exo 29:34)      </a:t>
                      </a:r>
                      <a:endParaRPr lang="en-US" sz="200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0402" marR="50402" marT="7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defTabSz="914400" rtl="1" eaLnBrk="1" latinLnBrk="0" hangingPunct="1"/>
                      <a:r>
                        <a:rPr lang="en-US"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(Num 9:12)                 </a:t>
                      </a:r>
                      <a:endParaRPr lang="en-US" sz="200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0402" marR="50402" marT="7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18417589"/>
                  </a:ext>
                </a:extLst>
              </a:tr>
              <a:tr h="313090">
                <a:tc>
                  <a:txBody>
                    <a:bodyPr/>
                    <a:lstStyle/>
                    <a:p>
                      <a:pPr marL="0" marR="0" algn="l" rtl="1"/>
                      <a:r>
                        <a:rPr lang="he-IL" sz="2000" kern="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בֹ֖קֶר </a:t>
                      </a:r>
                      <a:r>
                        <a:rPr lang="en-US" sz="2000" kern="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(Gen 1:31)      </a:t>
                      </a:r>
                      <a:endParaRPr lang="en-US" sz="11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0402" marR="50402" marT="7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בֹּֽקֶר </a:t>
                      </a:r>
                      <a:r>
                        <a:rPr lang="en-US" sz="20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(Exo 12:22)      </a:t>
                      </a:r>
                      <a:endParaRPr lang="en-US" sz="11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50402" marR="50402" marT="7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בַבֹּ֑קֶר </a:t>
                      </a:r>
                      <a:r>
                        <a:rPr lang="en-US"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(Exo 29:39)      </a:t>
                      </a:r>
                      <a:endParaRPr lang="en-US" sz="11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0402" marR="50402" marT="7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defTabSz="914400" rtl="1" eaLnBrk="1" latinLnBrk="0" hangingPunct="1"/>
                      <a:r>
                        <a:rPr lang="he-IL"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בֹּֽקֶר </a:t>
                      </a:r>
                      <a:r>
                        <a:rPr lang="en-US"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(Num 9:15)      </a:t>
                      </a:r>
                      <a:endParaRPr lang="en-US" sz="200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0402" marR="50402" marT="7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0082791"/>
                  </a:ext>
                </a:extLst>
              </a:tr>
              <a:tr h="313090">
                <a:tc>
                  <a:txBody>
                    <a:bodyPr/>
                    <a:lstStyle/>
                    <a:p>
                      <a:pPr marL="0" marR="0" algn="l" rtl="1"/>
                      <a:r>
                        <a:rPr lang="he-IL"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בַּבֹּ֑קֶר </a:t>
                      </a:r>
                      <a:r>
                        <a:rPr lang="en-US"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(Gen 19:27)    </a:t>
                      </a:r>
                      <a:endParaRPr lang="en-US" sz="11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0402" marR="50402" marT="7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הַבֹּ֔קֶר </a:t>
                      </a:r>
                      <a:r>
                        <a:rPr lang="en-US" sz="20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(Exo 14:24)      </a:t>
                      </a:r>
                      <a:endParaRPr lang="en-US" sz="11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50402" marR="50402" marT="7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הַבֹּ֤קֶר </a:t>
                      </a:r>
                      <a:r>
                        <a:rPr lang="en-US"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(Exo 29:41)      </a:t>
                      </a:r>
                      <a:endParaRPr lang="en-US" sz="11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0402" marR="50402" marT="7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בֹּ֔קֶר </a:t>
                      </a:r>
                      <a:r>
                        <a:rPr lang="en-US"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(Num 9:21)      </a:t>
                      </a:r>
                      <a:endParaRPr lang="en-US" sz="11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0402" marR="50402" marT="7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18974004"/>
                  </a:ext>
                </a:extLst>
              </a:tr>
              <a:tr h="313090">
                <a:tc>
                  <a:txBody>
                    <a:bodyPr/>
                    <a:lstStyle/>
                    <a:p>
                      <a:pPr marL="0" marR="0" algn="l" rtl="1"/>
                      <a:r>
                        <a:rPr lang="he-IL"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בַּבֹּ֗קֶר </a:t>
                      </a:r>
                      <a:r>
                        <a:rPr lang="en-US"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(Gen 20:8)      </a:t>
                      </a:r>
                      <a:endParaRPr lang="en-US" sz="11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0402" marR="50402" marT="7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בֹּ֙קֶר </a:t>
                      </a:r>
                      <a:r>
                        <a:rPr lang="en-US"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(Exo 14:27)      </a:t>
                      </a:r>
                      <a:endParaRPr lang="en-US" sz="11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0402" marR="50402" marT="7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בַּבֹּ֣קֶר </a:t>
                      </a:r>
                      <a:r>
                        <a:rPr lang="en-US"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(Exo 30:7)        </a:t>
                      </a:r>
                      <a:endParaRPr lang="en-US" sz="11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0402" marR="50402" marT="7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בַּבֹּ֖קֶר </a:t>
                      </a:r>
                      <a:r>
                        <a:rPr lang="en-US"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(Num 9:21)      </a:t>
                      </a:r>
                      <a:endParaRPr lang="en-US" sz="11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0402" marR="50402" marT="7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31583680"/>
                  </a:ext>
                </a:extLst>
              </a:tr>
              <a:tr h="313090">
                <a:tc>
                  <a:txBody>
                    <a:bodyPr/>
                    <a:lstStyle/>
                    <a:p>
                      <a:pPr marL="0" marR="0" algn="l" rtl="1"/>
                      <a:r>
                        <a:rPr lang="he-IL"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בַּבֹּ֡קֶר </a:t>
                      </a:r>
                      <a:r>
                        <a:rPr lang="en-US"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(Gen 21:14)    </a:t>
                      </a:r>
                      <a:endParaRPr lang="en-US" sz="11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0402" marR="50402" marT="7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וּבֹ֗קֶר </a:t>
                      </a:r>
                      <a:r>
                        <a:rPr lang="en-US"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(Exo 16:7)        </a:t>
                      </a:r>
                      <a:endParaRPr lang="en-US" sz="11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0402" marR="50402" marT="7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בַּבֹּ֗קֶר </a:t>
                      </a:r>
                      <a:r>
                        <a:rPr lang="en-US"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(Exo 30:7)        </a:t>
                      </a:r>
                      <a:endParaRPr lang="en-US" sz="11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0402" marR="50402" marT="7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בַבֹּ֔קֶר </a:t>
                      </a:r>
                      <a:r>
                        <a:rPr lang="en-US"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(Num 14:40)    </a:t>
                      </a:r>
                      <a:endParaRPr lang="en-US" sz="11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0402" marR="50402" marT="7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45907507"/>
                  </a:ext>
                </a:extLst>
              </a:tr>
              <a:tr h="313090">
                <a:tc>
                  <a:txBody>
                    <a:bodyPr/>
                    <a:lstStyle/>
                    <a:p>
                      <a:pPr marL="0" marR="0" algn="l" rtl="1"/>
                      <a:r>
                        <a:rPr lang="he-IL"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בַּבֹּ֗קֶר </a:t>
                      </a:r>
                      <a:r>
                        <a:rPr lang="en-US"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(Gen 22:3)      </a:t>
                      </a:r>
                      <a:endParaRPr lang="en-US" sz="11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0402" marR="50402" marT="7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בַּבֹּ֙קֶר </a:t>
                      </a:r>
                      <a:r>
                        <a:rPr lang="en-US"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(Exo 16:8)        </a:t>
                      </a:r>
                      <a:endParaRPr lang="en-US" sz="11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0402" marR="50402" marT="7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לַבֹּ֑קֶר </a:t>
                      </a:r>
                      <a:r>
                        <a:rPr lang="en-US"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(Exo 34:2)        </a:t>
                      </a:r>
                      <a:endParaRPr lang="en-US" sz="11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0402" marR="50402" marT="7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בֹּ֠קֶר </a:t>
                      </a:r>
                      <a:r>
                        <a:rPr lang="en-US"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(Num 16:5)      </a:t>
                      </a:r>
                      <a:endParaRPr lang="en-US" sz="11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0402" marR="50402" marT="7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54042230"/>
                  </a:ext>
                </a:extLst>
              </a:tr>
              <a:tr h="313090">
                <a:tc>
                  <a:txBody>
                    <a:bodyPr/>
                    <a:lstStyle/>
                    <a:p>
                      <a:pPr marL="0" marR="0" algn="l" rtl="1"/>
                      <a:r>
                        <a:rPr lang="he-IL"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בַבֹּ֔קֶר  </a:t>
                      </a:r>
                      <a:r>
                        <a:rPr lang="en-US"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(Gen 24:54)    </a:t>
                      </a:r>
                      <a:endParaRPr lang="en-US" sz="11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0402" marR="50402" marT="7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וּבַבֹּ֖קֶר </a:t>
                      </a:r>
                      <a:r>
                        <a:rPr lang="en-US" sz="20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(Exo 16:12)      </a:t>
                      </a:r>
                      <a:endParaRPr lang="en-US" sz="11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50402" marR="50402" marT="7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בַבֹּ֙קֶר </a:t>
                      </a:r>
                      <a:r>
                        <a:rPr lang="en-US"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(Exo 34:2)        </a:t>
                      </a:r>
                      <a:endParaRPr lang="en-US" sz="11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0402" marR="50402" marT="7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בַּבֹּ֔קֶר </a:t>
                      </a:r>
                      <a:r>
                        <a:rPr lang="en-US"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(Num 22:13)    </a:t>
                      </a:r>
                      <a:endParaRPr lang="en-US" sz="11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0402" marR="50402" marT="7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54071"/>
                  </a:ext>
                </a:extLst>
              </a:tr>
              <a:tr h="313090">
                <a:tc>
                  <a:txBody>
                    <a:bodyPr/>
                    <a:lstStyle/>
                    <a:p>
                      <a:pPr marL="0" marR="0" algn="l" rtl="1"/>
                      <a:r>
                        <a:rPr lang="he-IL"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בַבֹּ֔קֶר </a:t>
                      </a:r>
                      <a:r>
                        <a:rPr lang="en-US"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(Gen 26:31)    </a:t>
                      </a:r>
                      <a:endParaRPr lang="en-US" sz="11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0402" marR="50402" marT="7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וּבַבֹּ֗קֶר </a:t>
                      </a:r>
                      <a:r>
                        <a:rPr lang="en-US" sz="20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(Exo 16:13)      </a:t>
                      </a:r>
                      <a:endParaRPr lang="en-US" sz="11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50402" marR="50402" marT="7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בבֹּ֙קֶר </a:t>
                      </a:r>
                      <a:r>
                        <a:rPr lang="en-US"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(Exo 34:4)        </a:t>
                      </a:r>
                      <a:endParaRPr lang="en-US" sz="11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0402" marR="50402" marT="7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בַּבֹּ֔קֶר </a:t>
                      </a:r>
                      <a:r>
                        <a:rPr lang="en-US"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(Num 22:21)    </a:t>
                      </a:r>
                      <a:endParaRPr lang="en-US" sz="11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0402" marR="50402" marT="7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63611854"/>
                  </a:ext>
                </a:extLst>
              </a:tr>
              <a:tr h="313090">
                <a:tc>
                  <a:txBody>
                    <a:bodyPr/>
                    <a:lstStyle/>
                    <a:p>
                      <a:pPr marL="0" marR="0" algn="l" rtl="1"/>
                      <a:r>
                        <a:rPr lang="he-IL"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בַּבֹּ֗קֶר </a:t>
                      </a:r>
                      <a:r>
                        <a:rPr lang="en-US"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(Gen 28:18)    </a:t>
                      </a:r>
                      <a:endParaRPr lang="en-US" sz="11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0402" marR="50402" marT="7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בֹּֽקֶר </a:t>
                      </a:r>
                      <a:r>
                        <a:rPr lang="en-US" sz="20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(Exo 16:19)      </a:t>
                      </a:r>
                      <a:endParaRPr lang="en-US" sz="11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50402" marR="50402" marT="7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לַבֹּ֔קֶר </a:t>
                      </a:r>
                      <a:r>
                        <a:rPr lang="en-US"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(Exo 34:25)      </a:t>
                      </a:r>
                      <a:endParaRPr lang="en-US" sz="11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0402" marR="50402" marT="7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בַבֹּ֔קֶר </a:t>
                      </a:r>
                      <a:r>
                        <a:rPr lang="en-US"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(Num 22:41)    </a:t>
                      </a:r>
                      <a:endParaRPr lang="en-US" sz="11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0402" marR="50402" marT="7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83509817"/>
                  </a:ext>
                </a:extLst>
              </a:tr>
              <a:tr h="313090">
                <a:tc>
                  <a:txBody>
                    <a:bodyPr/>
                    <a:lstStyle/>
                    <a:p>
                      <a:pPr marL="0" marR="0" algn="l" rtl="1"/>
                      <a:r>
                        <a:rPr lang="he-IL"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בַבֹּ֔קֶר </a:t>
                      </a:r>
                      <a:r>
                        <a:rPr lang="en-US"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(Gen 29:25)    </a:t>
                      </a:r>
                      <a:endParaRPr lang="en-US" sz="11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0402" marR="50402" marT="7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בֹּ֔קֶר </a:t>
                      </a:r>
                      <a:r>
                        <a:rPr lang="en-US" sz="20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(Exo 16:20)      </a:t>
                      </a:r>
                      <a:endParaRPr lang="en-US" sz="11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50402" marR="50402" marT="7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בַּבֹּ֥קֶר </a:t>
                      </a:r>
                      <a:r>
                        <a:rPr lang="en-US"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(Exo 36:3)        </a:t>
                      </a:r>
                      <a:endParaRPr lang="en-US" sz="11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0402" marR="50402" marT="7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בַבֹּ֑קֶר </a:t>
                      </a:r>
                      <a:r>
                        <a:rPr lang="en-US"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(Num 28:4)      </a:t>
                      </a:r>
                      <a:endParaRPr lang="en-US" sz="11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0402" marR="50402" marT="7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73366857"/>
                  </a:ext>
                </a:extLst>
              </a:tr>
              <a:tr h="313090">
                <a:tc>
                  <a:txBody>
                    <a:bodyPr/>
                    <a:lstStyle/>
                    <a:p>
                      <a:pPr marL="0" marR="0" algn="l" rtl="1"/>
                      <a:r>
                        <a:rPr lang="he-IL"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בַּבֹּ֗קֶר </a:t>
                      </a:r>
                      <a:r>
                        <a:rPr lang="en-US"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(Gen 32:1)      </a:t>
                      </a:r>
                      <a:endParaRPr lang="en-US" sz="11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0402" marR="50402" marT="7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בַּבֹּ֣קֶר </a:t>
                      </a:r>
                      <a:r>
                        <a:rPr lang="en-US" sz="20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(Exo 16:21)      </a:t>
                      </a:r>
                      <a:endParaRPr lang="en-US" sz="11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50402" marR="50402" marT="7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בַּבֹּֽקֶר </a:t>
                      </a:r>
                      <a:r>
                        <a:rPr lang="en-US"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(Exo 36:3)        </a:t>
                      </a:r>
                      <a:endParaRPr lang="en-US" sz="11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0402" marR="50402" marT="7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הַבֹּ֤קֶר </a:t>
                      </a:r>
                      <a:r>
                        <a:rPr lang="en-US"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(Num 28:8)      </a:t>
                      </a:r>
                      <a:endParaRPr lang="en-US" sz="11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0402" marR="50402" marT="7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78220924"/>
                  </a:ext>
                </a:extLst>
              </a:tr>
              <a:tr h="313090">
                <a:tc>
                  <a:txBody>
                    <a:bodyPr/>
                    <a:lstStyle/>
                    <a:p>
                      <a:pPr marL="0" marR="0" algn="l" rtl="1"/>
                      <a:r>
                        <a:rPr lang="he-IL"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בַּבֹּ֑קֶר </a:t>
                      </a:r>
                      <a:r>
                        <a:rPr lang="en-US"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(Gen 40:6)      </a:t>
                      </a:r>
                      <a:endParaRPr lang="en-US" sz="11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0402" marR="50402" marT="7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en-US" sz="20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בַּבֹּ֔קֶר </a:t>
                      </a:r>
                      <a:r>
                        <a:rPr lang="en-US" sz="20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(Exo 16:21)      </a:t>
                      </a:r>
                      <a:endParaRPr lang="en-US" sz="11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50402" marR="50402" marT="7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הַבֹּ֔קֶר </a:t>
                      </a:r>
                      <a:r>
                        <a:rPr lang="en-US"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(Lev 6:2)          </a:t>
                      </a:r>
                      <a:endParaRPr lang="en-US" sz="11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0402" marR="50402" marT="7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הַבֹּ֔קֶר </a:t>
                      </a:r>
                      <a:r>
                        <a:rPr lang="en-US"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(Num 28:23)    </a:t>
                      </a:r>
                      <a:endParaRPr lang="en-US" sz="11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0402" marR="50402" marT="7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18635329"/>
                  </a:ext>
                </a:extLst>
              </a:tr>
              <a:tr h="313090">
                <a:tc>
                  <a:txBody>
                    <a:bodyPr/>
                    <a:lstStyle/>
                    <a:p>
                      <a:pPr marL="0" marR="0" algn="l" rtl="1"/>
                      <a:r>
                        <a:rPr lang="he-IL"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בַבֹּ֙קֶר </a:t>
                      </a:r>
                      <a:r>
                        <a:rPr lang="en-US"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(Gen 41:8)      </a:t>
                      </a:r>
                      <a:endParaRPr lang="en-US" sz="11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0402" marR="50402" marT="7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הַבֹּֽקֶר </a:t>
                      </a:r>
                      <a:r>
                        <a:rPr lang="en-US" sz="20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(Exo 16:23)      </a:t>
                      </a:r>
                      <a:endParaRPr lang="en-US" sz="11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50402" marR="50402" marT="7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בַּבֹּ֣קֶר </a:t>
                      </a:r>
                      <a:r>
                        <a:rPr lang="en-US"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(Lev 6:5)          </a:t>
                      </a:r>
                      <a:endParaRPr lang="en-US" sz="11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0402" marR="50402" marT="7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לַבֹּֽקֶר </a:t>
                      </a:r>
                      <a:r>
                        <a:rPr lang="en-US"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(Deu 16:4)        </a:t>
                      </a:r>
                      <a:endParaRPr lang="en-US" sz="11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0402" marR="50402" marT="7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86468272"/>
                  </a:ext>
                </a:extLst>
              </a:tr>
              <a:tr h="313090">
                <a:tc>
                  <a:txBody>
                    <a:bodyPr/>
                    <a:lstStyle/>
                    <a:p>
                      <a:pPr marL="0" marR="0" algn="l" rtl="1"/>
                      <a:r>
                        <a:rPr lang="he-IL"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הַבֹּ֖קֶר </a:t>
                      </a:r>
                      <a:r>
                        <a:rPr lang="en-US"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(Gen 44:3)      </a:t>
                      </a:r>
                      <a:endParaRPr lang="en-US" sz="11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0402" marR="50402" marT="7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הַבֹּ֔קֶר </a:t>
                      </a:r>
                      <a:r>
                        <a:rPr lang="en-US"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(Exo 16:24)      </a:t>
                      </a:r>
                      <a:endParaRPr lang="en-US" sz="11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0402" marR="50402" marT="7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בַּבֹּ֑קֶר </a:t>
                      </a:r>
                      <a:r>
                        <a:rPr lang="en-US"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(Lev 6:5)          </a:t>
                      </a:r>
                      <a:endParaRPr lang="en-US" sz="11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0402" marR="50402" marT="7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1"/>
                      <a:r>
                        <a:rPr lang="he-IL"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בַבֹּ֔קֶר </a:t>
                      </a:r>
                      <a:r>
                        <a:rPr lang="en-US"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(Deu 16:7)        </a:t>
                      </a:r>
                      <a:endParaRPr lang="en-US" sz="11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0402" marR="50402" marT="7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52389356"/>
                  </a:ext>
                </a:extLst>
              </a:tr>
            </a:tbl>
          </a:graphicData>
        </a:graphic>
      </p:graphicFrame>
      <p:sp>
        <p:nvSpPr>
          <p:cNvPr id="3" name="Rectangle 1">
            <a:extLst>
              <a:ext uri="{FF2B5EF4-FFF2-40B4-BE49-F238E27FC236}">
                <a16:creationId xmlns:a16="http://schemas.microsoft.com/office/drawing/2014/main" id="{744E8366-CAC5-0362-0D34-E7E1E8079263}"/>
              </a:ext>
            </a:extLst>
          </p:cNvPr>
          <p:cNvSpPr>
            <a:spLocks noChangeArrowheads="1"/>
          </p:cNvSpPr>
          <p:nvPr/>
        </p:nvSpPr>
        <p:spPr bwMode="auto">
          <a:xfrm>
            <a:off x="1979612" y="1825625"/>
            <a:ext cx="130698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5" name="Picture 4">
            <a:extLst>
              <a:ext uri="{FF2B5EF4-FFF2-40B4-BE49-F238E27FC236}">
                <a16:creationId xmlns:a16="http://schemas.microsoft.com/office/drawing/2014/main" id="{2DC447E9-CF9D-8B7B-E82C-E9BF66D80AC4}"/>
              </a:ext>
            </a:extLst>
          </p:cNvPr>
          <p:cNvPicPr>
            <a:picLocks noChangeAspect="1"/>
          </p:cNvPicPr>
          <p:nvPr/>
        </p:nvPicPr>
        <p:blipFill>
          <a:blip r:embed="rId2"/>
          <a:stretch>
            <a:fillRect/>
          </a:stretch>
        </p:blipFill>
        <p:spPr>
          <a:xfrm>
            <a:off x="10212388" y="1746331"/>
            <a:ext cx="664522" cy="536494"/>
          </a:xfrm>
          <a:prstGeom prst="rect">
            <a:avLst/>
          </a:prstGeom>
        </p:spPr>
      </p:pic>
      <p:sp>
        <p:nvSpPr>
          <p:cNvPr id="7" name="TextBox 6">
            <a:extLst>
              <a:ext uri="{FF2B5EF4-FFF2-40B4-BE49-F238E27FC236}">
                <a16:creationId xmlns:a16="http://schemas.microsoft.com/office/drawing/2014/main" id="{007DB59A-977B-0960-7AD2-6663F879CAE7}"/>
              </a:ext>
            </a:extLst>
          </p:cNvPr>
          <p:cNvSpPr txBox="1"/>
          <p:nvPr/>
        </p:nvSpPr>
        <p:spPr>
          <a:xfrm>
            <a:off x="714373" y="-86460"/>
            <a:ext cx="10570449" cy="830997"/>
          </a:xfrm>
          <a:prstGeom prst="rect">
            <a:avLst/>
          </a:prstGeom>
          <a:noFill/>
        </p:spPr>
        <p:txBody>
          <a:bodyPr wrap="square">
            <a:spAutoFit/>
          </a:bodyPr>
          <a:lstStyle/>
          <a:p>
            <a:pPr marL="0" marR="0"/>
            <a:r>
              <a:rPr lang="en-US" sz="2000" b="1" i="1" dirty="0">
                <a:effectLst/>
                <a:latin typeface="Times New Roman" panose="02020603050405020304" pitchFamily="18" charset="0"/>
                <a:ea typeface="Times New Roman" panose="02020603050405020304" pitchFamily="18" charset="0"/>
              </a:rPr>
              <a:t>Morning</a:t>
            </a:r>
            <a:r>
              <a:rPr lang="en-US" sz="2000" b="1" dirty="0">
                <a:effectLst/>
                <a:latin typeface="Times New Roman" panose="02020603050405020304" pitchFamily="18" charset="0"/>
                <a:ea typeface="Times New Roman" panose="02020603050405020304" pitchFamily="18" charset="0"/>
              </a:rPr>
              <a:t> 80 times in the Torah</a:t>
            </a:r>
            <a:endParaRPr lang="en-US" sz="1600" dirty="0">
              <a:effectLst/>
              <a:latin typeface="Times New Roman" panose="02020603050405020304" pitchFamily="18" charset="0"/>
              <a:ea typeface="Times New Roman" panose="02020603050405020304" pitchFamily="18" charset="0"/>
            </a:endParaRPr>
          </a:p>
          <a:p>
            <a:pPr marL="0" marR="0"/>
            <a:r>
              <a:rPr lang="en-US" sz="2000" b="1" i="1" dirty="0">
                <a:effectLst/>
                <a:latin typeface="Times New Roman" panose="02020603050405020304" pitchFamily="18" charset="0"/>
                <a:ea typeface="Times New Roman" panose="02020603050405020304" pitchFamily="18" charset="0"/>
              </a:rPr>
              <a:t>Morning</a:t>
            </a:r>
            <a:r>
              <a:rPr lang="en-US" sz="2000" b="1" dirty="0">
                <a:effectLst/>
                <a:latin typeface="Times New Roman" panose="02020603050405020304" pitchFamily="18" charset="0"/>
                <a:ea typeface="Times New Roman" panose="02020603050405020304" pitchFamily="18" charset="0"/>
              </a:rPr>
              <a:t> with no prefix 24 times in the Torah					</a:t>
            </a: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Copyright: Repetition in the Bible </a:t>
            </a:r>
            <a:endParaRPr lang="en-US" sz="1600" dirty="0">
              <a:effectLst/>
              <a:latin typeface="Times New Roman" panose="02020603050405020304" pitchFamily="18" charset="0"/>
              <a:ea typeface="Times New Roman" panose="02020603050405020304" pitchFamily="18" charset="0"/>
            </a:endParaRPr>
          </a:p>
        </p:txBody>
      </p:sp>
      <p:graphicFrame>
        <p:nvGraphicFramePr>
          <p:cNvPr id="8" name="Table 7">
            <a:extLst>
              <a:ext uri="{FF2B5EF4-FFF2-40B4-BE49-F238E27FC236}">
                <a16:creationId xmlns:a16="http://schemas.microsoft.com/office/drawing/2014/main" id="{CB24D0E5-7B24-96A2-C671-1E974F15C12C}"/>
              </a:ext>
            </a:extLst>
          </p:cNvPr>
          <p:cNvGraphicFramePr>
            <a:graphicFrameLocks noGrp="1"/>
          </p:cNvGraphicFramePr>
          <p:nvPr>
            <p:extLst>
              <p:ext uri="{D42A27DB-BD31-4B8C-83A1-F6EECF244321}">
                <p14:modId xmlns:p14="http://schemas.microsoft.com/office/powerpoint/2010/main" val="3129975089"/>
              </p:ext>
            </p:extLst>
          </p:nvPr>
        </p:nvGraphicFramePr>
        <p:xfrm>
          <a:off x="714373" y="6170607"/>
          <a:ext cx="10570450" cy="609606"/>
        </p:xfrm>
        <a:graphic>
          <a:graphicData uri="http://schemas.openxmlformats.org/drawingml/2006/table">
            <a:tbl>
              <a:tblPr firstRow="1" firstCol="1" bandRow="1"/>
              <a:tblGrid>
                <a:gridCol w="2552702">
                  <a:extLst>
                    <a:ext uri="{9D8B030D-6E8A-4147-A177-3AD203B41FA5}">
                      <a16:colId xmlns:a16="http://schemas.microsoft.com/office/drawing/2014/main" val="3132486000"/>
                    </a:ext>
                  </a:extLst>
                </a:gridCol>
                <a:gridCol w="2683025">
                  <a:extLst>
                    <a:ext uri="{9D8B030D-6E8A-4147-A177-3AD203B41FA5}">
                      <a16:colId xmlns:a16="http://schemas.microsoft.com/office/drawing/2014/main" val="2857302161"/>
                    </a:ext>
                  </a:extLst>
                </a:gridCol>
                <a:gridCol w="2639193">
                  <a:extLst>
                    <a:ext uri="{9D8B030D-6E8A-4147-A177-3AD203B41FA5}">
                      <a16:colId xmlns:a16="http://schemas.microsoft.com/office/drawing/2014/main" val="3909135080"/>
                    </a:ext>
                  </a:extLst>
                </a:gridCol>
                <a:gridCol w="2695530">
                  <a:extLst>
                    <a:ext uri="{9D8B030D-6E8A-4147-A177-3AD203B41FA5}">
                      <a16:colId xmlns:a16="http://schemas.microsoft.com/office/drawing/2014/main" val="4169622648"/>
                    </a:ext>
                  </a:extLst>
                </a:gridCol>
              </a:tblGrid>
              <a:tr h="304803">
                <a:tc>
                  <a:txBody>
                    <a:bodyPr/>
                    <a:lstStyle/>
                    <a:p>
                      <a:pPr marL="0" marR="0" rtl="1"/>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בַּבֹּ֖קֶר</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(Gen 49:27)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הַבֹּ֖קֶר</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(Exo 18:13)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בַּבֹּ֔קֶר</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(Lev 6:13)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בַּבֹּ֤קֶר</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(Deu 28:67)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72339480"/>
                  </a:ext>
                </a:extLst>
              </a:tr>
              <a:tr h="304803">
                <a:tc>
                  <a:txBody>
                    <a:bodyPr/>
                    <a:lstStyle/>
                    <a:p>
                      <a:pPr marL="0" marR="0" rtl="1"/>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בַּבֹּ֗קֶר</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(Exo 7:15)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בֹּ֥קֶר</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(Exo 18:14)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בֹּֽקֶר</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(Lev 7:15)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בֹּ֑קֶר</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(Deu 28:67)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91827060"/>
                  </a:ext>
                </a:extLst>
              </a:tr>
            </a:tbl>
          </a:graphicData>
        </a:graphic>
      </p:graphicFrame>
    </p:spTree>
    <p:extLst>
      <p:ext uri="{BB962C8B-B14F-4D97-AF65-F5344CB8AC3E}">
        <p14:creationId xmlns:p14="http://schemas.microsoft.com/office/powerpoint/2010/main" val="428780920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0A0E1F1-05F4-2649-DABB-40205BFA87AD}"/>
              </a:ext>
            </a:extLst>
          </p:cNvPr>
          <p:cNvSpPr txBox="1"/>
          <p:nvPr/>
        </p:nvSpPr>
        <p:spPr>
          <a:xfrm>
            <a:off x="150829" y="284073"/>
            <a:ext cx="12041171" cy="6370975"/>
          </a:xfrm>
          <a:prstGeom prst="rect">
            <a:avLst/>
          </a:prstGeom>
          <a:noFill/>
        </p:spPr>
        <p:txBody>
          <a:bodyPr wrap="square">
            <a:spAutoFit/>
          </a:bodyPr>
          <a:lstStyle/>
          <a:p>
            <a:pPr marL="0" marR="0"/>
            <a:r>
              <a:rPr lang="en-US" sz="3200" b="1" i="1" dirty="0">
                <a:effectLst/>
                <a:latin typeface="Times New Roman" panose="02020603050405020304" pitchFamily="18" charset="0"/>
                <a:ea typeface="Times New Roman" panose="02020603050405020304" pitchFamily="18" charset="0"/>
              </a:rPr>
              <a:t>And arose early in the morning</a:t>
            </a:r>
            <a:r>
              <a:rPr lang="en-US" sz="3200" b="1" dirty="0">
                <a:effectLst/>
                <a:latin typeface="Times New Roman" panose="02020603050405020304" pitchFamily="18" charset="0"/>
                <a:ea typeface="Times New Roman" panose="02020603050405020304" pitchFamily="18" charset="0"/>
              </a:rPr>
              <a:t>  12 time in the Tanakh, 7 names</a:t>
            </a:r>
            <a:endParaRPr lang="en-US" sz="2400" dirty="0">
              <a:effectLst/>
              <a:latin typeface="Times New Roman" panose="02020603050405020304" pitchFamily="18" charset="0"/>
              <a:ea typeface="Times New Roman" panose="02020603050405020304" pitchFamily="18" charset="0"/>
            </a:endParaRPr>
          </a:p>
          <a:p>
            <a:pPr marL="0" marR="0"/>
            <a:r>
              <a:rPr lang="en-US" sz="3200" b="1" i="1" dirty="0">
                <a:solidFill>
                  <a:srgbClr val="0000FF"/>
                </a:solidFill>
                <a:effectLst/>
                <a:latin typeface="Times New Roman" panose="02020603050405020304" pitchFamily="18" charset="0"/>
                <a:ea typeface="Times New Roman" panose="02020603050405020304" pitchFamily="18" charset="0"/>
              </a:rPr>
              <a:t>And arose early in the morning </a:t>
            </a:r>
            <a:r>
              <a:rPr lang="en-US" sz="3200" b="1" dirty="0">
                <a:effectLst/>
                <a:latin typeface="Times New Roman" panose="02020603050405020304" pitchFamily="18" charset="0"/>
                <a:ea typeface="Times New Roman" panose="02020603050405020304" pitchFamily="18" charset="0"/>
              </a:rPr>
              <a:t>7 times in the Torah</a:t>
            </a:r>
            <a:endParaRPr lang="en-US" sz="2400" dirty="0">
              <a:effectLst/>
              <a:latin typeface="Times New Roman" panose="02020603050405020304" pitchFamily="18" charset="0"/>
              <a:ea typeface="Times New Roman" panose="02020603050405020304" pitchFamily="18" charset="0"/>
            </a:endParaRPr>
          </a:p>
          <a:p>
            <a:pPr marL="0" marR="0"/>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and arose early Abraham    in the morning.......</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וַיַּשְׁכֵּ֥ם אַבְרָהָ֖ם בַּבֹּ֑קֶר</a:t>
            </a:r>
            <a:r>
              <a:rPr lang="en-US" sz="28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(Gen 19:27)</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and arose early Abimelech in the morning......</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וַיַּשְׁכֵּ֙ם אֲבִימֶ֜לֶךְ בַּבֹּ֗קֶר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(Gen 20:8)</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and arose early Abraham    in the morning......</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וַיַּשְׁכֵּ֣ם אַבְרָהָ֣ם בַּבֹּ֡קֶר  </a:t>
            </a:r>
            <a:r>
              <a:rPr lang="en-US" sz="28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(Gen 21:14)</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and arose early Abraham    in the morning......</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וַיַּשְׁכֵּ֙ם אַבְרָהָ֜ם בַּבֹּ֗קֶר  </a:t>
            </a:r>
            <a:r>
              <a:rPr lang="en-US" sz="28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(Gen 22:3)</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and arose early Jacob          in the morning......</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וַיַּשְׁכֵּ֙ם יַעֲקֹ֜ב בַּבֹּ֗קֶר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(Gen 8:18)</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and arose early Laban         in the morning......</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וַיַּשְׁכֵּ֙ם לָבָ֜ן בַּבֹּ֗קֶר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(Gen 32:1)</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and arose early Moses         in the morning......</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וַיַּשְׁכֵּ֙ם מֹשֶׁ֤ה בַבֹּ֙קֶר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(Exo 34:4)</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and arose early Joshua         in the morning......</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וַיַּשְׁכֵּם֩ יְהוֹשֻׁ֙עַ בַּבֹּ֜קֶר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(Jos 3:1)</a:t>
            </a:r>
          </a:p>
          <a:p>
            <a:pPr marL="0" marR="0"/>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and arose early Joshua         in the morning......</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וַיַּשְׁכֵּ֥ם יְהוֹשֻׁ֖עַ בַּבֹּ֑קֶר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(Jos 6:12)</a:t>
            </a:r>
          </a:p>
          <a:p>
            <a:pPr marL="0" marR="0"/>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and arose early Joshua         in the morning......</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וַיַּשְׁכֵּ֤ם יְהוֹשֻׁ֙עַ֙ בַּבֹּ֔קֶר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(Jos 7:16)</a:t>
            </a:r>
          </a:p>
          <a:p>
            <a:pPr marL="0" marR="0"/>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and arose early Joshua         in the morning......</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וַיַּשְׁכֵּ֤ם יְהוֹשֻׁ֙עַ֙ בַּבֹּ֔קֶר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(Jos 8:10)</a:t>
            </a:r>
          </a:p>
          <a:p>
            <a:pPr marL="0" marR="0"/>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and arose early David          in the morning......</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וַיַּשְׁכֵּ֙ם דָּוִ֜ד בַּבֹּ֗קֶר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(1Sa 17:20)</a:t>
            </a:r>
          </a:p>
          <a:p>
            <a:pPr marL="0" marR="0"/>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Copyright: Repetition in the Bible</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634007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3EEC2F8-3010-CDA9-0AE9-D563FB36DBA7}"/>
              </a:ext>
            </a:extLst>
          </p:cNvPr>
          <p:cNvSpPr txBox="1"/>
          <p:nvPr/>
        </p:nvSpPr>
        <p:spPr>
          <a:xfrm>
            <a:off x="725864" y="-94268"/>
            <a:ext cx="8038707" cy="461665"/>
          </a:xfrm>
          <a:prstGeom prst="rect">
            <a:avLst/>
          </a:prstGeom>
          <a:noFill/>
        </p:spPr>
        <p:txBody>
          <a:bodyPr wrap="square">
            <a:spAutoFit/>
          </a:bodyPr>
          <a:lstStyle/>
          <a:p>
            <a:pPr marL="0" marR="0"/>
            <a:r>
              <a:rPr lang="en-US" sz="2400" b="1" i="1" dirty="0">
                <a:effectLst/>
                <a:latin typeface="Times New Roman" panose="02020603050405020304" pitchFamily="18" charset="0"/>
                <a:ea typeface="Times New Roman" panose="02020603050405020304" pitchFamily="18" charset="0"/>
              </a:rPr>
              <a:t>A meeting, appointed time or place</a:t>
            </a:r>
            <a:r>
              <a:rPr lang="en-US" sz="2400" b="1" dirty="0">
                <a:effectLst/>
                <a:latin typeface="Times New Roman" panose="02020603050405020304" pitchFamily="18" charset="0"/>
                <a:ea typeface="Times New Roman" panose="02020603050405020304" pitchFamily="18" charset="0"/>
              </a:rPr>
              <a:t> 160 times in the Torah</a:t>
            </a:r>
            <a:endParaRPr lang="en-US" dirty="0">
              <a:effectLst/>
              <a:latin typeface="Times New Roman" panose="02020603050405020304" pitchFamily="18" charset="0"/>
              <a:ea typeface="Times New Roman" panose="02020603050405020304" pitchFamily="18" charset="0"/>
            </a:endParaRPr>
          </a:p>
        </p:txBody>
      </p:sp>
      <p:graphicFrame>
        <p:nvGraphicFramePr>
          <p:cNvPr id="3" name="Table 2">
            <a:extLst>
              <a:ext uri="{FF2B5EF4-FFF2-40B4-BE49-F238E27FC236}">
                <a16:creationId xmlns:a16="http://schemas.microsoft.com/office/drawing/2014/main" id="{96AC6715-5F50-4047-9BB9-88472FC6A796}"/>
              </a:ext>
            </a:extLst>
          </p:cNvPr>
          <p:cNvGraphicFramePr>
            <a:graphicFrameLocks noGrp="1"/>
          </p:cNvGraphicFramePr>
          <p:nvPr>
            <p:extLst>
              <p:ext uri="{D42A27DB-BD31-4B8C-83A1-F6EECF244321}">
                <p14:modId xmlns:p14="http://schemas.microsoft.com/office/powerpoint/2010/main" val="3289711008"/>
              </p:ext>
            </p:extLst>
          </p:nvPr>
        </p:nvGraphicFramePr>
        <p:xfrm>
          <a:off x="829361" y="272147"/>
          <a:ext cx="9313685" cy="6705600"/>
        </p:xfrm>
        <a:graphic>
          <a:graphicData uri="http://schemas.openxmlformats.org/drawingml/2006/table">
            <a:tbl>
              <a:tblPr firstRow="1" firstCol="1" bandRow="1"/>
              <a:tblGrid>
                <a:gridCol w="2387872">
                  <a:extLst>
                    <a:ext uri="{9D8B030D-6E8A-4147-A177-3AD203B41FA5}">
                      <a16:colId xmlns:a16="http://schemas.microsoft.com/office/drawing/2014/main" val="3711401274"/>
                    </a:ext>
                  </a:extLst>
                </a:gridCol>
                <a:gridCol w="2372665">
                  <a:extLst>
                    <a:ext uri="{9D8B030D-6E8A-4147-A177-3AD203B41FA5}">
                      <a16:colId xmlns:a16="http://schemas.microsoft.com/office/drawing/2014/main" val="3226240626"/>
                    </a:ext>
                  </a:extLst>
                </a:gridCol>
                <a:gridCol w="2136772">
                  <a:extLst>
                    <a:ext uri="{9D8B030D-6E8A-4147-A177-3AD203B41FA5}">
                      <a16:colId xmlns:a16="http://schemas.microsoft.com/office/drawing/2014/main" val="4147125049"/>
                    </a:ext>
                  </a:extLst>
                </a:gridCol>
                <a:gridCol w="2416376">
                  <a:extLst>
                    <a:ext uri="{9D8B030D-6E8A-4147-A177-3AD203B41FA5}">
                      <a16:colId xmlns:a16="http://schemas.microsoft.com/office/drawing/2014/main" val="3112022059"/>
                    </a:ext>
                  </a:extLst>
                </a:gridCol>
              </a:tblGrid>
              <a:tr h="292757">
                <a:tc>
                  <a:txBody>
                    <a:bodyPr/>
                    <a:lstStyle/>
                    <a:p>
                      <a:pPr marL="0" marR="0"/>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(Gen 1:14) </a:t>
                      </a:r>
                      <a:r>
                        <a:rPr kumimoji="0" lang="he-IL" sz="2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וּלְמ֣וֹעֲדִ֔ים</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 מוֹעֵ֔ד </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(Exo 30:36)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a:effectLst/>
                          <a:latin typeface="Times New Roman" panose="02020603050405020304" pitchFamily="18" charset="0"/>
                          <a:ea typeface="Times New Roman" panose="02020603050405020304" pitchFamily="18" charset="0"/>
                          <a:cs typeface="Times New Roman" panose="02020603050405020304" pitchFamily="18" charset="0"/>
                        </a:rPr>
                        <a:t> מוֹעֵ֑ד </a:t>
                      </a:r>
                      <a:r>
                        <a:rPr lang="en-US" sz="2200">
                          <a:effectLst/>
                          <a:latin typeface="Times New Roman" panose="02020603050405020304" pitchFamily="18" charset="0"/>
                          <a:ea typeface="Times New Roman" panose="02020603050405020304" pitchFamily="18" charset="0"/>
                          <a:cs typeface="Times New Roman" panose="02020603050405020304" pitchFamily="18" charset="0"/>
                        </a:rPr>
                        <a:t>(Exo 40:34)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he-IL" sz="2200">
                          <a:effectLst/>
                          <a:latin typeface="Times New Roman" panose="02020603050405020304" pitchFamily="18" charset="0"/>
                          <a:ea typeface="Times New Roman" panose="02020603050405020304" pitchFamily="18" charset="0"/>
                          <a:cs typeface="Times New Roman" panose="02020603050405020304" pitchFamily="18" charset="0"/>
                        </a:rPr>
                        <a:t> מוֹעֵֽד </a:t>
                      </a:r>
                      <a:r>
                        <a:rPr lang="en-US" sz="2200">
                          <a:effectLst/>
                          <a:latin typeface="Times New Roman" panose="02020603050405020304" pitchFamily="18" charset="0"/>
                          <a:ea typeface="Times New Roman" panose="02020603050405020304" pitchFamily="18" charset="0"/>
                          <a:cs typeface="Times New Roman" panose="02020603050405020304" pitchFamily="18" charset="0"/>
                        </a:rPr>
                        <a:t>(Lev 8:4)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34809012"/>
                  </a:ext>
                </a:extLst>
              </a:tr>
              <a:tr h="292757">
                <a:tc>
                  <a:txBody>
                    <a:bodyPr/>
                    <a:lstStyle/>
                    <a:p>
                      <a:pPr marL="0" marR="0" rtl="1"/>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 לַמּוֹעֵ֣ד </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(Gen 17:21)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 מוֹעֵ֗ד</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(Exo 31:7)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a:effectLst/>
                          <a:latin typeface="Times New Roman" panose="02020603050405020304" pitchFamily="18" charset="0"/>
                          <a:ea typeface="Times New Roman" panose="02020603050405020304" pitchFamily="18" charset="0"/>
                          <a:cs typeface="Times New Roman" panose="02020603050405020304" pitchFamily="18" charset="0"/>
                        </a:rPr>
                        <a:t> מוֹעֵ֔ד </a:t>
                      </a:r>
                      <a:r>
                        <a:rPr lang="en-US" sz="2200">
                          <a:effectLst/>
                          <a:latin typeface="Times New Roman" panose="02020603050405020304" pitchFamily="18" charset="0"/>
                          <a:ea typeface="Times New Roman" panose="02020603050405020304" pitchFamily="18" charset="0"/>
                          <a:cs typeface="Times New Roman" panose="02020603050405020304" pitchFamily="18" charset="0"/>
                        </a:rPr>
                        <a:t>(Exo 40:35)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he-IL" sz="2200">
                          <a:effectLst/>
                          <a:latin typeface="Times New Roman" panose="02020603050405020304" pitchFamily="18" charset="0"/>
                          <a:ea typeface="Times New Roman" panose="02020603050405020304" pitchFamily="18" charset="0"/>
                          <a:cs typeface="Times New Roman" panose="02020603050405020304" pitchFamily="18" charset="0"/>
                        </a:rPr>
                        <a:t> מוֹעֵד </a:t>
                      </a:r>
                      <a:r>
                        <a:rPr lang="en-US" sz="2200">
                          <a:effectLst/>
                          <a:latin typeface="Times New Roman" panose="02020603050405020304" pitchFamily="18" charset="0"/>
                          <a:ea typeface="Times New Roman" panose="02020603050405020304" pitchFamily="18" charset="0"/>
                          <a:cs typeface="Times New Roman" panose="02020603050405020304" pitchFamily="18" charset="0"/>
                        </a:rPr>
                        <a:t>(Lev 8:31)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739014"/>
                  </a:ext>
                </a:extLst>
              </a:tr>
              <a:tr h="292757">
                <a:tc>
                  <a:txBody>
                    <a:bodyPr/>
                    <a:lstStyle/>
                    <a:p>
                      <a:pPr marL="0" marR="0" rtl="1"/>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 לַמּוֹעֵ֞ד </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(Gen 18:14)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 מוֹעֵ֑ד</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(Exo 33:7)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 מוֹעֵ֖ד</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(Lev 1:1)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he-IL" sz="2200">
                          <a:effectLst/>
                          <a:latin typeface="Times New Roman" panose="02020603050405020304" pitchFamily="18" charset="0"/>
                          <a:ea typeface="Times New Roman" panose="02020603050405020304" pitchFamily="18" charset="0"/>
                          <a:cs typeface="Times New Roman" panose="02020603050405020304" pitchFamily="18" charset="0"/>
                        </a:rPr>
                        <a:t> מוֹעֵ֜ד </a:t>
                      </a:r>
                      <a:r>
                        <a:rPr lang="en-US" sz="2200">
                          <a:effectLst/>
                          <a:latin typeface="Times New Roman" panose="02020603050405020304" pitchFamily="18" charset="0"/>
                          <a:ea typeface="Times New Roman" panose="02020603050405020304" pitchFamily="18" charset="0"/>
                          <a:cs typeface="Times New Roman" panose="02020603050405020304" pitchFamily="18" charset="0"/>
                        </a:rPr>
                        <a:t>(Lev 8:33)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90298556"/>
                  </a:ext>
                </a:extLst>
              </a:tr>
              <a:tr h="292757">
                <a:tc>
                  <a:txBody>
                    <a:bodyPr/>
                    <a:lstStyle/>
                    <a:p>
                      <a:pPr marL="0" marR="0" rtl="1"/>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 לַמּוֹעֵ֕ד</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(Gen 21:2)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 מוֹעֵ֔ד</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(Exo 33:7)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 מוֹעֵד</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(Lev 1:3)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he-IL" sz="2200">
                          <a:effectLst/>
                          <a:latin typeface="Times New Roman" panose="02020603050405020304" pitchFamily="18" charset="0"/>
                          <a:ea typeface="Times New Roman" panose="02020603050405020304" pitchFamily="18" charset="0"/>
                          <a:cs typeface="Times New Roman" panose="02020603050405020304" pitchFamily="18" charset="0"/>
                        </a:rPr>
                        <a:t> מוֹעֵ֜ד </a:t>
                      </a:r>
                      <a:r>
                        <a:rPr lang="en-US" sz="2200">
                          <a:effectLst/>
                          <a:latin typeface="Times New Roman" panose="02020603050405020304" pitchFamily="18" charset="0"/>
                          <a:ea typeface="Times New Roman" panose="02020603050405020304" pitchFamily="18" charset="0"/>
                          <a:cs typeface="Times New Roman" panose="02020603050405020304" pitchFamily="18" charset="0"/>
                        </a:rPr>
                        <a:t>(Lev 8:35)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49167056"/>
                  </a:ext>
                </a:extLst>
              </a:tr>
              <a:tr h="292757">
                <a:tc>
                  <a:txBody>
                    <a:bodyPr/>
                    <a:lstStyle/>
                    <a:p>
                      <a:pPr marL="0" marR="0" rtl="1"/>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 מוֹעֵ֣ד</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(Exo 9:5)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a:effectLst/>
                          <a:latin typeface="Times New Roman" panose="02020603050405020304" pitchFamily="18" charset="0"/>
                          <a:ea typeface="Times New Roman" panose="02020603050405020304" pitchFamily="18" charset="0"/>
                          <a:cs typeface="Times New Roman" panose="02020603050405020304" pitchFamily="18" charset="0"/>
                        </a:rPr>
                        <a:t> לְמוֹעֵ֖ד </a:t>
                      </a:r>
                      <a:r>
                        <a:rPr lang="en-US" sz="2200">
                          <a:effectLst/>
                          <a:latin typeface="Times New Roman" panose="02020603050405020304" pitchFamily="18" charset="0"/>
                          <a:ea typeface="Times New Roman" panose="02020603050405020304" pitchFamily="18" charset="0"/>
                          <a:cs typeface="Times New Roman" panose="02020603050405020304" pitchFamily="18" charset="0"/>
                        </a:rPr>
                        <a:t>(Exo 34:18)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 מוֹעֵֽד</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(Lev 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he-IL" sz="2200">
                          <a:effectLst/>
                          <a:latin typeface="Times New Roman" panose="02020603050405020304" pitchFamily="18" charset="0"/>
                          <a:ea typeface="Times New Roman" panose="02020603050405020304" pitchFamily="18" charset="0"/>
                          <a:cs typeface="Times New Roman" panose="02020603050405020304" pitchFamily="18" charset="0"/>
                        </a:rPr>
                        <a:t> מוֹעֵ֑ד </a:t>
                      </a:r>
                      <a:r>
                        <a:rPr lang="en-US" sz="2200">
                          <a:effectLst/>
                          <a:latin typeface="Times New Roman" panose="02020603050405020304" pitchFamily="18" charset="0"/>
                          <a:ea typeface="Times New Roman" panose="02020603050405020304" pitchFamily="18" charset="0"/>
                          <a:cs typeface="Times New Roman" panose="02020603050405020304" pitchFamily="18" charset="0"/>
                        </a:rPr>
                        <a:t>(Lev 9:5)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48736070"/>
                  </a:ext>
                </a:extLst>
              </a:tr>
              <a:tr h="292757">
                <a:tc>
                  <a:txBody>
                    <a:bodyPr/>
                    <a:lstStyle/>
                    <a:p>
                      <a:pPr marL="0" marR="0" rtl="1"/>
                      <a:r>
                        <a:rPr lang="he-IL" sz="2200">
                          <a:effectLst/>
                          <a:latin typeface="Times New Roman" panose="02020603050405020304" pitchFamily="18" charset="0"/>
                          <a:ea typeface="Times New Roman" panose="02020603050405020304" pitchFamily="18" charset="0"/>
                          <a:cs typeface="Times New Roman" panose="02020603050405020304" pitchFamily="18" charset="0"/>
                        </a:rPr>
                        <a:t> לְמוֹעֲדָ֑הּ </a:t>
                      </a:r>
                      <a:r>
                        <a:rPr lang="en-US" sz="2200">
                          <a:effectLst/>
                          <a:latin typeface="Times New Roman" panose="02020603050405020304" pitchFamily="18" charset="0"/>
                          <a:ea typeface="Times New Roman" panose="02020603050405020304" pitchFamily="18" charset="0"/>
                          <a:cs typeface="Times New Roman" panose="02020603050405020304" pitchFamily="18" charset="0"/>
                        </a:rPr>
                        <a:t>(Exo 13:10)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a:effectLst/>
                          <a:latin typeface="Times New Roman" panose="02020603050405020304" pitchFamily="18" charset="0"/>
                          <a:ea typeface="Times New Roman" panose="02020603050405020304" pitchFamily="18" charset="0"/>
                          <a:cs typeface="Times New Roman" panose="02020603050405020304" pitchFamily="18" charset="0"/>
                        </a:rPr>
                        <a:t> מוֹעֵד </a:t>
                      </a:r>
                      <a:r>
                        <a:rPr lang="en-US" sz="2200">
                          <a:effectLst/>
                          <a:latin typeface="Times New Roman" panose="02020603050405020304" pitchFamily="18" charset="0"/>
                          <a:ea typeface="Times New Roman" panose="02020603050405020304" pitchFamily="18" charset="0"/>
                          <a:cs typeface="Times New Roman" panose="02020603050405020304" pitchFamily="18" charset="0"/>
                        </a:rPr>
                        <a:t>(Exo 35:21)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 מוֹעֵ֑ד</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(Lev 3:2)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he-IL" sz="2200">
                          <a:effectLst/>
                          <a:latin typeface="Times New Roman" panose="02020603050405020304" pitchFamily="18" charset="0"/>
                          <a:ea typeface="Times New Roman" panose="02020603050405020304" pitchFamily="18" charset="0"/>
                          <a:cs typeface="Times New Roman" panose="02020603050405020304" pitchFamily="18" charset="0"/>
                        </a:rPr>
                        <a:t> מוֹעֵ֔ד </a:t>
                      </a:r>
                      <a:r>
                        <a:rPr lang="en-US" sz="2200">
                          <a:effectLst/>
                          <a:latin typeface="Times New Roman" panose="02020603050405020304" pitchFamily="18" charset="0"/>
                          <a:ea typeface="Times New Roman" panose="02020603050405020304" pitchFamily="18" charset="0"/>
                          <a:cs typeface="Times New Roman" panose="02020603050405020304" pitchFamily="18" charset="0"/>
                        </a:rPr>
                        <a:t>(Lev 9:23)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57842902"/>
                  </a:ext>
                </a:extLst>
              </a:tr>
              <a:tr h="292757">
                <a:tc>
                  <a:txBody>
                    <a:bodyPr/>
                    <a:lstStyle/>
                    <a:p>
                      <a:pPr marL="0" marR="0" rtl="1"/>
                      <a:r>
                        <a:rPr lang="he-IL" sz="2200">
                          <a:effectLst/>
                          <a:latin typeface="Times New Roman" panose="02020603050405020304" pitchFamily="18" charset="0"/>
                          <a:ea typeface="Times New Roman" panose="02020603050405020304" pitchFamily="18" charset="0"/>
                          <a:cs typeface="Times New Roman" panose="02020603050405020304" pitchFamily="18" charset="0"/>
                        </a:rPr>
                        <a:t> לְמוֹעֵד </a:t>
                      </a:r>
                      <a:r>
                        <a:rPr lang="en-US" sz="2200">
                          <a:effectLst/>
                          <a:latin typeface="Times New Roman" panose="02020603050405020304" pitchFamily="18" charset="0"/>
                          <a:ea typeface="Times New Roman" panose="02020603050405020304" pitchFamily="18" charset="0"/>
                          <a:cs typeface="Times New Roman" panose="02020603050405020304" pitchFamily="18" charset="0"/>
                        </a:rPr>
                        <a:t>(Exo 23:15)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 מוֹעֵֽד</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(Exo 38:8)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 מוֹעֵ֑ד</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(Lev 3:8)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 מוֹעֵ֜ד </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(Lev 10:7)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57706559"/>
                  </a:ext>
                </a:extLst>
              </a:tr>
              <a:tr h="292757">
                <a:tc>
                  <a:txBody>
                    <a:bodyPr/>
                    <a:lstStyle/>
                    <a:p>
                      <a:pPr marL="0" marR="0" rtl="1"/>
                      <a:r>
                        <a:rPr lang="he-IL" sz="2200">
                          <a:effectLst/>
                          <a:latin typeface="Times New Roman" panose="02020603050405020304" pitchFamily="18" charset="0"/>
                          <a:ea typeface="Times New Roman" panose="02020603050405020304" pitchFamily="18" charset="0"/>
                          <a:cs typeface="Times New Roman" panose="02020603050405020304" pitchFamily="18" charset="0"/>
                        </a:rPr>
                        <a:t> מוֹעֵד </a:t>
                      </a:r>
                      <a:r>
                        <a:rPr lang="en-US" sz="2200">
                          <a:effectLst/>
                          <a:latin typeface="Times New Roman" panose="02020603050405020304" pitchFamily="18" charset="0"/>
                          <a:ea typeface="Times New Roman" panose="02020603050405020304" pitchFamily="18" charset="0"/>
                          <a:cs typeface="Times New Roman" panose="02020603050405020304" pitchFamily="18" charset="0"/>
                        </a:rPr>
                        <a:t>(Exo 27:21)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a:effectLst/>
                          <a:latin typeface="Times New Roman" panose="02020603050405020304" pitchFamily="18" charset="0"/>
                          <a:ea typeface="Times New Roman" panose="02020603050405020304" pitchFamily="18" charset="0"/>
                          <a:cs typeface="Times New Roman" panose="02020603050405020304" pitchFamily="18" charset="0"/>
                        </a:rPr>
                        <a:t> מוֹעֵ֔ד </a:t>
                      </a:r>
                      <a:r>
                        <a:rPr lang="en-US" sz="2200">
                          <a:effectLst/>
                          <a:latin typeface="Times New Roman" panose="02020603050405020304" pitchFamily="18" charset="0"/>
                          <a:ea typeface="Times New Roman" panose="02020603050405020304" pitchFamily="18" charset="0"/>
                          <a:cs typeface="Times New Roman" panose="02020603050405020304" pitchFamily="18" charset="0"/>
                        </a:rPr>
                        <a:t>(Exo 38:30)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 מוֹעֵ֑ד</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(Lev 3:13)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he-IL" sz="2200">
                          <a:effectLst/>
                          <a:latin typeface="Times New Roman" panose="02020603050405020304" pitchFamily="18" charset="0"/>
                          <a:ea typeface="Times New Roman" panose="02020603050405020304" pitchFamily="18" charset="0"/>
                          <a:cs typeface="Times New Roman" panose="02020603050405020304" pitchFamily="18" charset="0"/>
                        </a:rPr>
                        <a:t> מוֹעֵ֖ד </a:t>
                      </a:r>
                      <a:r>
                        <a:rPr lang="en-US" sz="2200">
                          <a:effectLst/>
                          <a:latin typeface="Times New Roman" panose="02020603050405020304" pitchFamily="18" charset="0"/>
                          <a:ea typeface="Times New Roman" panose="02020603050405020304" pitchFamily="18" charset="0"/>
                          <a:cs typeface="Times New Roman" panose="02020603050405020304" pitchFamily="18" charset="0"/>
                        </a:rPr>
                        <a:t>(Lev 10:9)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93607673"/>
                  </a:ext>
                </a:extLst>
              </a:tr>
              <a:tr h="292757">
                <a:tc>
                  <a:txBody>
                    <a:bodyPr/>
                    <a:lstStyle/>
                    <a:p>
                      <a:pPr marL="0" marR="0" rtl="1"/>
                      <a:r>
                        <a:rPr lang="he-IL" sz="2200">
                          <a:effectLst/>
                          <a:latin typeface="Times New Roman" panose="02020603050405020304" pitchFamily="18" charset="0"/>
                          <a:ea typeface="Times New Roman" panose="02020603050405020304" pitchFamily="18" charset="0"/>
                          <a:cs typeface="Times New Roman" panose="02020603050405020304" pitchFamily="18" charset="0"/>
                        </a:rPr>
                        <a:t> מוֹעֵ֗ד </a:t>
                      </a:r>
                      <a:r>
                        <a:rPr lang="en-US" sz="2200">
                          <a:effectLst/>
                          <a:latin typeface="Times New Roman" panose="02020603050405020304" pitchFamily="18" charset="0"/>
                          <a:ea typeface="Times New Roman" panose="02020603050405020304" pitchFamily="18" charset="0"/>
                          <a:cs typeface="Times New Roman" panose="02020603050405020304" pitchFamily="18" charset="0"/>
                        </a:rPr>
                        <a:t>(Exo 28:43)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 מוֹעֵ֑ד</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(Exo 39:32)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 מוֹעֵ֖ד</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(Lev 4:4)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 מוֹעֵ֖ד </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(Lev 12:6)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10548654"/>
                  </a:ext>
                </a:extLst>
              </a:tr>
              <a:tr h="292757">
                <a:tc>
                  <a:txBody>
                    <a:bodyPr/>
                    <a:lstStyle/>
                    <a:p>
                      <a:pPr marL="0" marR="0" rtl="1"/>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 מוֹעֵ֑ד</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(Exo 29:4)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 מוֹעֵֽד</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(Exo 39:40)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 מוֹעֵֽד</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(Lev 4:5)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he-IL" sz="2200">
                          <a:effectLst/>
                          <a:latin typeface="Times New Roman" panose="02020603050405020304" pitchFamily="18" charset="0"/>
                          <a:ea typeface="Times New Roman" panose="02020603050405020304" pitchFamily="18" charset="0"/>
                          <a:cs typeface="Times New Roman" panose="02020603050405020304" pitchFamily="18" charset="0"/>
                        </a:rPr>
                        <a:t> מוֹעֵֽד </a:t>
                      </a:r>
                      <a:r>
                        <a:rPr lang="en-US" sz="2200">
                          <a:effectLst/>
                          <a:latin typeface="Times New Roman" panose="02020603050405020304" pitchFamily="18" charset="0"/>
                          <a:ea typeface="Times New Roman" panose="02020603050405020304" pitchFamily="18" charset="0"/>
                          <a:cs typeface="Times New Roman" panose="02020603050405020304" pitchFamily="18" charset="0"/>
                        </a:rPr>
                        <a:t>(Lev 14:11)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24070430"/>
                  </a:ext>
                </a:extLst>
              </a:tr>
              <a:tr h="292757">
                <a:tc>
                  <a:txBody>
                    <a:bodyPr/>
                    <a:lstStyle/>
                    <a:p>
                      <a:pPr marL="0" marR="0" rtl="1"/>
                      <a:r>
                        <a:rPr lang="he-IL" sz="2200">
                          <a:effectLst/>
                          <a:latin typeface="Times New Roman" panose="02020603050405020304" pitchFamily="18" charset="0"/>
                          <a:ea typeface="Times New Roman" panose="02020603050405020304" pitchFamily="18" charset="0"/>
                          <a:cs typeface="Times New Roman" panose="02020603050405020304" pitchFamily="18" charset="0"/>
                        </a:rPr>
                        <a:t> מוֹעֵ֑ד </a:t>
                      </a:r>
                      <a:r>
                        <a:rPr lang="en-US" sz="2200">
                          <a:effectLst/>
                          <a:latin typeface="Times New Roman" panose="02020603050405020304" pitchFamily="18" charset="0"/>
                          <a:ea typeface="Times New Roman" panose="02020603050405020304" pitchFamily="18" charset="0"/>
                          <a:cs typeface="Times New Roman" panose="02020603050405020304" pitchFamily="18" charset="0"/>
                        </a:rPr>
                        <a:t>(Exo 29:10)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 מוֹעֵֽד</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(Exo 40:2)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 מוֹעֵ֑ד</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(Lev 4:7)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he-IL" sz="2200">
                          <a:effectLst/>
                          <a:latin typeface="Times New Roman" panose="02020603050405020304" pitchFamily="18" charset="0"/>
                          <a:ea typeface="Times New Roman" panose="02020603050405020304" pitchFamily="18" charset="0"/>
                          <a:cs typeface="Times New Roman" panose="02020603050405020304" pitchFamily="18" charset="0"/>
                        </a:rPr>
                        <a:t> מוֹעֵ֖ד </a:t>
                      </a:r>
                      <a:r>
                        <a:rPr lang="en-US" sz="2200">
                          <a:effectLst/>
                          <a:latin typeface="Times New Roman" panose="02020603050405020304" pitchFamily="18" charset="0"/>
                          <a:ea typeface="Times New Roman" panose="02020603050405020304" pitchFamily="18" charset="0"/>
                          <a:cs typeface="Times New Roman" panose="02020603050405020304" pitchFamily="18" charset="0"/>
                        </a:rPr>
                        <a:t>(Lev 14:23)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09990720"/>
                  </a:ext>
                </a:extLst>
              </a:tr>
              <a:tr h="292757">
                <a:tc>
                  <a:txBody>
                    <a:bodyPr/>
                    <a:lstStyle/>
                    <a:p>
                      <a:pPr marL="0" marR="0" rtl="1"/>
                      <a:r>
                        <a:rPr lang="he-IL" sz="2200">
                          <a:effectLst/>
                          <a:latin typeface="Times New Roman" panose="02020603050405020304" pitchFamily="18" charset="0"/>
                          <a:ea typeface="Times New Roman" panose="02020603050405020304" pitchFamily="18" charset="0"/>
                          <a:cs typeface="Times New Roman" panose="02020603050405020304" pitchFamily="18" charset="0"/>
                        </a:rPr>
                        <a:t> מוֹעֵֽד </a:t>
                      </a:r>
                      <a:r>
                        <a:rPr lang="en-US" sz="2200">
                          <a:effectLst/>
                          <a:latin typeface="Times New Roman" panose="02020603050405020304" pitchFamily="18" charset="0"/>
                          <a:ea typeface="Times New Roman" panose="02020603050405020304" pitchFamily="18" charset="0"/>
                          <a:cs typeface="Times New Roman" panose="02020603050405020304" pitchFamily="18" charset="0"/>
                        </a:rPr>
                        <a:t>(Exo 29:11)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 מוֹעֵֽד</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(Exo 40:6)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 מוֹעֵֽד</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(Lev 4:7)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he-IL" sz="2200">
                          <a:effectLst/>
                          <a:latin typeface="Times New Roman" panose="02020603050405020304" pitchFamily="18" charset="0"/>
                          <a:ea typeface="Times New Roman" panose="02020603050405020304" pitchFamily="18" charset="0"/>
                          <a:cs typeface="Times New Roman" panose="02020603050405020304" pitchFamily="18" charset="0"/>
                        </a:rPr>
                        <a:t> מוֹעֵ֔ד </a:t>
                      </a:r>
                      <a:r>
                        <a:rPr lang="en-US" sz="2200">
                          <a:effectLst/>
                          <a:latin typeface="Times New Roman" panose="02020603050405020304" pitchFamily="18" charset="0"/>
                          <a:ea typeface="Times New Roman" panose="02020603050405020304" pitchFamily="18" charset="0"/>
                          <a:cs typeface="Times New Roman" panose="02020603050405020304" pitchFamily="18" charset="0"/>
                        </a:rPr>
                        <a:t>(Lev 15:14)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66478374"/>
                  </a:ext>
                </a:extLst>
              </a:tr>
              <a:tr h="292757">
                <a:tc>
                  <a:txBody>
                    <a:bodyPr/>
                    <a:lstStyle/>
                    <a:p>
                      <a:pPr marL="0" marR="0" rtl="1"/>
                      <a:r>
                        <a:rPr lang="he-IL" sz="2200">
                          <a:effectLst/>
                          <a:latin typeface="Times New Roman" panose="02020603050405020304" pitchFamily="18" charset="0"/>
                          <a:ea typeface="Times New Roman" panose="02020603050405020304" pitchFamily="18" charset="0"/>
                          <a:cs typeface="Times New Roman" panose="02020603050405020304" pitchFamily="18" charset="0"/>
                        </a:rPr>
                        <a:t> מוֹעֵ֖ד </a:t>
                      </a:r>
                      <a:r>
                        <a:rPr lang="en-US" sz="2200">
                          <a:effectLst/>
                          <a:latin typeface="Times New Roman" panose="02020603050405020304" pitchFamily="18" charset="0"/>
                          <a:ea typeface="Times New Roman" panose="02020603050405020304" pitchFamily="18" charset="0"/>
                          <a:cs typeface="Times New Roman" panose="02020603050405020304" pitchFamily="18" charset="0"/>
                        </a:rPr>
                        <a:t>(Exo 29:30)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 מוֹעֵ֖ד</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(Exo 40:7)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 מוֹעֵֽד</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(Lev 4:14)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he-IL" sz="2200">
                          <a:effectLst/>
                          <a:latin typeface="Times New Roman" panose="02020603050405020304" pitchFamily="18" charset="0"/>
                          <a:ea typeface="Times New Roman" panose="02020603050405020304" pitchFamily="18" charset="0"/>
                          <a:cs typeface="Times New Roman" panose="02020603050405020304" pitchFamily="18" charset="0"/>
                        </a:rPr>
                        <a:t> מוֹעֵֽד </a:t>
                      </a:r>
                      <a:r>
                        <a:rPr lang="en-US" sz="2200">
                          <a:effectLst/>
                          <a:latin typeface="Times New Roman" panose="02020603050405020304" pitchFamily="18" charset="0"/>
                          <a:ea typeface="Times New Roman" panose="02020603050405020304" pitchFamily="18" charset="0"/>
                          <a:cs typeface="Times New Roman" panose="02020603050405020304" pitchFamily="18" charset="0"/>
                        </a:rPr>
                        <a:t>(Lev 15:29)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58740777"/>
                  </a:ext>
                </a:extLst>
              </a:tr>
              <a:tr h="292757">
                <a:tc>
                  <a:txBody>
                    <a:bodyPr/>
                    <a:lstStyle/>
                    <a:p>
                      <a:pPr marL="0" marR="0" rtl="1"/>
                      <a:r>
                        <a:rPr lang="he-IL" sz="2200">
                          <a:effectLst/>
                          <a:latin typeface="Times New Roman" panose="02020603050405020304" pitchFamily="18" charset="0"/>
                          <a:ea typeface="Times New Roman" panose="02020603050405020304" pitchFamily="18" charset="0"/>
                          <a:cs typeface="Times New Roman" panose="02020603050405020304" pitchFamily="18" charset="0"/>
                        </a:rPr>
                        <a:t> מוֹעֵֽד </a:t>
                      </a:r>
                      <a:r>
                        <a:rPr lang="en-US" sz="2200">
                          <a:effectLst/>
                          <a:latin typeface="Times New Roman" panose="02020603050405020304" pitchFamily="18" charset="0"/>
                          <a:ea typeface="Times New Roman" panose="02020603050405020304" pitchFamily="18" charset="0"/>
                          <a:cs typeface="Times New Roman" panose="02020603050405020304" pitchFamily="18" charset="0"/>
                        </a:rPr>
                        <a:t>(Exo 29:32)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 מוֹעֵ֑ד</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(Exo 40:12)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 מוֹעֵֽד</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(Lev 4:16)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he-IL" sz="2200">
                          <a:effectLst/>
                          <a:latin typeface="Times New Roman" panose="02020603050405020304" pitchFamily="18" charset="0"/>
                          <a:ea typeface="Times New Roman" panose="02020603050405020304" pitchFamily="18" charset="0"/>
                          <a:cs typeface="Times New Roman" panose="02020603050405020304" pitchFamily="18" charset="0"/>
                        </a:rPr>
                        <a:t> מוֹעֵֽד </a:t>
                      </a:r>
                      <a:r>
                        <a:rPr lang="en-US" sz="2200">
                          <a:effectLst/>
                          <a:latin typeface="Times New Roman" panose="02020603050405020304" pitchFamily="18" charset="0"/>
                          <a:ea typeface="Times New Roman" panose="02020603050405020304" pitchFamily="18" charset="0"/>
                          <a:cs typeface="Times New Roman" panose="02020603050405020304" pitchFamily="18" charset="0"/>
                        </a:rPr>
                        <a:t>(Lev 16:7)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43112175"/>
                  </a:ext>
                </a:extLst>
              </a:tr>
              <a:tr h="292757">
                <a:tc>
                  <a:txBody>
                    <a:bodyPr/>
                    <a:lstStyle/>
                    <a:p>
                      <a:pPr marL="0" marR="0" rtl="1"/>
                      <a:r>
                        <a:rPr lang="he-IL" sz="2200">
                          <a:effectLst/>
                          <a:latin typeface="Times New Roman" panose="02020603050405020304" pitchFamily="18" charset="0"/>
                          <a:ea typeface="Times New Roman" panose="02020603050405020304" pitchFamily="18" charset="0"/>
                          <a:cs typeface="Times New Roman" panose="02020603050405020304" pitchFamily="18" charset="0"/>
                        </a:rPr>
                        <a:t> מוֹעֵ֖ד </a:t>
                      </a:r>
                      <a:r>
                        <a:rPr lang="en-US" sz="2200">
                          <a:effectLst/>
                          <a:latin typeface="Times New Roman" panose="02020603050405020304" pitchFamily="18" charset="0"/>
                          <a:ea typeface="Times New Roman" panose="02020603050405020304" pitchFamily="18" charset="0"/>
                          <a:cs typeface="Times New Roman" panose="02020603050405020304" pitchFamily="18" charset="0"/>
                        </a:rPr>
                        <a:t>(Exo 29:42)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 מוֹעֵ֔ד</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(Exo 40:22)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 מוֹעֵ֑ד</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(Lev 4:18)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he-IL" sz="2200">
                          <a:effectLst/>
                          <a:latin typeface="Times New Roman" panose="02020603050405020304" pitchFamily="18" charset="0"/>
                          <a:ea typeface="Times New Roman" panose="02020603050405020304" pitchFamily="18" charset="0"/>
                          <a:cs typeface="Times New Roman" panose="02020603050405020304" pitchFamily="18" charset="0"/>
                        </a:rPr>
                        <a:t> מוֹעֵ֔ד </a:t>
                      </a:r>
                      <a:r>
                        <a:rPr lang="en-US" sz="2200">
                          <a:effectLst/>
                          <a:latin typeface="Times New Roman" panose="02020603050405020304" pitchFamily="18" charset="0"/>
                          <a:ea typeface="Times New Roman" panose="02020603050405020304" pitchFamily="18" charset="0"/>
                          <a:cs typeface="Times New Roman" panose="02020603050405020304" pitchFamily="18" charset="0"/>
                        </a:rPr>
                        <a:t>(Lev 16:16)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40794260"/>
                  </a:ext>
                </a:extLst>
              </a:tr>
              <a:tr h="292757">
                <a:tc>
                  <a:txBody>
                    <a:bodyPr/>
                    <a:lstStyle/>
                    <a:p>
                      <a:pPr marL="0" marR="0" rtl="1"/>
                      <a:r>
                        <a:rPr lang="he-IL" sz="2200">
                          <a:effectLst/>
                          <a:latin typeface="Times New Roman" panose="02020603050405020304" pitchFamily="18" charset="0"/>
                          <a:ea typeface="Times New Roman" panose="02020603050405020304" pitchFamily="18" charset="0"/>
                          <a:cs typeface="Times New Roman" panose="02020603050405020304" pitchFamily="18" charset="0"/>
                        </a:rPr>
                        <a:t> מוֹעֵ֖ד </a:t>
                      </a:r>
                      <a:r>
                        <a:rPr lang="en-US" sz="2200">
                          <a:effectLst/>
                          <a:latin typeface="Times New Roman" panose="02020603050405020304" pitchFamily="18" charset="0"/>
                          <a:ea typeface="Times New Roman" panose="02020603050405020304" pitchFamily="18" charset="0"/>
                          <a:cs typeface="Times New Roman" panose="02020603050405020304" pitchFamily="18" charset="0"/>
                        </a:rPr>
                        <a:t>(Exo 29:44)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 מוֹעֵ֔ד</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(Exo 40:24)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 מוֹעֵֽד</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(Lev 4:18)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he-IL" sz="2200">
                          <a:effectLst/>
                          <a:latin typeface="Times New Roman" panose="02020603050405020304" pitchFamily="18" charset="0"/>
                          <a:ea typeface="Times New Roman" panose="02020603050405020304" pitchFamily="18" charset="0"/>
                          <a:cs typeface="Times New Roman" panose="02020603050405020304" pitchFamily="18" charset="0"/>
                        </a:rPr>
                        <a:t> מוֹעֵ֗ד </a:t>
                      </a:r>
                      <a:r>
                        <a:rPr lang="en-US" sz="2200">
                          <a:effectLst/>
                          <a:latin typeface="Times New Roman" panose="02020603050405020304" pitchFamily="18" charset="0"/>
                          <a:ea typeface="Times New Roman" panose="02020603050405020304" pitchFamily="18" charset="0"/>
                          <a:cs typeface="Times New Roman" panose="02020603050405020304" pitchFamily="18" charset="0"/>
                        </a:rPr>
                        <a:t>(Lev 16:17)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49956161"/>
                  </a:ext>
                </a:extLst>
              </a:tr>
              <a:tr h="292757">
                <a:tc>
                  <a:txBody>
                    <a:bodyPr/>
                    <a:lstStyle/>
                    <a:p>
                      <a:pPr marL="0" marR="0" rtl="1"/>
                      <a:r>
                        <a:rPr lang="he-IL" sz="2200">
                          <a:effectLst/>
                          <a:latin typeface="Times New Roman" panose="02020603050405020304" pitchFamily="18" charset="0"/>
                          <a:ea typeface="Times New Roman" panose="02020603050405020304" pitchFamily="18" charset="0"/>
                          <a:cs typeface="Times New Roman" panose="02020603050405020304" pitchFamily="18" charset="0"/>
                        </a:rPr>
                        <a:t> מוֹעֵ֑ד </a:t>
                      </a:r>
                      <a:r>
                        <a:rPr lang="en-US" sz="2200">
                          <a:effectLst/>
                          <a:latin typeface="Times New Roman" panose="02020603050405020304" pitchFamily="18" charset="0"/>
                          <a:ea typeface="Times New Roman" panose="02020603050405020304" pitchFamily="18" charset="0"/>
                          <a:cs typeface="Times New Roman" panose="02020603050405020304" pitchFamily="18" charset="0"/>
                        </a:rPr>
                        <a:t>(Exo 30:16)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 מוֹעֵ֑ד</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(Exo 40:26)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 מוֹעֵ֖ד</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(Lev 6:9)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he-IL" sz="2200">
                          <a:effectLst/>
                          <a:latin typeface="Times New Roman" panose="02020603050405020304" pitchFamily="18" charset="0"/>
                          <a:ea typeface="Times New Roman" panose="02020603050405020304" pitchFamily="18" charset="0"/>
                          <a:cs typeface="Times New Roman" panose="02020603050405020304" pitchFamily="18" charset="0"/>
                        </a:rPr>
                        <a:t> מוֹעֵ֖ד </a:t>
                      </a:r>
                      <a:r>
                        <a:rPr lang="en-US" sz="2200">
                          <a:effectLst/>
                          <a:latin typeface="Times New Roman" panose="02020603050405020304" pitchFamily="18" charset="0"/>
                          <a:ea typeface="Times New Roman" panose="02020603050405020304" pitchFamily="18" charset="0"/>
                          <a:cs typeface="Times New Roman" panose="02020603050405020304" pitchFamily="18" charset="0"/>
                        </a:rPr>
                        <a:t>(Lev 16:20)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55045000"/>
                  </a:ext>
                </a:extLst>
              </a:tr>
              <a:tr h="292757">
                <a:tc>
                  <a:txBody>
                    <a:bodyPr/>
                    <a:lstStyle/>
                    <a:p>
                      <a:pPr marL="0" marR="0" rtl="1"/>
                      <a:r>
                        <a:rPr lang="he-IL" sz="2200">
                          <a:effectLst/>
                          <a:latin typeface="Times New Roman" panose="02020603050405020304" pitchFamily="18" charset="0"/>
                          <a:ea typeface="Times New Roman" panose="02020603050405020304" pitchFamily="18" charset="0"/>
                          <a:cs typeface="Times New Roman" panose="02020603050405020304" pitchFamily="18" charset="0"/>
                        </a:rPr>
                        <a:t> מוֹעֵד֙ </a:t>
                      </a:r>
                      <a:r>
                        <a:rPr lang="en-US" sz="2200">
                          <a:effectLst/>
                          <a:latin typeface="Times New Roman" panose="02020603050405020304" pitchFamily="18" charset="0"/>
                          <a:ea typeface="Times New Roman" panose="02020603050405020304" pitchFamily="18" charset="0"/>
                          <a:cs typeface="Times New Roman" panose="02020603050405020304" pitchFamily="18" charset="0"/>
                        </a:rPr>
                        <a:t>(Exo 30:18)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 מוֹעֵ֑ד</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(Exo 40:29)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 מוֹעֵֽד</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(Lev 6:19)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he-IL" sz="2200">
                          <a:effectLst/>
                          <a:latin typeface="Times New Roman" panose="02020603050405020304" pitchFamily="18" charset="0"/>
                          <a:ea typeface="Times New Roman" panose="02020603050405020304" pitchFamily="18" charset="0"/>
                          <a:cs typeface="Times New Roman" panose="02020603050405020304" pitchFamily="18" charset="0"/>
                        </a:rPr>
                        <a:t> מוֹעֵ֔ד </a:t>
                      </a:r>
                      <a:r>
                        <a:rPr lang="en-US" sz="2200">
                          <a:effectLst/>
                          <a:latin typeface="Times New Roman" panose="02020603050405020304" pitchFamily="18" charset="0"/>
                          <a:ea typeface="Times New Roman" panose="02020603050405020304" pitchFamily="18" charset="0"/>
                          <a:cs typeface="Times New Roman" panose="02020603050405020304" pitchFamily="18" charset="0"/>
                        </a:rPr>
                        <a:t>(Lev 16:23)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75263827"/>
                  </a:ext>
                </a:extLst>
              </a:tr>
              <a:tr h="292757">
                <a:tc>
                  <a:txBody>
                    <a:bodyPr/>
                    <a:lstStyle/>
                    <a:p>
                      <a:pPr marL="0" marR="0" rtl="1"/>
                      <a:r>
                        <a:rPr lang="he-IL" sz="2200">
                          <a:effectLst/>
                          <a:latin typeface="Times New Roman" panose="02020603050405020304" pitchFamily="18" charset="0"/>
                          <a:ea typeface="Times New Roman" panose="02020603050405020304" pitchFamily="18" charset="0"/>
                          <a:cs typeface="Times New Roman" panose="02020603050405020304" pitchFamily="18" charset="0"/>
                        </a:rPr>
                        <a:t> מוֹעֵ֛ד </a:t>
                      </a:r>
                      <a:r>
                        <a:rPr lang="en-US" sz="2200">
                          <a:effectLst/>
                          <a:latin typeface="Times New Roman" panose="02020603050405020304" pitchFamily="18" charset="0"/>
                          <a:ea typeface="Times New Roman" panose="02020603050405020304" pitchFamily="18" charset="0"/>
                          <a:cs typeface="Times New Roman" panose="02020603050405020304" pitchFamily="18" charset="0"/>
                        </a:rPr>
                        <a:t>(Exo 30:20)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 מוֹעֵ֖ד</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(Exo 40:30)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 מוֹעֵ֛ד</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(Lev 6:23)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he-IL" sz="2200">
                          <a:effectLst/>
                          <a:latin typeface="Times New Roman" panose="02020603050405020304" pitchFamily="18" charset="0"/>
                          <a:ea typeface="Times New Roman" panose="02020603050405020304" pitchFamily="18" charset="0"/>
                          <a:cs typeface="Times New Roman" panose="02020603050405020304" pitchFamily="18" charset="0"/>
                        </a:rPr>
                        <a:t> מוֹעֵ֛ד </a:t>
                      </a:r>
                      <a:r>
                        <a:rPr lang="en-US" sz="2200">
                          <a:effectLst/>
                          <a:latin typeface="Times New Roman" panose="02020603050405020304" pitchFamily="18" charset="0"/>
                          <a:ea typeface="Times New Roman" panose="02020603050405020304" pitchFamily="18" charset="0"/>
                          <a:cs typeface="Times New Roman" panose="02020603050405020304" pitchFamily="18" charset="0"/>
                        </a:rPr>
                        <a:t>(Lev 16:33)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90438429"/>
                  </a:ext>
                </a:extLst>
              </a:tr>
              <a:tr h="292757">
                <a:tc>
                  <a:txBody>
                    <a:bodyPr/>
                    <a:lstStyle/>
                    <a:p>
                      <a:pPr marL="0" marR="0" rtl="1"/>
                      <a:r>
                        <a:rPr lang="he-IL" sz="2200">
                          <a:effectLst/>
                          <a:latin typeface="Times New Roman" panose="02020603050405020304" pitchFamily="18" charset="0"/>
                          <a:ea typeface="Times New Roman" panose="02020603050405020304" pitchFamily="18" charset="0"/>
                          <a:cs typeface="Times New Roman" panose="02020603050405020304" pitchFamily="18" charset="0"/>
                        </a:rPr>
                        <a:t> מוֹעֵ֑ד </a:t>
                      </a:r>
                      <a:r>
                        <a:rPr lang="en-US" sz="2200">
                          <a:effectLst/>
                          <a:latin typeface="Times New Roman" panose="02020603050405020304" pitchFamily="18" charset="0"/>
                          <a:ea typeface="Times New Roman" panose="02020603050405020304" pitchFamily="18" charset="0"/>
                          <a:cs typeface="Times New Roman" panose="02020603050405020304" pitchFamily="18" charset="0"/>
                        </a:rPr>
                        <a:t>(Exo 30:26)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מוֹעֵ֗ד</a:t>
                      </a:r>
                      <a:r>
                        <a:rPr lang="en-US" sz="2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(Exo 40:32)</a:t>
                      </a:r>
                      <a:endParaRPr lang="en-US" sz="2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 מוֹעֵֽד</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(Lev 8:3)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he-IL" sz="2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מוֹעֵד </a:t>
                      </a:r>
                      <a:r>
                        <a:rPr lang="en-US" sz="2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(Lev 17:4)</a:t>
                      </a:r>
                      <a:endParaRPr lang="en-US" sz="2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39129496"/>
                  </a:ext>
                </a:extLst>
              </a:tr>
            </a:tbl>
          </a:graphicData>
        </a:graphic>
      </p:graphicFrame>
      <p:sp>
        <p:nvSpPr>
          <p:cNvPr id="5" name="TextBox 4">
            <a:extLst>
              <a:ext uri="{FF2B5EF4-FFF2-40B4-BE49-F238E27FC236}">
                <a16:creationId xmlns:a16="http://schemas.microsoft.com/office/drawing/2014/main" id="{7178A646-3348-0A16-A46F-ABB5439BB57D}"/>
              </a:ext>
            </a:extLst>
          </p:cNvPr>
          <p:cNvSpPr txBox="1"/>
          <p:nvPr/>
        </p:nvSpPr>
        <p:spPr>
          <a:xfrm>
            <a:off x="8562975" y="85725"/>
            <a:ext cx="1580071" cy="215444"/>
          </a:xfrm>
          <a:prstGeom prst="rect">
            <a:avLst/>
          </a:prstGeom>
          <a:noFill/>
        </p:spPr>
        <p:txBody>
          <a:bodyPr wrap="square">
            <a:spAutoFit/>
          </a:bodyPr>
          <a:lstStyle/>
          <a:p>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Copyright: Repetition in the Bible </a:t>
            </a:r>
            <a:endParaRPr lang="en-US" dirty="0"/>
          </a:p>
        </p:txBody>
      </p:sp>
    </p:spTree>
    <p:extLst>
      <p:ext uri="{BB962C8B-B14F-4D97-AF65-F5344CB8AC3E}">
        <p14:creationId xmlns:p14="http://schemas.microsoft.com/office/powerpoint/2010/main" val="81426852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D9B9EBA0-9B15-BA86-CD15-9357D4520661}"/>
              </a:ext>
            </a:extLst>
          </p:cNvPr>
          <p:cNvGraphicFramePr>
            <a:graphicFrameLocks noGrp="1"/>
          </p:cNvGraphicFramePr>
          <p:nvPr>
            <p:extLst>
              <p:ext uri="{D42A27DB-BD31-4B8C-83A1-F6EECF244321}">
                <p14:modId xmlns:p14="http://schemas.microsoft.com/office/powerpoint/2010/main" val="1514845405"/>
              </p:ext>
            </p:extLst>
          </p:nvPr>
        </p:nvGraphicFramePr>
        <p:xfrm>
          <a:off x="575034" y="197963"/>
          <a:ext cx="10492034" cy="6495060"/>
        </p:xfrm>
        <a:graphic>
          <a:graphicData uri="http://schemas.openxmlformats.org/drawingml/2006/table">
            <a:tbl>
              <a:tblPr firstRow="1" firstCol="1" bandRow="1"/>
              <a:tblGrid>
                <a:gridCol w="2493848">
                  <a:extLst>
                    <a:ext uri="{9D8B030D-6E8A-4147-A177-3AD203B41FA5}">
                      <a16:colId xmlns:a16="http://schemas.microsoft.com/office/drawing/2014/main" val="4237931290"/>
                    </a:ext>
                  </a:extLst>
                </a:gridCol>
                <a:gridCol w="2493848">
                  <a:extLst>
                    <a:ext uri="{9D8B030D-6E8A-4147-A177-3AD203B41FA5}">
                      <a16:colId xmlns:a16="http://schemas.microsoft.com/office/drawing/2014/main" val="1099917394"/>
                    </a:ext>
                  </a:extLst>
                </a:gridCol>
                <a:gridCol w="2742284">
                  <a:extLst>
                    <a:ext uri="{9D8B030D-6E8A-4147-A177-3AD203B41FA5}">
                      <a16:colId xmlns:a16="http://schemas.microsoft.com/office/drawing/2014/main" val="1513482812"/>
                    </a:ext>
                  </a:extLst>
                </a:gridCol>
                <a:gridCol w="2762054">
                  <a:extLst>
                    <a:ext uri="{9D8B030D-6E8A-4147-A177-3AD203B41FA5}">
                      <a16:colId xmlns:a16="http://schemas.microsoft.com/office/drawing/2014/main" val="2252408380"/>
                    </a:ext>
                  </a:extLst>
                </a:gridCol>
              </a:tblGrid>
              <a:tr h="324753">
                <a:tc>
                  <a:txBody>
                    <a:bodyPr/>
                    <a:lstStyle/>
                    <a:p>
                      <a:pPr marL="0" marR="0"/>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(Lev 17:5)    </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מוֹעֵ֖ד</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מוֹעֵ֑ד</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(Num 4:4)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מוֹעֵ֑ד</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(Num 8:9)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מוֹעֵֽד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(Num 17:8)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83425113"/>
                  </a:ext>
                </a:extLst>
              </a:tr>
              <a:tr h="324753">
                <a:tc>
                  <a:txBody>
                    <a:bodyPr/>
                    <a:lstStyle/>
                    <a:p>
                      <a:pPr marL="0" marR="0" rtl="1"/>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מוֹעֵ֑ד</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(Lev 17:6)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מוֹעֵֽד</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(Num 4:15)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מוֹעֵ֑ד</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(Num 8:15)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מוֹעֵ֑ד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(Num 17:15)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71166252"/>
                  </a:ext>
                </a:extLst>
              </a:tr>
              <a:tr h="324753">
                <a:tc>
                  <a:txBody>
                    <a:bodyPr/>
                    <a:lstStyle/>
                    <a:p>
                      <a:pPr marL="0" marR="0" rtl="1"/>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מוֹעֵד</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(Lev 17:9)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מוֹעֵֽד</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(Num 4:23)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מוֹעֵ֔ד</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(Num 8:19)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מוֹעֵ֑ד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(Num 17:19)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40555851"/>
                  </a:ext>
                </a:extLst>
              </a:tr>
              <a:tr h="324753">
                <a:tc>
                  <a:txBody>
                    <a:bodyPr/>
                    <a:lstStyle/>
                    <a:p>
                      <a:pPr marL="0" marR="0" rtl="1"/>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מוֹעֵ֑ד</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(Lev 19:21)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מוֹעֵ֔ד</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(Num 4:25)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מוֹעֵ֔ד</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(Num 8:22)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מוֹעֵ֔ד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(Num 18:4)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83132816"/>
                  </a:ext>
                </a:extLst>
              </a:tr>
              <a:tr h="324753">
                <a:tc>
                  <a:txBody>
                    <a:bodyPr/>
                    <a:lstStyle/>
                    <a:p>
                      <a:pPr marL="0" marR="0" rtl="1"/>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מוֹעֲדֵ֣י</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(Lev 23:2)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מוֹעֵֽד</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(Num 4:25)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מוֹעֵֽד</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(Num 8:24)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מוֹעֵֽד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(Num 18:6)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2998576"/>
                  </a:ext>
                </a:extLst>
              </a:tr>
              <a:tr h="324753">
                <a:tc>
                  <a:txBody>
                    <a:bodyPr/>
                    <a:lstStyle/>
                    <a:p>
                      <a:pPr marL="0" marR="0" rtl="1"/>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מוֹעֲדָֽי</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(Lev 23:2)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מוֹעֵ֑ד</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(Num 4:28)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מוֹעֵד</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(Num 8:26)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מוֹעֵֽד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(Num 18:21)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89927455"/>
                  </a:ext>
                </a:extLst>
              </a:tr>
              <a:tr h="324753">
                <a:tc>
                  <a:txBody>
                    <a:bodyPr/>
                    <a:lstStyle/>
                    <a:p>
                      <a:pPr marL="0" marR="0" rtl="1"/>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מוֹעֵ֗ד</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(Lev 24:4)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מוֹעֵֽד</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(Num 4:30)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בְּמוֹעֲדֽוֹ</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(Num 9:2)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מוֹעֵ֑ד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(Num 18:22)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41463299"/>
                  </a:ext>
                </a:extLst>
              </a:tr>
              <a:tr h="324753">
                <a:tc>
                  <a:txBody>
                    <a:bodyPr/>
                    <a:lstStyle/>
                    <a:p>
                      <a:pPr marL="0" marR="0" rtl="1"/>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בְּמוֹעֲדָֽם</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(Lev 23:4)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(Num 4:31) </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מוֹעֵ֑ד</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בְּמוֹעֲד֑וֹ</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(Num 9:3)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מוֹעֵ֔ד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(Num 18:23)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17544517"/>
                  </a:ext>
                </a:extLst>
              </a:tr>
              <a:tr h="324753">
                <a:tc>
                  <a:txBody>
                    <a:bodyPr/>
                    <a:lstStyle/>
                    <a:p>
                      <a:pPr marL="0" marR="0"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מוֹעֲדֵ֣י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(Lev 23:37)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מוֹעֵ֑ד</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(Num 4:33)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בְּמֹ֣עֲד֔וֹ</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(Num 9:7)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מוֹעֵֽד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(Num 18:31)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16035310"/>
                  </a:ext>
                </a:extLst>
              </a:tr>
              <a:tr h="324753">
                <a:tc>
                  <a:txBody>
                    <a:bodyPr/>
                    <a:lstStyle/>
                    <a:p>
                      <a:pPr marL="0" marR="0"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מֹעֲדֵ֖י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(Lev 23:44)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מוֹעֵֽד</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(Num 4:35)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בְּמֹ֣עֲד֔וֹ</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(Num 9:13)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מוֹעֵ֛ד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(Num 19:4)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90985099"/>
                  </a:ext>
                </a:extLst>
              </a:tr>
              <a:tr h="324753">
                <a:tc>
                  <a:txBody>
                    <a:bodyPr/>
                    <a:lstStyle/>
                    <a:p>
                      <a:pPr marL="0" marR="0" rtl="1"/>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מוֹעֵ֗ד</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(Lev 24:3)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מוֹעֵ֑ד</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(Num 4:37)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מוֹעֵֽד</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(Num 10:3)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מוֹעֵ֔ד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(Num 20:6)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68561239"/>
                  </a:ext>
                </a:extLst>
              </a:tr>
              <a:tr h="324753">
                <a:tc>
                  <a:txBody>
                    <a:bodyPr/>
                    <a:lstStyle/>
                    <a:p>
                      <a:pPr marL="0" marR="0" rtl="1"/>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מוֹעֵ֑ד</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(Num 1:1)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מוֹעֵֽד</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(Num 4:39)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וּֽבְמוֹעֲדֵיכֶם</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(Num 10:10)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מוֹעֵֽד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(Num 25:6)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80875815"/>
                  </a:ext>
                </a:extLst>
              </a:tr>
              <a:tr h="324753">
                <a:tc>
                  <a:txBody>
                    <a:bodyPr/>
                    <a:lstStyle/>
                    <a:p>
                      <a:pPr marL="0" marR="0" rtl="1"/>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מוֹעֵ֖ד</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(Num 2:2)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מוֹעֵ֑ד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(Num 4:41)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מוֹעֵ֔ד</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(Num 11:16)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מוֹעֵ֖ד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(Num 27:2)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33913966"/>
                  </a:ext>
                </a:extLst>
              </a:tr>
              <a:tr h="324753">
                <a:tc>
                  <a:txBody>
                    <a:bodyPr/>
                    <a:lstStyle/>
                    <a:p>
                      <a:pPr marL="0" marR="0"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מוֹעֵ֛ד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(Num 2:17)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מוֹעֵֽד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(Num 4:43)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מוֹעֵ֑ד</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(Num 12:4)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בְּמוֹעֲדֽוֹ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(Num 28:2)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40145309"/>
                  </a:ext>
                </a:extLst>
              </a:tr>
              <a:tr h="324753">
                <a:tc>
                  <a:txBody>
                    <a:bodyPr/>
                    <a:lstStyle/>
                    <a:p>
                      <a:pPr marL="0" marR="0" rtl="1"/>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מוֹעֵ֑ד</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(Num 3:7)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מוֹעֵֽד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(Num 4:47)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מוֹעֵ֔ד</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(Num 14:10)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בְּמוֹעֲדֵיכֶ֑ם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(Num 29:39)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63015008"/>
                  </a:ext>
                </a:extLst>
              </a:tr>
              <a:tr h="324753">
                <a:tc>
                  <a:txBody>
                    <a:bodyPr/>
                    <a:lstStyle/>
                    <a:p>
                      <a:pPr marL="0" marR="0" rtl="1"/>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מוֹעֵ֔ד</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(Num 3:8)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מוֹעֵֽד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(Num 6:10)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בְּמֹעֲדֵיכֶ֑ם</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(Num 15:3)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מוֹעֵ֔ד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(Num 31:54)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72534672"/>
                  </a:ext>
                </a:extLst>
              </a:tr>
              <a:tr h="324753">
                <a:tc>
                  <a:txBody>
                    <a:bodyPr/>
                    <a:lstStyle/>
                    <a:p>
                      <a:pPr marL="0" marR="0"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מוֹעֵ֔ד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(Num 3:25)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מוֹעֵֽד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(Num 6:13)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מוֹעֵ֖ד</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(Num 16:2)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מוֹעֵ֖ד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(Deu 16:6)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69374452"/>
                  </a:ext>
                </a:extLst>
              </a:tr>
              <a:tr h="324753">
                <a:tc>
                  <a:txBody>
                    <a:bodyPr/>
                    <a:lstStyle/>
                    <a:p>
                      <a:pPr marL="0" marR="0"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מוֹעֵֽד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(Num 3:25)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מוֹעֵ֖ד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(Num 6:18)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מוֹעֵ֖ד</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(Num 16:18)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בְּמֹעֵ֛ד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(Deu 31:10)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65046127"/>
                  </a:ext>
                </a:extLst>
              </a:tr>
              <a:tr h="324753">
                <a:tc>
                  <a:txBody>
                    <a:bodyPr/>
                    <a:lstStyle/>
                    <a:p>
                      <a:pPr marL="0" marR="0" rtl="1"/>
                      <a:r>
                        <a:rPr lang="he-IL" sz="2000">
                          <a:effectLst/>
                          <a:latin typeface="Times New Roman" panose="02020603050405020304" pitchFamily="18" charset="0"/>
                          <a:ea typeface="Times New Roman" panose="02020603050405020304" pitchFamily="18" charset="0"/>
                          <a:cs typeface="Times New Roman" panose="02020603050405020304" pitchFamily="18" charset="0"/>
                        </a:rPr>
                        <a:t> מוֹעֵ֙ד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(Num 3:38)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מוֹעֵ֑ד</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(Num 7:5)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מוֹעֵ֑ד</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(Num 16:19)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מוֹעֵ֖ד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(Deu 31:14)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21998414"/>
                  </a:ext>
                </a:extLst>
              </a:tr>
              <a:tr h="324753">
                <a:tc>
                  <a:txBody>
                    <a:bodyPr/>
                    <a:lstStyle/>
                    <a:p>
                      <a:pPr marL="0" marR="0" rtl="1"/>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מוֹעֵֽד</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(Num 4:3)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מוֹעֵד </a:t>
                      </a:r>
                      <a:r>
                        <a:rPr lang="en-US" sz="200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(Num 7:89)</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מוֹעֵ֔ד</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(Num 17:7)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מוֹעֵֽד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(Deu 31:14)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31864607"/>
                  </a:ext>
                </a:extLst>
              </a:tr>
            </a:tbl>
          </a:graphicData>
        </a:graphic>
      </p:graphicFrame>
      <p:sp>
        <p:nvSpPr>
          <p:cNvPr id="3" name="TextBox 2">
            <a:extLst>
              <a:ext uri="{FF2B5EF4-FFF2-40B4-BE49-F238E27FC236}">
                <a16:creationId xmlns:a16="http://schemas.microsoft.com/office/drawing/2014/main" id="{377F2A5B-7676-ECC9-5EDB-D45117A8FF53}"/>
              </a:ext>
            </a:extLst>
          </p:cNvPr>
          <p:cNvSpPr txBox="1"/>
          <p:nvPr/>
        </p:nvSpPr>
        <p:spPr>
          <a:xfrm>
            <a:off x="9596588" y="6693023"/>
            <a:ext cx="6096000" cy="215444"/>
          </a:xfrm>
          <a:prstGeom prst="rect">
            <a:avLst/>
          </a:prstGeom>
          <a:noFill/>
        </p:spPr>
        <p:txBody>
          <a:bodyPr wrap="square">
            <a:spAutoFit/>
          </a:bodyPr>
          <a:lstStyle/>
          <a:p>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Copyright: Repetition in the Bible </a:t>
            </a:r>
            <a:endParaRPr lang="en-US" dirty="0"/>
          </a:p>
        </p:txBody>
      </p:sp>
    </p:spTree>
    <p:extLst>
      <p:ext uri="{BB962C8B-B14F-4D97-AF65-F5344CB8AC3E}">
        <p14:creationId xmlns:p14="http://schemas.microsoft.com/office/powerpoint/2010/main" val="412464100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AAF53493-BB5E-C897-1119-019F11555507}"/>
              </a:ext>
            </a:extLst>
          </p:cNvPr>
          <p:cNvGraphicFramePr>
            <a:graphicFrameLocks noGrp="1"/>
          </p:cNvGraphicFramePr>
          <p:nvPr>
            <p:extLst>
              <p:ext uri="{D42A27DB-BD31-4B8C-83A1-F6EECF244321}">
                <p14:modId xmlns:p14="http://schemas.microsoft.com/office/powerpoint/2010/main" val="337830784"/>
              </p:ext>
            </p:extLst>
          </p:nvPr>
        </p:nvGraphicFramePr>
        <p:xfrm>
          <a:off x="348792" y="480767"/>
          <a:ext cx="11566690" cy="6118000"/>
        </p:xfrm>
        <a:graphic>
          <a:graphicData uri="http://schemas.openxmlformats.org/drawingml/2006/table">
            <a:tbl>
              <a:tblPr firstRow="1" firstCol="1" bandRow="1"/>
              <a:tblGrid>
                <a:gridCol w="2313338">
                  <a:extLst>
                    <a:ext uri="{9D8B030D-6E8A-4147-A177-3AD203B41FA5}">
                      <a16:colId xmlns:a16="http://schemas.microsoft.com/office/drawing/2014/main" val="899095168"/>
                    </a:ext>
                  </a:extLst>
                </a:gridCol>
                <a:gridCol w="2313338">
                  <a:extLst>
                    <a:ext uri="{9D8B030D-6E8A-4147-A177-3AD203B41FA5}">
                      <a16:colId xmlns:a16="http://schemas.microsoft.com/office/drawing/2014/main" val="913874503"/>
                    </a:ext>
                  </a:extLst>
                </a:gridCol>
                <a:gridCol w="2313338">
                  <a:extLst>
                    <a:ext uri="{9D8B030D-6E8A-4147-A177-3AD203B41FA5}">
                      <a16:colId xmlns:a16="http://schemas.microsoft.com/office/drawing/2014/main" val="1380789965"/>
                    </a:ext>
                  </a:extLst>
                </a:gridCol>
                <a:gridCol w="2313338">
                  <a:extLst>
                    <a:ext uri="{9D8B030D-6E8A-4147-A177-3AD203B41FA5}">
                      <a16:colId xmlns:a16="http://schemas.microsoft.com/office/drawing/2014/main" val="2073127673"/>
                    </a:ext>
                  </a:extLst>
                </a:gridCol>
                <a:gridCol w="2313338">
                  <a:extLst>
                    <a:ext uri="{9D8B030D-6E8A-4147-A177-3AD203B41FA5}">
                      <a16:colId xmlns:a16="http://schemas.microsoft.com/office/drawing/2014/main" val="1745330882"/>
                    </a:ext>
                  </a:extLst>
                </a:gridCol>
              </a:tblGrid>
              <a:tr h="305900">
                <a:tc>
                  <a:txBody>
                    <a:bodyPr/>
                    <a:lstStyle/>
                    <a:p>
                      <a:pPr marL="0" marR="0"/>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(Gen 1:5) </a:t>
                      </a:r>
                      <a:r>
                        <a:rPr lang="he-IL" sz="2000" kern="100" dirty="0">
                          <a:effectLst/>
                          <a:latin typeface="Times New Roman" panose="02020603050405020304" pitchFamily="18" charset="0"/>
                          <a:ea typeface="Times New Roman" panose="02020603050405020304" pitchFamily="18" charset="0"/>
                          <a:cs typeface="Times New Roman" panose="02020603050405020304" pitchFamily="18" charset="0"/>
                        </a:rPr>
                        <a:t>אֶחָֽד </a:t>
                      </a: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24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(Exo 26:8)</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(Lev 7:14)</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7:37)</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16:22)</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85100503"/>
                  </a:ext>
                </a:extLst>
              </a:tr>
              <a:tr h="305900">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(Gen 1:9)</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הָֽאֶחָ֔ת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(Exo 26:10)</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(Lev 8:26)</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7:38)</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17:18)</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68040686"/>
                  </a:ext>
                </a:extLst>
              </a:tr>
              <a:tr h="305900">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הָֽאֶחָ֖ד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(Gen 2:11)</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(Exo 26:11)</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(Lev 8:26)</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7:39)</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17:21)</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53611667"/>
                  </a:ext>
                </a:extLst>
              </a:tr>
              <a:tr h="305900">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(Gen 2:21)</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הָאֶחָֽד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(Exo 26:16)</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(Lev 8:26)</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dirty="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7:39)</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17:21)</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70331880"/>
                  </a:ext>
                </a:extLst>
              </a:tr>
              <a:tr h="305900">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(Gen 2:24)</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הָאֶחָ֔ד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(Exo 26:17)</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(Lev 12:8)</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7:39)</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28:4)</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46986962"/>
                  </a:ext>
                </a:extLst>
              </a:tr>
              <a:tr h="305900">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כְּאַחַ֣ד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(Gen 3:22)</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הָאֶחָד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(Exo 26:19)</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וְאֶחָ֣ד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(Lev 12:8)</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7:40)</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הָאֶחָ֑ד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28:7)</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07088496"/>
                  </a:ext>
                </a:extLst>
              </a:tr>
              <a:tr h="305900">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הָֽאַחַת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(Gen 4:19)</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הָאֶחָ֖ד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(Exo 26:19)</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(Lev 13:2)</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7:43)</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28:11)</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88148612"/>
                  </a:ext>
                </a:extLst>
              </a:tr>
              <a:tr h="305900">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בְּאֶחָ֣ד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(Gen 8:5)</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הָֽאֶחָ֔ד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(Exo 26:21)</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הָאֶחָ֑ת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(Lev 14:5)</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7:43)</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הָאֶחָ֑ד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28:12)</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9229313"/>
                  </a:ext>
                </a:extLst>
              </a:tr>
              <a:tr h="305900">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בְּאַחַ֙ת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(Gen 8:13)</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הָאֶחָֽד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(Exo 26:21)</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(Lev 14:10)</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7:44)</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הָֽאֶחָֽד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28:12)</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43876708"/>
                  </a:ext>
                </a:extLst>
              </a:tr>
              <a:tr h="305900">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בְּאֶחָ֣ד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(Gen 8:13)</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הָאֶחָ֑ת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(Exo 26:24)</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(Lev 14:10)</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7:45)</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הָאֶחָ֑ד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28:13)</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61064567"/>
                  </a:ext>
                </a:extLst>
              </a:tr>
              <a:tr h="305900">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הָֽאֶחָ֞ד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(Gen 10:25)</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הָאֶחָ֔ד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(Exo 26:25)</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הָאֶחָ֗ד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(Lev 14:12)</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7:45)</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28:15)</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84511606"/>
                  </a:ext>
                </a:extLst>
              </a:tr>
              <a:tr h="305900">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(Gen 11:1)</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הָאֶחָֽד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(Exo 26:25)</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(Lev 14:21)</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7:45)</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28:19)</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46133475"/>
                  </a:ext>
                </a:extLst>
              </a:tr>
              <a:tr h="305900">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אֲחָדִֽים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(Gen 11:1)</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הָאֶחָֽד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(Exo 26:26)</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(Lev 14:21)</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7:46)</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הָאֶחָ֑ד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28:21)</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20299873"/>
                  </a:ext>
                </a:extLst>
              </a:tr>
              <a:tr h="305900">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(Gen 11:6)</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הָאֶחָֽת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(Exo 27:9)</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(Lev 14:22)</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7:49)</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28:22)</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35752450"/>
                  </a:ext>
                </a:extLst>
              </a:tr>
              <a:tr h="305900">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(Gen 11:6)</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הָאֶחָ֑ת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(Exo 28:10)</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וְהָאֶחָ֖ד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(Lev 14:22)</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7:49)</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28:27)</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51581241"/>
                  </a:ext>
                </a:extLst>
              </a:tr>
              <a:tr h="305900">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הָאֶחָ֤ד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(Gen 19:9)</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הָאֶחָֽד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(Exo 28:17)</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הָֽאֶחָד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(Lev 14:30)</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7:50)</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הָֽאֶחָ֔ד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28:28)</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70749882"/>
                  </a:ext>
                </a:extLst>
              </a:tr>
              <a:tr h="305900">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(Gen 21:15)</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(Exo 29:1)</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הָאֶחָ֥ד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(Lev 14:31)</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7:51)</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הָאֶחָֽד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28:28)</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55027061"/>
                  </a:ext>
                </a:extLst>
              </a:tr>
              <a:tr h="305900">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(Gen 22:2)</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(Exo 29:3)</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הָאֶחָ֥ד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(Lev 14:31)</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7:51)</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הָאֶחָ֑ד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28:29)</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25760563"/>
                  </a:ext>
                </a:extLst>
              </a:tr>
              <a:tr h="305900">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(Gen 26:10)</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הָאֶחָ֖ד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(Exo 29:15)</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הָאֶחָ֑ת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(Lev 14:50)</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7:51)</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28:30)</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53862003"/>
                  </a:ext>
                </a:extLst>
              </a:tr>
              <a:tr h="305900">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(Gen 27:38)</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(Exo 29:23)</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(Lev 15:15)</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dirty="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(Num 7:52)</a:t>
                      </a:r>
                      <a:endParaRPr lang="en-US" sz="24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dirty="0">
                          <a:effectLst/>
                          <a:latin typeface="Times New Roman" panose="02020603050405020304" pitchFamily="18" charset="0"/>
                          <a:ea typeface="Times New Roman" panose="02020603050405020304" pitchFamily="18" charset="0"/>
                          <a:cs typeface="Times New Roman" panose="02020603050405020304" pitchFamily="18" charset="0"/>
                        </a:rPr>
                        <a:t> בְּאֶחָ֣ד </a:t>
                      </a: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(Num 29:1)</a:t>
                      </a:r>
                      <a:endParaRPr lang="en-US" sz="24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00248370"/>
                  </a:ext>
                </a:extLst>
              </a:tr>
            </a:tbl>
          </a:graphicData>
        </a:graphic>
      </p:graphicFrame>
      <p:sp>
        <p:nvSpPr>
          <p:cNvPr id="4" name="TextBox 3">
            <a:extLst>
              <a:ext uri="{FF2B5EF4-FFF2-40B4-BE49-F238E27FC236}">
                <a16:creationId xmlns:a16="http://schemas.microsoft.com/office/drawing/2014/main" id="{B87E151F-9420-DB0A-5092-2C6EC6F5B195}"/>
              </a:ext>
            </a:extLst>
          </p:cNvPr>
          <p:cNvSpPr txBox="1"/>
          <p:nvPr/>
        </p:nvSpPr>
        <p:spPr>
          <a:xfrm>
            <a:off x="348792" y="0"/>
            <a:ext cx="10624008" cy="461665"/>
          </a:xfrm>
          <a:prstGeom prst="rect">
            <a:avLst/>
          </a:prstGeom>
          <a:noFill/>
        </p:spPr>
        <p:txBody>
          <a:bodyPr wrap="square">
            <a:spAutoFit/>
          </a:bodyPr>
          <a:lstStyle/>
          <a:p>
            <a:pPr marL="0" marR="0"/>
            <a:r>
              <a:rPr lang="en-US" sz="2400" b="1" dirty="0">
                <a:effectLst/>
                <a:latin typeface="Times New Roman" panose="02020603050405020304" pitchFamily="18" charset="0"/>
                <a:ea typeface="Times New Roman" panose="02020603050405020304" pitchFamily="18" charset="0"/>
              </a:rPr>
              <a:t>One/ other 400 times in the Torah  </a:t>
            </a:r>
            <a:r>
              <a:rPr lang="en-US" sz="2400" b="1" dirty="0">
                <a:solidFill>
                  <a:srgbClr val="FF0000"/>
                </a:solidFill>
                <a:effectLst/>
                <a:latin typeface="Times New Roman" panose="02020603050405020304" pitchFamily="18" charset="0"/>
                <a:ea typeface="Times New Roman" panose="02020603050405020304" pitchFamily="18" charset="0"/>
              </a:rPr>
              <a:t>(follow columns through 4</a:t>
            </a:r>
            <a:r>
              <a:rPr lang="en-US" sz="2400" b="1" baseline="30000" dirty="0">
                <a:solidFill>
                  <a:srgbClr val="FF0000"/>
                </a:solidFill>
                <a:effectLst/>
                <a:latin typeface="Times New Roman" panose="02020603050405020304" pitchFamily="18" charset="0"/>
                <a:ea typeface="Times New Roman" panose="02020603050405020304" pitchFamily="18" charset="0"/>
              </a:rPr>
              <a:t>th</a:t>
            </a:r>
            <a:r>
              <a:rPr lang="en-US" sz="2400" b="1" dirty="0">
                <a:solidFill>
                  <a:srgbClr val="FF0000"/>
                </a:solidFill>
                <a:effectLst/>
                <a:latin typeface="Times New Roman" panose="02020603050405020304" pitchFamily="18" charset="0"/>
                <a:ea typeface="Times New Roman" panose="02020603050405020304" pitchFamily="18" charset="0"/>
              </a:rPr>
              <a:t> slide) </a:t>
            </a:r>
            <a:endParaRPr lang="en-US" dirty="0">
              <a:solidFill>
                <a:srgbClr val="FF0000"/>
              </a:solidFill>
              <a:effectLst/>
              <a:latin typeface="Times New Roman" panose="02020603050405020304" pitchFamily="18" charset="0"/>
              <a:ea typeface="Times New Roman" panose="02020603050405020304" pitchFamily="18" charset="0"/>
            </a:endParaRPr>
          </a:p>
        </p:txBody>
      </p:sp>
      <p:sp>
        <p:nvSpPr>
          <p:cNvPr id="5" name="TextBox 4">
            <a:extLst>
              <a:ext uri="{FF2B5EF4-FFF2-40B4-BE49-F238E27FC236}">
                <a16:creationId xmlns:a16="http://schemas.microsoft.com/office/drawing/2014/main" id="{400CF4C7-7CFB-BEA8-7E24-49325DF91B47}"/>
              </a:ext>
            </a:extLst>
          </p:cNvPr>
          <p:cNvSpPr txBox="1"/>
          <p:nvPr/>
        </p:nvSpPr>
        <p:spPr>
          <a:xfrm>
            <a:off x="9629775" y="6617869"/>
            <a:ext cx="2190048" cy="215444"/>
          </a:xfrm>
          <a:prstGeom prst="rect">
            <a:avLst/>
          </a:prstGeom>
          <a:noFill/>
        </p:spPr>
        <p:txBody>
          <a:bodyPr wrap="square">
            <a:spAutoFit/>
          </a:bodyPr>
          <a:lstStyle/>
          <a:p>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Copyright: Repetition in the Bible </a:t>
            </a:r>
            <a:endParaRPr lang="en-US" dirty="0"/>
          </a:p>
        </p:txBody>
      </p:sp>
    </p:spTree>
    <p:extLst>
      <p:ext uri="{BB962C8B-B14F-4D97-AF65-F5344CB8AC3E}">
        <p14:creationId xmlns:p14="http://schemas.microsoft.com/office/powerpoint/2010/main" val="169742257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BDA7AD06-3192-ACE5-A0C4-30AC2E4B3E2C}"/>
              </a:ext>
            </a:extLst>
          </p:cNvPr>
          <p:cNvGraphicFramePr>
            <a:graphicFrameLocks noGrp="1"/>
          </p:cNvGraphicFramePr>
          <p:nvPr>
            <p:extLst>
              <p:ext uri="{D42A27DB-BD31-4B8C-83A1-F6EECF244321}">
                <p14:modId xmlns:p14="http://schemas.microsoft.com/office/powerpoint/2010/main" val="2918766169"/>
              </p:ext>
            </p:extLst>
          </p:nvPr>
        </p:nvGraphicFramePr>
        <p:xfrm>
          <a:off x="433633" y="311085"/>
          <a:ext cx="11444140" cy="6096000"/>
        </p:xfrm>
        <a:graphic>
          <a:graphicData uri="http://schemas.openxmlformats.org/drawingml/2006/table">
            <a:tbl>
              <a:tblPr firstRow="1" firstCol="1" bandRow="1"/>
              <a:tblGrid>
                <a:gridCol w="2288828">
                  <a:extLst>
                    <a:ext uri="{9D8B030D-6E8A-4147-A177-3AD203B41FA5}">
                      <a16:colId xmlns:a16="http://schemas.microsoft.com/office/drawing/2014/main" val="2080314412"/>
                    </a:ext>
                  </a:extLst>
                </a:gridCol>
                <a:gridCol w="2288828">
                  <a:extLst>
                    <a:ext uri="{9D8B030D-6E8A-4147-A177-3AD203B41FA5}">
                      <a16:colId xmlns:a16="http://schemas.microsoft.com/office/drawing/2014/main" val="882543095"/>
                    </a:ext>
                  </a:extLst>
                </a:gridCol>
                <a:gridCol w="2288828">
                  <a:extLst>
                    <a:ext uri="{9D8B030D-6E8A-4147-A177-3AD203B41FA5}">
                      <a16:colId xmlns:a16="http://schemas.microsoft.com/office/drawing/2014/main" val="3013875890"/>
                    </a:ext>
                  </a:extLst>
                </a:gridCol>
                <a:gridCol w="2288828">
                  <a:extLst>
                    <a:ext uri="{9D8B030D-6E8A-4147-A177-3AD203B41FA5}">
                      <a16:colId xmlns:a16="http://schemas.microsoft.com/office/drawing/2014/main" val="1673543990"/>
                    </a:ext>
                  </a:extLst>
                </a:gridCol>
                <a:gridCol w="2288828">
                  <a:extLst>
                    <a:ext uri="{9D8B030D-6E8A-4147-A177-3AD203B41FA5}">
                      <a16:colId xmlns:a16="http://schemas.microsoft.com/office/drawing/2014/main" val="4244440378"/>
                    </a:ext>
                  </a:extLst>
                </a:gridCol>
              </a:tblGrid>
              <a:tr h="253090">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אֲחָדִ֑ים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(Gen 27:44)</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(Exo 29:23)</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וְהָאֶחָ֖ד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(Lev 15:15)</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7:55)</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29:2)</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11471270"/>
                  </a:ext>
                </a:extLst>
              </a:tr>
              <a:tr h="253090">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(Gen 27:45)</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(Exo 29:23)</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הָאֶחָ֣ד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(Lev 15:30)</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7:55)</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29:2)</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74900826"/>
                  </a:ext>
                </a:extLst>
              </a:tr>
              <a:tr h="253090">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אֲחָדִ֔ים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(Gen 29:20)</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הָאֶחָ֖ד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(Exo 29:39)</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הָאֶחָ֖ד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(Lev 15:30)</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7:56)</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29:4)</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77837593"/>
                  </a:ext>
                </a:extLst>
              </a:tr>
              <a:tr h="253090">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הָאַחַ֖ת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(Gen 32:9)</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הָאֶחָֽד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(Exo 29:40)</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(Lev 16:5)</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7:57)</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הָאֶחָ֑ד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29:4)</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67843265"/>
                  </a:ext>
                </a:extLst>
              </a:tr>
              <a:tr h="253090">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(Gen 32:23)</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(Exo 30:10)</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(Lev 16:8)</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7:57)</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29:5)</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79514706"/>
                  </a:ext>
                </a:extLst>
              </a:tr>
              <a:tr h="253090">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(Gen 33:13)</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(Exo 30:10)</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(Lev 16:8)</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7:57)</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29:8)</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24123282"/>
                  </a:ext>
                </a:extLst>
              </a:tr>
              <a:tr h="253090">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(Gen 34:16)</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(Exo 33:5)</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(Lev 16:34)</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7:58)</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29:8)</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54251937"/>
                  </a:ext>
                </a:extLst>
              </a:tr>
              <a:tr h="253090">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(Gen 34:22)</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הָֽאַחַ֗ת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(Exo 36:9)</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(Lev 22:28)</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7:61)</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הָאֶחָֽד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29:9)</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75817079"/>
                  </a:ext>
                </a:extLst>
              </a:tr>
              <a:tr h="253090">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וְאַחַ֤ד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(Gen 37:9)</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הָאֶחָ֑ת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(Exo 36:9)</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(Lev 23:18)</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7:61)</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הָאֶחָ֑ד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29:10)</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27890647"/>
                  </a:ext>
                </a:extLst>
              </a:tr>
              <a:tr h="253090">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בְּאַחַ֣ד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(Gen 37:20)</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(Exo 36:9)</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(Lev 23:19)</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7:62)</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29:11)</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14544409"/>
                  </a:ext>
                </a:extLst>
              </a:tr>
              <a:tr h="253090">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(Gen 40:5)</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(Exo 36:10)</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בְּאֶחָ֣ד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(Lev 23:24)</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7:63)</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הָֽאֶחָ֗ד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29:14)</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13714664"/>
                  </a:ext>
                </a:extLst>
              </a:tr>
              <a:tr h="253090">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(Gen 41:5)</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(Exo 36:10)</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הָאֶחָֽת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(Lev 24:5)</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7:63)</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הָֽאֶחָ֔ד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29:14)</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72971844"/>
                  </a:ext>
                </a:extLst>
              </a:tr>
              <a:tr h="253090">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(Gen 41:11)</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(Exo 36:10)</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(Lev 24:22)</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7:63)</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הָאֶחָ֑ד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29:15)</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76240020"/>
                  </a:ext>
                </a:extLst>
              </a:tr>
              <a:tr h="253090">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(Gen 41:22)</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(Exo 36:10)</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(Lev 25:48)</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7:64)</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29:16)</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23132980"/>
                  </a:ext>
                </a:extLst>
              </a:tr>
              <a:tr h="253090">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(Gen 41:25)</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הָֽאֶחָ֔ת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(Exo 36:11)</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(Lev 26:26)</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7:67)</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29:19)</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29003220"/>
                  </a:ext>
                </a:extLst>
              </a:tr>
              <a:tr h="253090">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(Gen 41:26)</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הָאֶחָת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(Exo 36:12)</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בְּאֶחָד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1:1)</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7:67)</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29:22)</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09209316"/>
                  </a:ext>
                </a:extLst>
              </a:tr>
              <a:tr h="253090">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(Gen 42:11)</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(Exo 36:12)</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בְּאֶחָד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1:18)</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7:68)</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29:25)</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09356716"/>
                  </a:ext>
                </a:extLst>
              </a:tr>
              <a:tr h="253090">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(Gen 42:13)</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(Exo 36:12)</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1:41)</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7:69)</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29:28)</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66271347"/>
                  </a:ext>
                </a:extLst>
              </a:tr>
              <a:tr h="253090">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וְהָאֶחָ֖ד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(Gen 42:13)</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(Exo 36:13)</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1:44)</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7:69)</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29:31)</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24839992"/>
                  </a:ext>
                </a:extLst>
              </a:tr>
              <a:tr h="253090">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(Gen 42:16)</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(Exo 36:13)</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וְאֶחָ֙ד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2:16)</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7:69)</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dirty="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(Num 29:34)</a:t>
                      </a:r>
                      <a:endParaRPr lang="en-US" sz="24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45629420"/>
                  </a:ext>
                </a:extLst>
              </a:tr>
            </a:tbl>
          </a:graphicData>
        </a:graphic>
      </p:graphicFrame>
      <p:sp>
        <p:nvSpPr>
          <p:cNvPr id="4" name="TextBox 3">
            <a:extLst>
              <a:ext uri="{FF2B5EF4-FFF2-40B4-BE49-F238E27FC236}">
                <a16:creationId xmlns:a16="http://schemas.microsoft.com/office/drawing/2014/main" id="{2B74933E-E8F2-D470-F9AA-5C040A010A06}"/>
              </a:ext>
            </a:extLst>
          </p:cNvPr>
          <p:cNvSpPr txBox="1"/>
          <p:nvPr/>
        </p:nvSpPr>
        <p:spPr>
          <a:xfrm>
            <a:off x="9677400" y="6407085"/>
            <a:ext cx="1651535" cy="215444"/>
          </a:xfrm>
          <a:prstGeom prst="rect">
            <a:avLst/>
          </a:prstGeom>
          <a:noFill/>
        </p:spPr>
        <p:txBody>
          <a:bodyPr wrap="square">
            <a:spAutoFit/>
          </a:bodyPr>
          <a:lstStyle/>
          <a:p>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Copyright: Repetition in the Bible </a:t>
            </a:r>
            <a:endParaRPr lang="en-US" dirty="0"/>
          </a:p>
        </p:txBody>
      </p:sp>
    </p:spTree>
    <p:extLst>
      <p:ext uri="{BB962C8B-B14F-4D97-AF65-F5344CB8AC3E}">
        <p14:creationId xmlns:p14="http://schemas.microsoft.com/office/powerpoint/2010/main" val="101719280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133CB2B7-A3A5-7770-A3AD-589F2D05566E}"/>
              </a:ext>
            </a:extLst>
          </p:cNvPr>
          <p:cNvGraphicFramePr>
            <a:graphicFrameLocks noGrp="1"/>
          </p:cNvGraphicFramePr>
          <p:nvPr>
            <p:extLst>
              <p:ext uri="{D42A27DB-BD31-4B8C-83A1-F6EECF244321}">
                <p14:modId xmlns:p14="http://schemas.microsoft.com/office/powerpoint/2010/main" val="2823136462"/>
              </p:ext>
            </p:extLst>
          </p:nvPr>
        </p:nvGraphicFramePr>
        <p:xfrm>
          <a:off x="537328" y="348792"/>
          <a:ext cx="11293310" cy="6259400"/>
        </p:xfrm>
        <a:graphic>
          <a:graphicData uri="http://schemas.openxmlformats.org/drawingml/2006/table">
            <a:tbl>
              <a:tblPr firstRow="1" firstCol="1" bandRow="1"/>
              <a:tblGrid>
                <a:gridCol w="2258662">
                  <a:extLst>
                    <a:ext uri="{9D8B030D-6E8A-4147-A177-3AD203B41FA5}">
                      <a16:colId xmlns:a16="http://schemas.microsoft.com/office/drawing/2014/main" val="430440417"/>
                    </a:ext>
                  </a:extLst>
                </a:gridCol>
                <a:gridCol w="2258662">
                  <a:extLst>
                    <a:ext uri="{9D8B030D-6E8A-4147-A177-3AD203B41FA5}">
                      <a16:colId xmlns:a16="http://schemas.microsoft.com/office/drawing/2014/main" val="2852301117"/>
                    </a:ext>
                  </a:extLst>
                </a:gridCol>
                <a:gridCol w="2258662">
                  <a:extLst>
                    <a:ext uri="{9D8B030D-6E8A-4147-A177-3AD203B41FA5}">
                      <a16:colId xmlns:a16="http://schemas.microsoft.com/office/drawing/2014/main" val="3330991987"/>
                    </a:ext>
                  </a:extLst>
                </a:gridCol>
                <a:gridCol w="2258662">
                  <a:extLst>
                    <a:ext uri="{9D8B030D-6E8A-4147-A177-3AD203B41FA5}">
                      <a16:colId xmlns:a16="http://schemas.microsoft.com/office/drawing/2014/main" val="302290323"/>
                    </a:ext>
                  </a:extLst>
                </a:gridCol>
                <a:gridCol w="2258662">
                  <a:extLst>
                    <a:ext uri="{9D8B030D-6E8A-4147-A177-3AD203B41FA5}">
                      <a16:colId xmlns:a16="http://schemas.microsoft.com/office/drawing/2014/main" val="1320235503"/>
                    </a:ext>
                  </a:extLst>
                </a:gridCol>
              </a:tblGrid>
              <a:tr h="312970">
                <a:tc>
                  <a:txBody>
                    <a:bodyPr/>
                    <a:lstStyle/>
                    <a:p>
                      <a:pPr marL="0" marR="0" rtl="1"/>
                      <a:r>
                        <a:rPr lang="he-IL" sz="2000" kern="100" dirty="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(Gen 42:19)</a:t>
                      </a:r>
                      <a:endParaRPr lang="en-US" sz="24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(Exo 36:13)</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2:28)</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dirty="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(Num 7:70)</a:t>
                      </a:r>
                      <a:endParaRPr lang="en-US" sz="24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29:36)</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20427874"/>
                  </a:ext>
                </a:extLst>
              </a:tr>
              <a:tr h="312970">
                <a:tc>
                  <a:txBody>
                    <a:bodyPr/>
                    <a:lstStyle/>
                    <a:p>
                      <a:pPr marL="0" marR="0" rtl="1"/>
                      <a:r>
                        <a:rPr lang="he-IL" sz="2000" kern="100" dirty="0">
                          <a:effectLst/>
                          <a:latin typeface="Times New Roman" panose="02020603050405020304" pitchFamily="18" charset="0"/>
                          <a:ea typeface="Times New Roman" panose="02020603050405020304" pitchFamily="18" charset="0"/>
                          <a:cs typeface="Times New Roman" panose="02020603050405020304" pitchFamily="18" charset="0"/>
                        </a:rPr>
                        <a:t> הָאֶחָ֜ד </a:t>
                      </a: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(Gen 42:27)</a:t>
                      </a:r>
                      <a:endParaRPr lang="en-US" sz="24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הָאַחַ֗ת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(Exo 36:15)</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6:11)</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7:73)</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29:36)</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36843266"/>
                  </a:ext>
                </a:extLst>
              </a:tr>
              <a:tr h="312970">
                <a:tc>
                  <a:txBody>
                    <a:bodyPr/>
                    <a:lstStyle/>
                    <a:p>
                      <a:pPr marL="0" marR="0" rtl="1"/>
                      <a:r>
                        <a:rPr lang="he-IL" sz="2000" kern="100" dirty="0">
                          <a:effectLst/>
                          <a:latin typeface="Times New Roman" panose="02020603050405020304" pitchFamily="18" charset="0"/>
                          <a:ea typeface="Times New Roman" panose="02020603050405020304" pitchFamily="18" charset="0"/>
                          <a:cs typeface="Times New Roman" panose="02020603050405020304" pitchFamily="18" charset="0"/>
                        </a:rPr>
                        <a:t> הָאֶחָ֣ד </a:t>
                      </a: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(Gen 42:32)</a:t>
                      </a:r>
                      <a:endParaRPr lang="en-US" sz="24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הָאֶחָ֑ת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(Exo 36:15)</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וְאֶחָ֣ד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6:11)</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7:73)</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29:38)</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95158453"/>
                  </a:ext>
                </a:extLst>
              </a:tr>
              <a:tr h="312970">
                <a:tc>
                  <a:txBody>
                    <a:bodyPr/>
                    <a:lstStyle/>
                    <a:p>
                      <a:pPr marL="0" marR="0" rtl="1"/>
                      <a:r>
                        <a:rPr lang="he-IL" sz="2000" kern="100" dirty="0">
                          <a:effectLst/>
                          <a:latin typeface="Times New Roman" panose="02020603050405020304" pitchFamily="18" charset="0"/>
                          <a:ea typeface="Times New Roman" panose="02020603050405020304" pitchFamily="18" charset="0"/>
                          <a:cs typeface="Times New Roman" panose="02020603050405020304" pitchFamily="18" charset="0"/>
                        </a:rPr>
                        <a:t> הָֽאֶחָד </a:t>
                      </a: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(Gen 42:33)</a:t>
                      </a:r>
                      <a:endParaRPr lang="en-US" sz="24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(Exo 36:15)</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6:14)</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7:74)</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31:28)</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9401091"/>
                  </a:ext>
                </a:extLst>
              </a:tr>
              <a:tr h="312970">
                <a:tc>
                  <a:txBody>
                    <a:bodyPr/>
                    <a:lstStyle/>
                    <a:p>
                      <a:pPr marL="0" marR="0" rtl="1"/>
                      <a:r>
                        <a:rPr lang="he-IL" sz="2000" kern="100" dirty="0">
                          <a:effectLst/>
                          <a:latin typeface="Times New Roman" panose="02020603050405020304" pitchFamily="18" charset="0"/>
                          <a:ea typeface="Times New Roman" panose="02020603050405020304" pitchFamily="18" charset="0"/>
                          <a:cs typeface="Times New Roman" panose="02020603050405020304" pitchFamily="18" charset="0"/>
                        </a:rPr>
                        <a:t> הָֽאֶחָד </a:t>
                      </a: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(Gen 44:28)</a:t>
                      </a:r>
                      <a:endParaRPr lang="en-US" sz="24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(Exo 36:18)</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6:14)</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7:75)</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31:30)</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96834860"/>
                  </a:ext>
                </a:extLst>
              </a:tr>
              <a:tr h="312970">
                <a:tc>
                  <a:txBody>
                    <a:bodyPr/>
                    <a:lstStyle/>
                    <a:p>
                      <a:pPr marL="0" marR="0" rtl="1"/>
                      <a:r>
                        <a:rPr lang="he-IL" sz="2000" kern="100" dirty="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(Gen 48:22)</a:t>
                      </a:r>
                      <a:endParaRPr lang="en-US" sz="24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הָאֶחָֽד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(Exo 36:21)</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6:14)</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7:75)</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31:34)</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16849272"/>
                  </a:ext>
                </a:extLst>
              </a:tr>
              <a:tr h="312970">
                <a:tc>
                  <a:txBody>
                    <a:bodyPr/>
                    <a:lstStyle/>
                    <a:p>
                      <a:pPr marL="0" marR="0" rtl="1"/>
                      <a:r>
                        <a:rPr lang="he-IL" sz="2000" kern="100" dirty="0">
                          <a:effectLst/>
                          <a:latin typeface="Times New Roman" panose="02020603050405020304" pitchFamily="18" charset="0"/>
                          <a:ea typeface="Times New Roman" panose="02020603050405020304" pitchFamily="18" charset="0"/>
                          <a:cs typeface="Times New Roman" panose="02020603050405020304" pitchFamily="18" charset="0"/>
                        </a:rPr>
                        <a:t> כְּאַחַ֖ד </a:t>
                      </a: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(Gen 49:16)</a:t>
                      </a:r>
                      <a:endParaRPr lang="en-US" sz="24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הָֽאֶחָ֔ד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(Exo 36:22)</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6:19)</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7:75)</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31:39)</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34167086"/>
                  </a:ext>
                </a:extLst>
              </a:tr>
              <a:tr h="312970">
                <a:tc>
                  <a:txBody>
                    <a:bodyPr/>
                    <a:lstStyle/>
                    <a:p>
                      <a:pPr marL="0" marR="0"/>
                      <a:r>
                        <a:rPr lang="he-IL" sz="2000" kern="1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(Exo 1:15)  </a:t>
                      </a:r>
                      <a:r>
                        <a:rPr lang="he-IL" sz="2000" kern="100" dirty="0">
                          <a:effectLst/>
                          <a:latin typeface="Times New Roman" panose="02020603050405020304" pitchFamily="18" charset="0"/>
                          <a:ea typeface="Times New Roman" panose="02020603050405020304" pitchFamily="18" charset="0"/>
                          <a:cs typeface="Times New Roman" panose="02020603050405020304" pitchFamily="18" charset="0"/>
                        </a:rPr>
                        <a:t>הָֽאַחַת</a:t>
                      </a: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24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(Exo 36:22)</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6:19)</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dirty="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(Num 7:76)</a:t>
                      </a:r>
                      <a:endParaRPr lang="en-US" sz="24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31:47)</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00201834"/>
                  </a:ext>
                </a:extLst>
              </a:tr>
              <a:tr h="312970">
                <a:tc>
                  <a:txBody>
                    <a:bodyPr/>
                    <a:lstStyle/>
                    <a:p>
                      <a:pPr marL="0" marR="0" rtl="1"/>
                      <a:r>
                        <a:rPr lang="he-IL" sz="2000" kern="100" dirty="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(Exo 8:27)</a:t>
                      </a:r>
                      <a:endParaRPr lang="en-US" sz="24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(Exo 36:22)</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לְאֶחָ֑ד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7:3)</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7:79)</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בְּאֶחָ֥ד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33:38)</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51611444"/>
                  </a:ext>
                </a:extLst>
              </a:tr>
              <a:tr h="312970">
                <a:tc>
                  <a:txBody>
                    <a:bodyPr/>
                    <a:lstStyle/>
                    <a:p>
                      <a:pPr marL="0" marR="0" rtl="1"/>
                      <a:r>
                        <a:rPr lang="he-IL" sz="2000" kern="100" dirty="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(Exo 9:6)</a:t>
                      </a:r>
                      <a:endParaRPr lang="en-US" sz="24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הָאֶחָד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(Exo 36:24)</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7:11)</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7:79)</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34:18)</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73469231"/>
                  </a:ext>
                </a:extLst>
              </a:tr>
              <a:tr h="312970">
                <a:tc>
                  <a:txBody>
                    <a:bodyPr/>
                    <a:lstStyle/>
                    <a:p>
                      <a:pPr marL="0" marR="0" rtl="1"/>
                      <a:r>
                        <a:rPr lang="he-IL" sz="2000" kern="100" dirty="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(Exo 9:7)</a:t>
                      </a:r>
                      <a:endParaRPr lang="en-US" sz="24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הָאֶחָ֖ד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(Exo 36:24)</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7:11)</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7:80)</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34:18)</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36269336"/>
                  </a:ext>
                </a:extLst>
              </a:tr>
              <a:tr h="312970">
                <a:tc>
                  <a:txBody>
                    <a:bodyPr/>
                    <a:lstStyle/>
                    <a:p>
                      <a:pPr marL="0" marR="0" rtl="1"/>
                      <a:r>
                        <a:rPr lang="he-IL" sz="2000" kern="100" dirty="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(Exo 10:19)</a:t>
                      </a:r>
                      <a:endParaRPr lang="en-US" sz="24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הָאֶחָ֔ד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(Exo 36:26)</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7:13)</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7:81)</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35:30)</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67815732"/>
                  </a:ext>
                </a:extLst>
              </a:tr>
              <a:tr h="312970">
                <a:tc>
                  <a:txBody>
                    <a:bodyPr/>
                    <a:lstStyle/>
                    <a:p>
                      <a:pPr marL="0" marR="0" rtl="1"/>
                      <a:r>
                        <a:rPr lang="he-IL" sz="2000" kern="100" dirty="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(Exo 11:1)</a:t>
                      </a:r>
                      <a:endParaRPr lang="en-US" sz="24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הָאֶחָֽד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(Exo 36:26)</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7:13)</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7:81)</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לְאֶחָ֞ד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36:3)</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7966051"/>
                  </a:ext>
                </a:extLst>
              </a:tr>
              <a:tr h="312970">
                <a:tc>
                  <a:txBody>
                    <a:bodyPr/>
                    <a:lstStyle/>
                    <a:p>
                      <a:pPr marL="0" marR="0" rtl="1"/>
                      <a:r>
                        <a:rPr lang="he-IL" sz="2000" kern="100" dirty="0">
                          <a:effectLst/>
                          <a:latin typeface="Times New Roman" panose="02020603050405020304" pitchFamily="18" charset="0"/>
                          <a:ea typeface="Times New Roman" panose="02020603050405020304" pitchFamily="18" charset="0"/>
                          <a:cs typeface="Times New Roman" panose="02020603050405020304" pitchFamily="18" charset="0"/>
                        </a:rPr>
                        <a:t> הָאֶחָ֧ד </a:t>
                      </a: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(Exo 12:18)</a:t>
                      </a:r>
                      <a:endParaRPr lang="en-US" sz="24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הָאֶחָ֑ת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(Exo 36:29)</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7:14)</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7:81)</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לְאֶחָ֗ד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36:8)</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81182075"/>
                  </a:ext>
                </a:extLst>
              </a:tr>
              <a:tr h="312970">
                <a:tc>
                  <a:txBody>
                    <a:bodyPr/>
                    <a:lstStyle/>
                    <a:p>
                      <a:pPr marL="0" marR="0" rtl="1"/>
                      <a:r>
                        <a:rPr lang="he-IL" sz="2000" kern="100" dirty="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(Exo 12:46)</a:t>
                      </a:r>
                      <a:endParaRPr lang="en-US" sz="24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הָאֶחָֽד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(Exo 36:30)</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7:15)</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7:82)</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he-IL" sz="2000" kern="1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(Deu 1:2) </a:t>
                      </a:r>
                      <a:r>
                        <a:rPr lang="he-IL" sz="2000" kern="100" dirty="0">
                          <a:effectLst/>
                          <a:latin typeface="Times New Roman" panose="02020603050405020304" pitchFamily="18" charset="0"/>
                          <a:ea typeface="Times New Roman" panose="02020603050405020304" pitchFamily="18" charset="0"/>
                          <a:cs typeface="Times New Roman" panose="02020603050405020304" pitchFamily="18" charset="0"/>
                        </a:rPr>
                        <a:t>אַחַ֙ד</a:t>
                      </a:r>
                      <a:endParaRPr lang="en-US" sz="24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59007516"/>
                  </a:ext>
                </a:extLst>
              </a:tr>
              <a:tr h="312970">
                <a:tc>
                  <a:txBody>
                    <a:bodyPr/>
                    <a:lstStyle/>
                    <a:p>
                      <a:pPr marL="0" marR="0" rtl="1"/>
                      <a:r>
                        <a:rPr lang="he-IL" sz="2000" kern="100" dirty="0">
                          <a:effectLst/>
                          <a:latin typeface="Times New Roman" panose="02020603050405020304" pitchFamily="18" charset="0"/>
                          <a:ea typeface="Times New Roman" panose="02020603050405020304" pitchFamily="18" charset="0"/>
                          <a:cs typeface="Times New Roman" panose="02020603050405020304" pitchFamily="18" charset="0"/>
                        </a:rPr>
                        <a:t> אַחַ֔ת </a:t>
                      </a: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(Exo 12:49)</a:t>
                      </a:r>
                      <a:endParaRPr lang="en-US" sz="24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הָאֶחָֽת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(Exo 36:31)</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7:15)</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הָֽאַחַת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7:85)</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בְּאֶחָ֣ד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(Deu 1:3)</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74438635"/>
                  </a:ext>
                </a:extLst>
              </a:tr>
              <a:tr h="312970">
                <a:tc>
                  <a:txBody>
                    <a:bodyPr/>
                    <a:lstStyle/>
                    <a:p>
                      <a:pPr marL="0" marR="0" rtl="1"/>
                      <a:r>
                        <a:rPr lang="he-IL" sz="2000" kern="100" dirty="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(Exo 14:28)</a:t>
                      </a:r>
                      <a:endParaRPr lang="en-US" sz="24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הָֽאֶחָ֔ת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(Exo 37:3)</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7:15)</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הָאֶחָ֑ד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7:85)</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(Deu 1:23)</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33880959"/>
                  </a:ext>
                </a:extLst>
              </a:tr>
              <a:tr h="312970">
                <a:tc>
                  <a:txBody>
                    <a:bodyPr/>
                    <a:lstStyle/>
                    <a:p>
                      <a:pPr marL="0" marR="0" rtl="1"/>
                      <a:r>
                        <a:rPr lang="he-IL" sz="2000" kern="100" dirty="0">
                          <a:effectLst/>
                          <a:latin typeface="Times New Roman" panose="02020603050405020304" pitchFamily="18" charset="0"/>
                          <a:ea typeface="Times New Roman" panose="02020603050405020304" pitchFamily="18" charset="0"/>
                          <a:cs typeface="Times New Roman" panose="02020603050405020304" pitchFamily="18" charset="0"/>
                        </a:rPr>
                        <a:t> לָאֶחָ֑ד </a:t>
                      </a: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(Exo 16:22)</a:t>
                      </a:r>
                      <a:endParaRPr lang="en-US" sz="24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(Exo 37:8)</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7:16)</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הָאֶחָ֙ד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8:12)</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(Deu 4:42)</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22201453"/>
                  </a:ext>
                </a:extLst>
              </a:tr>
              <a:tr h="312970">
                <a:tc>
                  <a:txBody>
                    <a:bodyPr/>
                    <a:lstStyle/>
                    <a:p>
                      <a:pPr marL="0" marR="0" rtl="1"/>
                      <a:r>
                        <a:rPr lang="he-IL" sz="2000" kern="100" dirty="0">
                          <a:effectLst/>
                          <a:latin typeface="Times New Roman" panose="02020603050405020304" pitchFamily="18" charset="0"/>
                          <a:ea typeface="Times New Roman" panose="02020603050405020304" pitchFamily="18" charset="0"/>
                          <a:cs typeface="Times New Roman" panose="02020603050405020304" pitchFamily="18" charset="0"/>
                        </a:rPr>
                        <a:t> אַחַ֔ת </a:t>
                      </a: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(Exo 16:33)</a:t>
                      </a:r>
                      <a:endParaRPr lang="en-US" sz="24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(Exo 37:8)</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7:19)</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הָאֶחָ֤ד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8:12)</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he-IL" sz="2000" kern="1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(Deu 6:4) </a:t>
                      </a:r>
                      <a:r>
                        <a:rPr kumimoji="0" lang="he-IL" sz="2000" b="0" i="0" u="none" strike="noStrike" kern="1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אֶחָֽד</a:t>
                      </a: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24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51146298"/>
                  </a:ext>
                </a:extLst>
              </a:tr>
              <a:tr h="312970">
                <a:tc>
                  <a:txBody>
                    <a:bodyPr/>
                    <a:lstStyle/>
                    <a:p>
                      <a:pPr marL="0" marR="0" rtl="1"/>
                      <a:r>
                        <a:rPr lang="he-IL" sz="2000" kern="100" dirty="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(Exo 17:12)</a:t>
                      </a:r>
                      <a:endParaRPr lang="en-US" sz="24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הָֽאֶחָ֔ד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(Exo 37:18)</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7:19)</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9:14)</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dirty="0">
                          <a:effectLst/>
                          <a:latin typeface="Times New Roman" panose="02020603050405020304" pitchFamily="18" charset="0"/>
                          <a:ea typeface="Times New Roman" panose="02020603050405020304" pitchFamily="18" charset="0"/>
                          <a:cs typeface="Times New Roman" panose="02020603050405020304" pitchFamily="18" charset="0"/>
                        </a:rPr>
                        <a:t> בְּאַחַ֣ד </a:t>
                      </a: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(Deu 12:14)</a:t>
                      </a:r>
                      <a:endParaRPr lang="en-US" sz="24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14917028"/>
                  </a:ext>
                </a:extLst>
              </a:tr>
            </a:tbl>
          </a:graphicData>
        </a:graphic>
      </p:graphicFrame>
      <p:sp>
        <p:nvSpPr>
          <p:cNvPr id="6" name="TextBox 5">
            <a:extLst>
              <a:ext uri="{FF2B5EF4-FFF2-40B4-BE49-F238E27FC236}">
                <a16:creationId xmlns:a16="http://schemas.microsoft.com/office/drawing/2014/main" id="{3D5E6E93-0E3F-B173-4662-1C5551E1B424}"/>
              </a:ext>
            </a:extLst>
          </p:cNvPr>
          <p:cNvSpPr txBox="1"/>
          <p:nvPr/>
        </p:nvSpPr>
        <p:spPr>
          <a:xfrm>
            <a:off x="9763125" y="6608192"/>
            <a:ext cx="1690938"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Copyright: Repetition in the Bible </a:t>
            </a: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5346344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488CBBDC-6F92-81F7-557C-B646EF46BC0B}"/>
              </a:ext>
            </a:extLst>
          </p:cNvPr>
          <p:cNvGraphicFramePr>
            <a:graphicFrameLocks noGrp="1"/>
          </p:cNvGraphicFramePr>
          <p:nvPr>
            <p:extLst>
              <p:ext uri="{D42A27DB-BD31-4B8C-83A1-F6EECF244321}">
                <p14:modId xmlns:p14="http://schemas.microsoft.com/office/powerpoint/2010/main" val="1685558939"/>
              </p:ext>
            </p:extLst>
          </p:nvPr>
        </p:nvGraphicFramePr>
        <p:xfrm>
          <a:off x="461912" y="292230"/>
          <a:ext cx="11208470" cy="6268820"/>
        </p:xfrm>
        <a:graphic>
          <a:graphicData uri="http://schemas.openxmlformats.org/drawingml/2006/table">
            <a:tbl>
              <a:tblPr firstRow="1" firstCol="1" bandRow="1"/>
              <a:tblGrid>
                <a:gridCol w="2241694">
                  <a:extLst>
                    <a:ext uri="{9D8B030D-6E8A-4147-A177-3AD203B41FA5}">
                      <a16:colId xmlns:a16="http://schemas.microsoft.com/office/drawing/2014/main" val="1433391191"/>
                    </a:ext>
                  </a:extLst>
                </a:gridCol>
                <a:gridCol w="2241694">
                  <a:extLst>
                    <a:ext uri="{9D8B030D-6E8A-4147-A177-3AD203B41FA5}">
                      <a16:colId xmlns:a16="http://schemas.microsoft.com/office/drawing/2014/main" val="1717162900"/>
                    </a:ext>
                  </a:extLst>
                </a:gridCol>
                <a:gridCol w="2241694">
                  <a:extLst>
                    <a:ext uri="{9D8B030D-6E8A-4147-A177-3AD203B41FA5}">
                      <a16:colId xmlns:a16="http://schemas.microsoft.com/office/drawing/2014/main" val="3685586249"/>
                    </a:ext>
                  </a:extLst>
                </a:gridCol>
                <a:gridCol w="2241694">
                  <a:extLst>
                    <a:ext uri="{9D8B030D-6E8A-4147-A177-3AD203B41FA5}">
                      <a16:colId xmlns:a16="http://schemas.microsoft.com/office/drawing/2014/main" val="976585213"/>
                    </a:ext>
                  </a:extLst>
                </a:gridCol>
                <a:gridCol w="2241694">
                  <a:extLst>
                    <a:ext uri="{9D8B030D-6E8A-4147-A177-3AD203B41FA5}">
                      <a16:colId xmlns:a16="http://schemas.microsoft.com/office/drawing/2014/main" val="3998333617"/>
                    </a:ext>
                  </a:extLst>
                </a:gridCol>
              </a:tblGrid>
              <a:tr h="313441">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(Exo 17:12)</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הָאֶחָד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(Exo 37:19)</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7:20)</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בְּאַחַ֖ת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10:4)</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בְּאַחַ֣ת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(Deu 13:13)</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87749251"/>
                  </a:ext>
                </a:extLst>
              </a:tr>
              <a:tr h="313441">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הָֽאֶחָד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(Exo 18:3)</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(Exo 37:19)</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7:21)</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11:19)</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מֵאַחַ֤ד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(Deu 15:7)</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98266482"/>
                  </a:ext>
                </a:extLst>
              </a:tr>
              <a:tr h="313441">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הָאֶחָ֖ד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(Exo 18:4)</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(Exo 37:22)</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7:21)</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הָאֶחָ֣ד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11:26)</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בְּאַחַ֣ד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(Deu 15:7)</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47556397"/>
                  </a:ext>
                </a:extLst>
              </a:tr>
              <a:tr h="313441">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(Exo 23:29)</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הָאֶחָֽד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(Exo 39:10)</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7:21)</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13:2)</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בְּאַחַ֣ד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(Deu 16:5)</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03776897"/>
                  </a:ext>
                </a:extLst>
              </a:tr>
              <a:tr h="313441">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(Exo 24:3)</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בְּאֶחָ֣ד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(Exo 40:2)</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7:22)</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13:2)</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בְּאַחַ֣ד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(Deu 17:2)</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93669026"/>
                  </a:ext>
                </a:extLst>
              </a:tr>
              <a:tr h="313441">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הָֽאֶחָ֔ת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(Exo 25:12)</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בְּאֶחָ֣ד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(Exo 40:17)</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7:25)</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13:23)</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(Deu 17:6)</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67361367"/>
                  </a:ext>
                </a:extLst>
              </a:tr>
              <a:tr h="313441">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(Exo 25:19)</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he-IL" sz="2000" kern="1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(Lev 4:2) </a:t>
                      </a:r>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מֵאַחַ֖ת</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24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7:25)</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14:15)</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מֵאַחַ֤ד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(Deu 18:6)</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84229591"/>
                  </a:ext>
                </a:extLst>
              </a:tr>
              <a:tr h="313441">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(Exo 25:19)</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(Lev 4:13)</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7:26)</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הָאֶחָֽד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15:5)</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(Deu 19:5)</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13765123"/>
                  </a:ext>
                </a:extLst>
              </a:tr>
              <a:tr h="313441">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הָאֶחָ֔ד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(Exo 25:32)</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(Lev 4:22)</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7:27)</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הָֽאֶחָ֔ד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15:11)</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(Deu 19:11)</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08089217"/>
                  </a:ext>
                </a:extLst>
              </a:tr>
              <a:tr h="313441">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הָאֶחָד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(Exo 25:33)</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(Lev 4:27)</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7:27)</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הָאֶחָ֑ד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15:11)</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(Deu 19:15)</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30743500"/>
                  </a:ext>
                </a:extLst>
              </a:tr>
              <a:tr h="313441">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הָאֶחָ֖ד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(Exo 25:33)</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(Lev 4:27)</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7:27)</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לָאֶחָ֖ד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15:12)</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הָאַחַ֤ת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(Deu 21:15)</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36900929"/>
                  </a:ext>
                </a:extLst>
              </a:tr>
              <a:tr h="313441">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(Exo 25:36)</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לְאַחַ֥ת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(Lev 5:4)</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7:28)</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15:15)</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וְהָאַחַ֣ת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(Deu 21:15)</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89672508"/>
                  </a:ext>
                </a:extLst>
              </a:tr>
              <a:tr h="313441">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הָֽאַחַ֗ת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(Exo 26:2)</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לְאַחַ֣ת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(Lev 5:5)</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7:31)</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15:16)</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בְּאַחַ֥ד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(Deu 23:17)</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65795855"/>
                  </a:ext>
                </a:extLst>
              </a:tr>
              <a:tr h="313441">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הָאֶחָ֑ת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(Exo 26:2)</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(Lev 5:7)</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7:31)</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15:16)</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(Deu 24:5)</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04162429"/>
                  </a:ext>
                </a:extLst>
              </a:tr>
              <a:tr h="313441">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(Exo 26:2)</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וְאֶחָ֥ד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(Lev 5:7)</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7:32)</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15:24)</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(Deu 25:5)</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57262278"/>
                  </a:ext>
                </a:extLst>
              </a:tr>
              <a:tr h="313441">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הָאֶחָ֔ת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(Exo 26:4)</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מֵֽאַחַ֥ת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(Lev 5:13)</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7:33)</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15:24)</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הָֽאֶחָ֔ד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(Deu 25:11)</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74808593"/>
                  </a:ext>
                </a:extLst>
              </a:tr>
              <a:tr h="313441">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הָאֶחָת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(Exo 26:5)</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(Lev 5:17)</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7:33)</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15:27)</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(Deu 28:7)</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5087341"/>
                  </a:ext>
                </a:extLst>
              </a:tr>
              <a:tr h="313441">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(Exo 26:6)</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(Lev 5:22)</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7:33)</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15:29)</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(Deu 28:25)</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06940106"/>
                  </a:ext>
                </a:extLst>
              </a:tr>
              <a:tr h="313441">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הָֽאַחַ֗ת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(Exo 26:8)</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(Lev 5:26)</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7:34)</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16:15)</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לְאַחַ֣ד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(Deu 28:55)</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53019398"/>
                  </a:ext>
                </a:extLst>
              </a:tr>
              <a:tr h="313441">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הָאֶחָ֑ת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(Exo 26:8)</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(Lev 7:7)</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אַחַ֗ת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7:37)</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(Num 16:15)</a:t>
                      </a:r>
                      <a:endParaRPr lang="en-US" sz="2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100" dirty="0">
                          <a:effectLst/>
                          <a:latin typeface="Times New Roman" panose="02020603050405020304" pitchFamily="18" charset="0"/>
                          <a:ea typeface="Times New Roman" panose="02020603050405020304" pitchFamily="18" charset="0"/>
                          <a:cs typeface="Times New Roman" panose="02020603050405020304" pitchFamily="18" charset="0"/>
                        </a:rPr>
                        <a:t> אֶחָד </a:t>
                      </a: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(Deu 32:30)</a:t>
                      </a:r>
                      <a:endParaRPr lang="en-US" sz="24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06752019"/>
                  </a:ext>
                </a:extLst>
              </a:tr>
            </a:tbl>
          </a:graphicData>
        </a:graphic>
      </p:graphicFrame>
      <p:sp>
        <p:nvSpPr>
          <p:cNvPr id="4" name="TextBox 3">
            <a:extLst>
              <a:ext uri="{FF2B5EF4-FFF2-40B4-BE49-F238E27FC236}">
                <a16:creationId xmlns:a16="http://schemas.microsoft.com/office/drawing/2014/main" id="{1BF98373-98B6-D195-6B69-AC230DD460F6}"/>
              </a:ext>
            </a:extLst>
          </p:cNvPr>
          <p:cNvSpPr txBox="1"/>
          <p:nvPr/>
        </p:nvSpPr>
        <p:spPr>
          <a:xfrm>
            <a:off x="9705975" y="6561049"/>
            <a:ext cx="1786589"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Copyright: Repetition in the Bible </a:t>
            </a: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9218973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8BB1C50-900F-708B-7B06-8CBB24BAA4EC}"/>
              </a:ext>
            </a:extLst>
          </p:cNvPr>
          <p:cNvSpPr txBox="1"/>
          <p:nvPr/>
        </p:nvSpPr>
        <p:spPr>
          <a:xfrm>
            <a:off x="147685" y="-128528"/>
            <a:ext cx="11764651" cy="7232749"/>
          </a:xfrm>
          <a:prstGeom prst="rect">
            <a:avLst/>
          </a:prstGeom>
          <a:noFill/>
        </p:spPr>
        <p:txBody>
          <a:bodyPr wrap="square">
            <a:spAutoFit/>
          </a:bodyPr>
          <a:lstStyle/>
          <a:p>
            <a:pPr marL="0" marR="0"/>
            <a:r>
              <a:rPr lang="en-US" sz="3200" b="1" i="1" dirty="0">
                <a:effectLst/>
                <a:latin typeface="Times New Roman" panose="02020603050405020304" pitchFamily="18" charset="0"/>
                <a:ea typeface="Times New Roman" panose="02020603050405020304" pitchFamily="18" charset="0"/>
              </a:rPr>
              <a:t>fruitful and multiply</a:t>
            </a:r>
            <a:r>
              <a:rPr lang="en-US" sz="3200" b="1" dirty="0">
                <a:effectLst/>
                <a:latin typeface="Times New Roman" panose="02020603050405020304" pitchFamily="18" charset="0"/>
                <a:ea typeface="Times New Roman" panose="02020603050405020304" pitchFamily="18" charset="0"/>
              </a:rPr>
              <a:t> 12 times in the Torah</a:t>
            </a:r>
            <a:endParaRPr lang="en-US" sz="2400" dirty="0">
              <a:effectLst/>
              <a:latin typeface="Times New Roman" panose="02020603050405020304" pitchFamily="18" charset="0"/>
              <a:ea typeface="Times New Roman" panose="02020603050405020304" pitchFamily="18" charset="0"/>
            </a:endParaRPr>
          </a:p>
          <a:p>
            <a:pPr marL="0" marR="0"/>
            <a:r>
              <a:rPr lang="en-US" sz="3200" b="1" i="1" dirty="0">
                <a:effectLst/>
                <a:latin typeface="Times New Roman" panose="02020603050405020304" pitchFamily="18" charset="0"/>
                <a:ea typeface="Times New Roman" panose="02020603050405020304" pitchFamily="18" charset="0"/>
              </a:rPr>
              <a:t>fruitful and multiply</a:t>
            </a:r>
            <a:r>
              <a:rPr lang="en-US" sz="3200" b="1" dirty="0">
                <a:effectLst/>
                <a:latin typeface="Times New Roman" panose="02020603050405020304" pitchFamily="18" charset="0"/>
                <a:ea typeface="Times New Roman" panose="02020603050405020304" pitchFamily="18" charset="0"/>
              </a:rPr>
              <a:t> 10 times in Genesis</a:t>
            </a:r>
            <a:endParaRPr lang="en-US" sz="2400" dirty="0">
              <a:effectLst/>
              <a:latin typeface="Times New Roman" panose="02020603050405020304" pitchFamily="18" charset="0"/>
              <a:ea typeface="Times New Roman" panose="02020603050405020304" pitchFamily="18" charset="0"/>
            </a:endParaRPr>
          </a:p>
          <a:p>
            <a:pPr marL="0" marR="0"/>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And God blessed them, saying, Be </a:t>
            </a:r>
            <a:r>
              <a:rPr lang="en-US" sz="1600" b="1" dirty="0">
                <a:effectLst/>
                <a:latin typeface="Times New Roman" panose="02020603050405020304" pitchFamily="18" charset="0"/>
                <a:ea typeface="Times New Roman" panose="02020603050405020304" pitchFamily="18" charset="0"/>
                <a:cs typeface="Times New Roman" panose="02020603050405020304" pitchFamily="18" charset="0"/>
              </a:rPr>
              <a:t>fruitful</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and </a:t>
            </a:r>
            <a:r>
              <a:rPr lang="en-US" sz="1600" b="1" dirty="0">
                <a:effectLst/>
                <a:latin typeface="Times New Roman" panose="02020603050405020304" pitchFamily="18" charset="0"/>
                <a:ea typeface="Times New Roman" panose="02020603050405020304" pitchFamily="18" charset="0"/>
                <a:cs typeface="Times New Roman" panose="02020603050405020304" pitchFamily="18" charset="0"/>
              </a:rPr>
              <a:t>multiply</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(Gen 1:22)</a:t>
            </a:r>
          </a:p>
          <a:p>
            <a:pPr marL="0" marR="0"/>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And God blessed them, and God said unto them, Be </a:t>
            </a:r>
            <a:r>
              <a:rPr lang="en-US" sz="1600" b="1" dirty="0">
                <a:effectLst/>
                <a:latin typeface="Times New Roman" panose="02020603050405020304" pitchFamily="18" charset="0"/>
                <a:ea typeface="Times New Roman" panose="02020603050405020304" pitchFamily="18" charset="0"/>
                <a:cs typeface="Times New Roman" panose="02020603050405020304" pitchFamily="18" charset="0"/>
              </a:rPr>
              <a:t>fruitful</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and </a:t>
            </a:r>
            <a:r>
              <a:rPr lang="en-US" sz="1600" b="1" dirty="0">
                <a:effectLst/>
                <a:latin typeface="Times New Roman" panose="02020603050405020304" pitchFamily="18" charset="0"/>
                <a:ea typeface="Times New Roman" panose="02020603050405020304" pitchFamily="18" charset="0"/>
                <a:cs typeface="Times New Roman" panose="02020603050405020304" pitchFamily="18" charset="0"/>
              </a:rPr>
              <a:t>multiply</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(Gen 1:28)</a:t>
            </a:r>
          </a:p>
          <a:p>
            <a:pPr marL="0" marR="0"/>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and be </a:t>
            </a:r>
            <a:r>
              <a:rPr lang="en-US" sz="1600" b="1" dirty="0">
                <a:effectLst/>
                <a:latin typeface="Times New Roman" panose="02020603050405020304" pitchFamily="18" charset="0"/>
                <a:ea typeface="Times New Roman" panose="02020603050405020304" pitchFamily="18" charset="0"/>
                <a:cs typeface="Times New Roman" panose="02020603050405020304" pitchFamily="18" charset="0"/>
              </a:rPr>
              <a:t>fruitful</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and </a:t>
            </a:r>
            <a:r>
              <a:rPr lang="en-US" sz="1600" b="1" dirty="0">
                <a:effectLst/>
                <a:latin typeface="Times New Roman" panose="02020603050405020304" pitchFamily="18" charset="0"/>
                <a:ea typeface="Times New Roman" panose="02020603050405020304" pitchFamily="18" charset="0"/>
                <a:cs typeface="Times New Roman" panose="02020603050405020304" pitchFamily="18" charset="0"/>
              </a:rPr>
              <a:t>multiply</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on the earth  (Gen 8:17)</a:t>
            </a:r>
          </a:p>
          <a:p>
            <a:pPr marL="0" marR="0"/>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And God blessed Noah and his sons, and said unto them, Be </a:t>
            </a:r>
            <a:r>
              <a:rPr lang="en-US" sz="1600" b="1" dirty="0">
                <a:effectLst/>
                <a:latin typeface="Times New Roman" panose="02020603050405020304" pitchFamily="18" charset="0"/>
                <a:ea typeface="Times New Roman" panose="02020603050405020304" pitchFamily="18" charset="0"/>
                <a:cs typeface="Times New Roman" panose="02020603050405020304" pitchFamily="18" charset="0"/>
              </a:rPr>
              <a:t>fruitful</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and </a:t>
            </a:r>
            <a:r>
              <a:rPr lang="en-US" sz="1600" b="1" dirty="0">
                <a:effectLst/>
                <a:latin typeface="Times New Roman" panose="02020603050405020304" pitchFamily="18" charset="0"/>
                <a:ea typeface="Times New Roman" panose="02020603050405020304" pitchFamily="18" charset="0"/>
                <a:cs typeface="Times New Roman" panose="02020603050405020304" pitchFamily="18" charset="0"/>
              </a:rPr>
              <a:t>multiply</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and replenish the earth  (Gen 9:1)</a:t>
            </a:r>
          </a:p>
          <a:p>
            <a:pPr marL="0" marR="0"/>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be </a:t>
            </a:r>
            <a:r>
              <a:rPr lang="en-US" sz="1600" b="1" dirty="0">
                <a:effectLst/>
                <a:latin typeface="Times New Roman" panose="02020603050405020304" pitchFamily="18" charset="0"/>
                <a:ea typeface="Times New Roman" panose="02020603050405020304" pitchFamily="18" charset="0"/>
                <a:cs typeface="Times New Roman" panose="02020603050405020304" pitchFamily="18" charset="0"/>
              </a:rPr>
              <a:t>fruitful</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and </a:t>
            </a:r>
            <a:r>
              <a:rPr lang="en-US" sz="1600" b="1" dirty="0">
                <a:effectLst/>
                <a:latin typeface="Times New Roman" panose="02020603050405020304" pitchFamily="18" charset="0"/>
                <a:ea typeface="Times New Roman" panose="02020603050405020304" pitchFamily="18" charset="0"/>
                <a:cs typeface="Times New Roman" panose="02020603050405020304" pitchFamily="18" charset="0"/>
              </a:rPr>
              <a:t>multiply</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Populate the earth  (Gen 9:7)</a:t>
            </a:r>
          </a:p>
          <a:p>
            <a:pPr marL="0" marR="0"/>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I will bless him, and will make him </a:t>
            </a:r>
            <a:r>
              <a:rPr lang="en-US" sz="1600" b="1" dirty="0">
                <a:effectLst/>
                <a:latin typeface="Times New Roman" panose="02020603050405020304" pitchFamily="18" charset="0"/>
                <a:ea typeface="Times New Roman" panose="02020603050405020304" pitchFamily="18" charset="0"/>
                <a:cs typeface="Times New Roman" panose="02020603050405020304" pitchFamily="18" charset="0"/>
              </a:rPr>
              <a:t>fruitful</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and will </a:t>
            </a:r>
            <a:r>
              <a:rPr lang="en-US" sz="1600" b="1" dirty="0">
                <a:effectLst/>
                <a:latin typeface="Times New Roman" panose="02020603050405020304" pitchFamily="18" charset="0"/>
                <a:ea typeface="Times New Roman" panose="02020603050405020304" pitchFamily="18" charset="0"/>
                <a:cs typeface="Times New Roman" panose="02020603050405020304" pitchFamily="18" charset="0"/>
              </a:rPr>
              <a:t>multiply</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him exceedingly  (Gen 17:20)</a:t>
            </a:r>
          </a:p>
          <a:p>
            <a:pPr marL="0" marR="0"/>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And may God Almighty bless you and make you </a:t>
            </a:r>
            <a:r>
              <a:rPr lang="en-US" sz="1600" b="1" dirty="0">
                <a:effectLst/>
                <a:latin typeface="Times New Roman" panose="02020603050405020304" pitchFamily="18" charset="0"/>
                <a:ea typeface="Times New Roman" panose="02020603050405020304" pitchFamily="18" charset="0"/>
                <a:cs typeface="Times New Roman" panose="02020603050405020304" pitchFamily="18" charset="0"/>
              </a:rPr>
              <a:t>fruitful</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and </a:t>
            </a:r>
            <a:r>
              <a:rPr lang="en-US" sz="1600" b="1" dirty="0">
                <a:effectLst/>
                <a:latin typeface="Times New Roman" panose="02020603050405020304" pitchFamily="18" charset="0"/>
                <a:ea typeface="Times New Roman" panose="02020603050405020304" pitchFamily="18" charset="0"/>
                <a:cs typeface="Times New Roman" panose="02020603050405020304" pitchFamily="18" charset="0"/>
              </a:rPr>
              <a:t>multiply</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you, (Gen 28:3 )</a:t>
            </a:r>
          </a:p>
          <a:p>
            <a:pPr marL="0" marR="0"/>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be </a:t>
            </a:r>
            <a:r>
              <a:rPr lang="en-US" sz="1600" b="1" dirty="0">
                <a:effectLst/>
                <a:latin typeface="Times New Roman" panose="02020603050405020304" pitchFamily="18" charset="0"/>
                <a:ea typeface="Times New Roman" panose="02020603050405020304" pitchFamily="18" charset="0"/>
                <a:cs typeface="Times New Roman" panose="02020603050405020304" pitchFamily="18" charset="0"/>
              </a:rPr>
              <a:t>fruitful</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and </a:t>
            </a:r>
            <a:r>
              <a:rPr lang="en-US" sz="1600" b="1" dirty="0">
                <a:effectLst/>
                <a:latin typeface="Times New Roman" panose="02020603050405020304" pitchFamily="18" charset="0"/>
                <a:ea typeface="Times New Roman" panose="02020603050405020304" pitchFamily="18" charset="0"/>
                <a:cs typeface="Times New Roman" panose="02020603050405020304" pitchFamily="18" charset="0"/>
              </a:rPr>
              <a:t>multiply</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(Gen 35:11 )</a:t>
            </a:r>
          </a:p>
          <a:p>
            <a:pPr marL="0" marR="0"/>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and were </a:t>
            </a:r>
            <a:r>
              <a:rPr lang="en-US" sz="1600" b="1" dirty="0">
                <a:effectLst/>
                <a:latin typeface="Times New Roman" panose="02020603050405020304" pitchFamily="18" charset="0"/>
                <a:ea typeface="Times New Roman" panose="02020603050405020304" pitchFamily="18" charset="0"/>
                <a:cs typeface="Times New Roman" panose="02020603050405020304" pitchFamily="18" charset="0"/>
              </a:rPr>
              <a:t>fruitful</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and </a:t>
            </a:r>
            <a:r>
              <a:rPr lang="en-US" sz="1600" b="1" dirty="0">
                <a:effectLst/>
                <a:latin typeface="Times New Roman" panose="02020603050405020304" pitchFamily="18" charset="0"/>
                <a:ea typeface="Times New Roman" panose="02020603050405020304" pitchFamily="18" charset="0"/>
                <a:cs typeface="Times New Roman" panose="02020603050405020304" pitchFamily="18" charset="0"/>
              </a:rPr>
              <a:t>multiplied</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exceedingly (Gen 47:27)</a:t>
            </a:r>
          </a:p>
          <a:p>
            <a:pPr marL="0" marR="0"/>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Behold, I will make thee </a:t>
            </a:r>
            <a:r>
              <a:rPr lang="en-US" sz="1600" b="1" dirty="0">
                <a:effectLst/>
                <a:latin typeface="Times New Roman" panose="02020603050405020304" pitchFamily="18" charset="0"/>
                <a:ea typeface="Times New Roman" panose="02020603050405020304" pitchFamily="18" charset="0"/>
                <a:cs typeface="Times New Roman" panose="02020603050405020304" pitchFamily="18" charset="0"/>
              </a:rPr>
              <a:t>fruitful</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and </a:t>
            </a:r>
            <a:r>
              <a:rPr lang="en-US" sz="1600" b="1" dirty="0">
                <a:effectLst/>
                <a:latin typeface="Times New Roman" panose="02020603050405020304" pitchFamily="18" charset="0"/>
                <a:ea typeface="Times New Roman" panose="02020603050405020304" pitchFamily="18" charset="0"/>
                <a:cs typeface="Times New Roman" panose="02020603050405020304" pitchFamily="18" charset="0"/>
              </a:rPr>
              <a:t>multiply</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you (Gen 48:4)</a:t>
            </a:r>
          </a:p>
          <a:p>
            <a:pPr marL="0" marR="0"/>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But the sons of Israel were </a:t>
            </a:r>
            <a:r>
              <a:rPr lang="en-US" sz="1600" b="1" dirty="0">
                <a:effectLst/>
                <a:latin typeface="Times New Roman" panose="02020603050405020304" pitchFamily="18" charset="0"/>
                <a:ea typeface="Times New Roman" panose="02020603050405020304" pitchFamily="18" charset="0"/>
                <a:cs typeface="Times New Roman" panose="02020603050405020304" pitchFamily="18" charset="0"/>
              </a:rPr>
              <a:t>fruitful</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and increased greatly, and </a:t>
            </a:r>
            <a:r>
              <a:rPr lang="en-US" sz="1600" b="1" dirty="0">
                <a:effectLst/>
                <a:latin typeface="Times New Roman" panose="02020603050405020304" pitchFamily="18" charset="0"/>
                <a:ea typeface="Times New Roman" panose="02020603050405020304" pitchFamily="18" charset="0"/>
                <a:cs typeface="Times New Roman" panose="02020603050405020304" pitchFamily="18" charset="0"/>
              </a:rPr>
              <a:t>multiplied</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a (Exo 1:7)</a:t>
            </a:r>
          </a:p>
          <a:p>
            <a:pPr marL="0" marR="0"/>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and make you </a:t>
            </a:r>
            <a:r>
              <a:rPr lang="en-US" sz="1600" b="1" dirty="0">
                <a:effectLst/>
                <a:latin typeface="Times New Roman" panose="02020603050405020304" pitchFamily="18" charset="0"/>
                <a:ea typeface="Times New Roman" panose="02020603050405020304" pitchFamily="18" charset="0"/>
                <a:cs typeface="Times New Roman" panose="02020603050405020304" pitchFamily="18" charset="0"/>
              </a:rPr>
              <a:t>fruitful</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and </a:t>
            </a:r>
            <a:r>
              <a:rPr lang="en-US" sz="1600" b="1" dirty="0">
                <a:effectLst/>
                <a:latin typeface="Times New Roman" panose="02020603050405020304" pitchFamily="18" charset="0"/>
                <a:ea typeface="Times New Roman" panose="02020603050405020304" pitchFamily="18" charset="0"/>
                <a:cs typeface="Times New Roman" panose="02020603050405020304" pitchFamily="18" charset="0"/>
              </a:rPr>
              <a:t>multiply</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you, (Lev 26:9)</a:t>
            </a:r>
          </a:p>
          <a:p>
            <a:pPr marL="0" marR="0"/>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יְבָ֧רֶךְ אֹתָ֛ם אֱלֹהִ֖ים לֵאמֹ֑ר </a:t>
            </a:r>
            <a:r>
              <a:rPr lang="he-IL" sz="1600" b="1" dirty="0">
                <a:effectLst/>
                <a:latin typeface="Times New Roman" panose="02020603050405020304" pitchFamily="18" charset="0"/>
                <a:ea typeface="Times New Roman" panose="02020603050405020304" pitchFamily="18" charset="0"/>
                <a:cs typeface="Times New Roman" panose="02020603050405020304" pitchFamily="18" charset="0"/>
              </a:rPr>
              <a:t>פְּר֣וּ</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1600" b="1" dirty="0">
                <a:effectLst/>
                <a:latin typeface="Times New Roman" panose="02020603050405020304" pitchFamily="18" charset="0"/>
                <a:ea typeface="Times New Roman" panose="02020603050405020304" pitchFamily="18" charset="0"/>
                <a:cs typeface="Times New Roman" panose="02020603050405020304" pitchFamily="18" charset="0"/>
              </a:rPr>
              <a:t>וּרְב֗וּ</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(Gen 1:22)</a:t>
            </a:r>
          </a:p>
          <a:p>
            <a:pPr marL="0" marR="0"/>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וַיְבָ֣רֶךְ אֹתָם֮ אֱלֹהִים֒ וַיֹּ֙אמֶר לָהֶ֜ם אֱלֹהִ֗ים </a:t>
            </a:r>
            <a:r>
              <a:rPr lang="he-IL" sz="1600" b="1" dirty="0">
                <a:effectLst/>
                <a:latin typeface="Times New Roman" panose="02020603050405020304" pitchFamily="18" charset="0"/>
                <a:ea typeface="Times New Roman" panose="02020603050405020304" pitchFamily="18" charset="0"/>
                <a:cs typeface="Times New Roman" panose="02020603050405020304" pitchFamily="18" charset="0"/>
              </a:rPr>
              <a:t>פְּר֥וּ</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1600" b="1" dirty="0">
                <a:effectLst/>
                <a:latin typeface="Times New Roman" panose="02020603050405020304" pitchFamily="18" charset="0"/>
                <a:ea typeface="Times New Roman" panose="02020603050405020304" pitchFamily="18" charset="0"/>
                <a:cs typeface="Times New Roman" panose="02020603050405020304" pitchFamily="18" charset="0"/>
              </a:rPr>
              <a:t>וּרְב֛וּ</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(Gen 1:28)</a:t>
            </a:r>
          </a:p>
          <a:p>
            <a:pPr marL="0" marR="0"/>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1600" b="1" dirty="0">
                <a:effectLst/>
                <a:latin typeface="Times New Roman" panose="02020603050405020304" pitchFamily="18" charset="0"/>
                <a:ea typeface="Times New Roman" panose="02020603050405020304" pitchFamily="18" charset="0"/>
                <a:cs typeface="Times New Roman" panose="02020603050405020304" pitchFamily="18" charset="0"/>
              </a:rPr>
              <a:t>וּפָר֥וּ</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1600" b="1" dirty="0">
                <a:effectLst/>
                <a:latin typeface="Times New Roman" panose="02020603050405020304" pitchFamily="18" charset="0"/>
                <a:ea typeface="Times New Roman" panose="02020603050405020304" pitchFamily="18" charset="0"/>
                <a:cs typeface="Times New Roman" panose="02020603050405020304" pitchFamily="18" charset="0"/>
              </a:rPr>
              <a:t>וְרָב֖וּ</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 עַל־הָאָֽרֶץ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(Gen 8:17)</a:t>
            </a:r>
          </a:p>
          <a:p>
            <a:pPr marL="0" marR="0"/>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וַיְבָ֣רֶךְ אֱלֹהִ֔ים אֶת־נֹ֖חַ וְאֶת־בָּנָ֑יו וַיֹּ֧אמֶר לָהֶ֛ם </a:t>
            </a:r>
            <a:r>
              <a:rPr lang="he-IL" sz="1600" b="1" dirty="0">
                <a:effectLst/>
                <a:latin typeface="Times New Roman" panose="02020603050405020304" pitchFamily="18" charset="0"/>
                <a:ea typeface="Times New Roman" panose="02020603050405020304" pitchFamily="18" charset="0"/>
                <a:cs typeface="Times New Roman" panose="02020603050405020304" pitchFamily="18" charset="0"/>
              </a:rPr>
              <a:t>פְּר֥וּ</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1600" b="1" dirty="0">
                <a:effectLst/>
                <a:latin typeface="Times New Roman" panose="02020603050405020304" pitchFamily="18" charset="0"/>
                <a:ea typeface="Times New Roman" panose="02020603050405020304" pitchFamily="18" charset="0"/>
                <a:cs typeface="Times New Roman" panose="02020603050405020304" pitchFamily="18" charset="0"/>
              </a:rPr>
              <a:t>וּרְב֖וּ</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 וּמִלְא֥וּ אֶת־הָאָֽרֶץ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(Gen 9:1)</a:t>
            </a:r>
          </a:p>
          <a:p>
            <a:pPr marL="0" marR="0"/>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 וְאַתֶּ֖ם </a:t>
            </a:r>
            <a:r>
              <a:rPr lang="he-IL" sz="1600" b="1" dirty="0">
                <a:effectLst/>
                <a:latin typeface="Times New Roman" panose="02020603050405020304" pitchFamily="18" charset="0"/>
                <a:ea typeface="Times New Roman" panose="02020603050405020304" pitchFamily="18" charset="0"/>
                <a:cs typeface="Times New Roman" panose="02020603050405020304" pitchFamily="18" charset="0"/>
              </a:rPr>
              <a:t>פְּר֣וּ</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1600" b="1" dirty="0">
                <a:effectLst/>
                <a:latin typeface="Times New Roman" panose="02020603050405020304" pitchFamily="18" charset="0"/>
                <a:ea typeface="Times New Roman" panose="02020603050405020304" pitchFamily="18" charset="0"/>
                <a:cs typeface="Times New Roman" panose="02020603050405020304" pitchFamily="18" charset="0"/>
              </a:rPr>
              <a:t>וּרְב֑וּ</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 שִׁרְצ֥וּ בָאָ֖רֶץ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(Gen 9:7)</a:t>
            </a:r>
          </a:p>
          <a:p>
            <a:pPr marL="0" marR="0"/>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1600" b="1" dirty="0">
                <a:effectLst/>
                <a:latin typeface="Times New Roman" panose="02020603050405020304" pitchFamily="18" charset="0"/>
                <a:ea typeface="Times New Roman" panose="02020603050405020304" pitchFamily="18" charset="0"/>
                <a:cs typeface="Times New Roman" panose="02020603050405020304" pitchFamily="18" charset="0"/>
              </a:rPr>
              <a:t>וְהִפְרֵיתִ֥י</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 אֹת֛וֹ </a:t>
            </a:r>
            <a:r>
              <a:rPr lang="he-IL" sz="1600" b="1" dirty="0">
                <a:effectLst/>
                <a:latin typeface="Times New Roman" panose="02020603050405020304" pitchFamily="18" charset="0"/>
                <a:ea typeface="Times New Roman" panose="02020603050405020304" pitchFamily="18" charset="0"/>
                <a:cs typeface="Times New Roman" panose="02020603050405020304" pitchFamily="18" charset="0"/>
              </a:rPr>
              <a:t>וְהִרְבֵּיתִ֥י</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 אֹת֖וֹ בִּמְאֹ֣ד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(Gen 17:20)</a:t>
            </a:r>
          </a:p>
          <a:p>
            <a:pPr marL="0" marR="0"/>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וְאֵ֤ל שַׁדַּי֙ יְבָרֵ֣ךְ אֹֽתְךָ֔ </a:t>
            </a:r>
            <a:r>
              <a:rPr lang="he-IL" sz="1600" b="1" dirty="0">
                <a:effectLst/>
                <a:latin typeface="Times New Roman" panose="02020603050405020304" pitchFamily="18" charset="0"/>
                <a:ea typeface="Times New Roman" panose="02020603050405020304" pitchFamily="18" charset="0"/>
                <a:cs typeface="Times New Roman" panose="02020603050405020304" pitchFamily="18" charset="0"/>
              </a:rPr>
              <a:t>וְיַפְרְךָ֖</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1600" b="1" dirty="0">
                <a:effectLst/>
                <a:latin typeface="Times New Roman" panose="02020603050405020304" pitchFamily="18" charset="0"/>
                <a:ea typeface="Times New Roman" panose="02020603050405020304" pitchFamily="18" charset="0"/>
                <a:cs typeface="Times New Roman" panose="02020603050405020304" pitchFamily="18" charset="0"/>
              </a:rPr>
              <a:t>וְיַרְבֶּ֑ךָ</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(Gen 28:3)</a:t>
            </a:r>
          </a:p>
          <a:p>
            <a:pPr marL="0" marR="0"/>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1600" b="1" dirty="0">
                <a:effectLst/>
                <a:latin typeface="Times New Roman" panose="02020603050405020304" pitchFamily="18" charset="0"/>
                <a:ea typeface="Times New Roman" panose="02020603050405020304" pitchFamily="18" charset="0"/>
                <a:cs typeface="Times New Roman" panose="02020603050405020304" pitchFamily="18" charset="0"/>
              </a:rPr>
              <a:t>פְּרֵ֣ה</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1600" b="1" dirty="0">
                <a:effectLst/>
                <a:latin typeface="Times New Roman" panose="02020603050405020304" pitchFamily="18" charset="0"/>
                <a:ea typeface="Times New Roman" panose="02020603050405020304" pitchFamily="18" charset="0"/>
                <a:cs typeface="Times New Roman" panose="02020603050405020304" pitchFamily="18" charset="0"/>
              </a:rPr>
              <a:t>וּרְבֵ֔ה</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(Gen 35:11)</a:t>
            </a:r>
          </a:p>
          <a:p>
            <a:pPr marL="0" marR="0"/>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1600" b="1" dirty="0">
                <a:effectLst/>
                <a:latin typeface="Times New Roman" panose="02020603050405020304" pitchFamily="18" charset="0"/>
                <a:ea typeface="Times New Roman" panose="02020603050405020304" pitchFamily="18" charset="0"/>
                <a:cs typeface="Times New Roman" panose="02020603050405020304" pitchFamily="18" charset="0"/>
              </a:rPr>
              <a:t>וַיִּפְר֥וּ</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1600" b="1" dirty="0">
                <a:effectLst/>
                <a:latin typeface="Times New Roman" panose="02020603050405020304" pitchFamily="18" charset="0"/>
                <a:ea typeface="Times New Roman" panose="02020603050405020304" pitchFamily="18" charset="0"/>
                <a:cs typeface="Times New Roman" panose="02020603050405020304" pitchFamily="18" charset="0"/>
              </a:rPr>
              <a:t>וַיִּרְבּ֖וּ</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 מְאֹֽד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(Gen 47:27)</a:t>
            </a:r>
          </a:p>
          <a:p>
            <a:pPr marL="0" marR="0"/>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 הִנְנִ֤י </a:t>
            </a:r>
            <a:r>
              <a:rPr lang="he-IL" sz="1600" b="1" dirty="0">
                <a:effectLst/>
                <a:latin typeface="Times New Roman" panose="02020603050405020304" pitchFamily="18" charset="0"/>
                <a:ea typeface="Times New Roman" panose="02020603050405020304" pitchFamily="18" charset="0"/>
                <a:cs typeface="Times New Roman" panose="02020603050405020304" pitchFamily="18" charset="0"/>
              </a:rPr>
              <a:t>מַפְרְךָ֙</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1600" b="1" dirty="0">
                <a:effectLst/>
                <a:latin typeface="Times New Roman" panose="02020603050405020304" pitchFamily="18" charset="0"/>
                <a:ea typeface="Times New Roman" panose="02020603050405020304" pitchFamily="18" charset="0"/>
                <a:cs typeface="Times New Roman" panose="02020603050405020304" pitchFamily="18" charset="0"/>
              </a:rPr>
              <a:t>וְהִרְבִּיתִ֔ךָ</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(Gen 48:4)</a:t>
            </a:r>
          </a:p>
          <a:p>
            <a:pPr marL="0" marR="0"/>
            <a:r>
              <a:rPr lang="en-US" sz="16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 וּבְנֵ֣י יִשְׂרָאֵ֗ל </a:t>
            </a:r>
            <a:r>
              <a:rPr lang="he-IL" sz="1600" b="1" dirty="0">
                <a:effectLst/>
                <a:latin typeface="Times New Roman" panose="02020603050405020304" pitchFamily="18" charset="0"/>
                <a:ea typeface="Times New Roman" panose="02020603050405020304" pitchFamily="18" charset="0"/>
                <a:cs typeface="Times New Roman" panose="02020603050405020304" pitchFamily="18" charset="0"/>
              </a:rPr>
              <a:t>פָּר֧וּ</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 וַֽיִּשְׁרְצ֛וּ </a:t>
            </a:r>
            <a:r>
              <a:rPr lang="he-IL" sz="1600" b="1" dirty="0">
                <a:effectLst/>
                <a:latin typeface="Times New Roman" panose="02020603050405020304" pitchFamily="18" charset="0"/>
                <a:ea typeface="Times New Roman" panose="02020603050405020304" pitchFamily="18" charset="0"/>
                <a:cs typeface="Times New Roman" panose="02020603050405020304" pitchFamily="18" charset="0"/>
              </a:rPr>
              <a:t>וַיִּרְבּ֥וּ</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(Exo 1:7)</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1600" b="1" dirty="0">
                <a:effectLst/>
                <a:latin typeface="Times New Roman" panose="02020603050405020304" pitchFamily="18" charset="0"/>
                <a:ea typeface="Times New Roman" panose="02020603050405020304" pitchFamily="18" charset="0"/>
                <a:cs typeface="Times New Roman" panose="02020603050405020304" pitchFamily="18" charset="0"/>
              </a:rPr>
              <a:t> וְהִפְרֵיתִ֣י</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 אֶתְכֶ֔ם </a:t>
            </a:r>
            <a:r>
              <a:rPr lang="he-IL" sz="1600" b="1" dirty="0">
                <a:effectLst/>
                <a:latin typeface="Times New Roman" panose="02020603050405020304" pitchFamily="18" charset="0"/>
                <a:ea typeface="Times New Roman" panose="02020603050405020304" pitchFamily="18" charset="0"/>
                <a:cs typeface="Times New Roman" panose="02020603050405020304" pitchFamily="18" charset="0"/>
              </a:rPr>
              <a:t>וְהִרְבֵּיתִ֖י</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 אֶתְכֶ֑ם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(Lev 26:9)</a:t>
            </a: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Copyright: Repetition in the Bible </a:t>
            </a: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0633200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FCA7F03-5BF1-8F20-E4DA-9B045B95B7DC}"/>
              </a:ext>
            </a:extLst>
          </p:cNvPr>
          <p:cNvSpPr txBox="1"/>
          <p:nvPr/>
        </p:nvSpPr>
        <p:spPr>
          <a:xfrm>
            <a:off x="1168922" y="461913"/>
            <a:ext cx="10048973" cy="6155531"/>
          </a:xfrm>
          <a:prstGeom prst="rect">
            <a:avLst/>
          </a:prstGeom>
          <a:noFill/>
        </p:spPr>
        <p:txBody>
          <a:bodyPr wrap="square">
            <a:spAutoFit/>
          </a:bodyPr>
          <a:lstStyle/>
          <a:p>
            <a:pPr marL="0" marR="0"/>
            <a:r>
              <a:rPr lang="en-US" sz="3600" b="1" i="1" dirty="0">
                <a:effectLst/>
                <a:latin typeface="Times New Roman" panose="02020603050405020304" pitchFamily="18" charset="0"/>
                <a:ea typeface="Times New Roman" panose="02020603050405020304" pitchFamily="18" charset="0"/>
              </a:rPr>
              <a:t>fruitful and multiply</a:t>
            </a:r>
            <a:r>
              <a:rPr lang="en-US" sz="3600" b="1" dirty="0">
                <a:effectLst/>
                <a:latin typeface="Times New Roman" panose="02020603050405020304" pitchFamily="18" charset="0"/>
                <a:ea typeface="Times New Roman" panose="02020603050405020304" pitchFamily="18" charset="0"/>
              </a:rPr>
              <a:t> 12 times in the Torah</a:t>
            </a:r>
            <a:endParaRPr lang="en-US" sz="2800" dirty="0">
              <a:effectLst/>
              <a:latin typeface="Times New Roman" panose="02020603050405020304" pitchFamily="18" charset="0"/>
              <a:ea typeface="Times New Roman" panose="02020603050405020304" pitchFamily="18" charset="0"/>
            </a:endParaRPr>
          </a:p>
          <a:p>
            <a:pPr marL="0" marR="0"/>
            <a:r>
              <a:rPr lang="en-US" sz="3600" b="1" i="1" dirty="0">
                <a:solidFill>
                  <a:srgbClr val="FF0000"/>
                </a:solidFill>
                <a:effectLst/>
                <a:latin typeface="Times New Roman" panose="02020603050405020304" pitchFamily="18" charset="0"/>
                <a:ea typeface="Times New Roman" panose="02020603050405020304" pitchFamily="18" charset="0"/>
              </a:rPr>
              <a:t>fruitful and multiply</a:t>
            </a:r>
            <a:r>
              <a:rPr lang="en-US" sz="3600" b="1" dirty="0">
                <a:solidFill>
                  <a:srgbClr val="FF0000"/>
                </a:solidFill>
                <a:effectLst/>
                <a:latin typeface="Times New Roman" panose="02020603050405020304" pitchFamily="18" charset="0"/>
                <a:ea typeface="Times New Roman" panose="02020603050405020304" pitchFamily="18" charset="0"/>
              </a:rPr>
              <a:t> </a:t>
            </a:r>
            <a:r>
              <a:rPr lang="en-US" sz="3600" b="1" dirty="0">
                <a:effectLst/>
                <a:latin typeface="Times New Roman" panose="02020603050405020304" pitchFamily="18" charset="0"/>
                <a:ea typeface="Times New Roman" panose="02020603050405020304" pitchFamily="18" charset="0"/>
              </a:rPr>
              <a:t>10 times in Genesis</a:t>
            </a:r>
            <a:endParaRPr lang="en-US" sz="2800" dirty="0">
              <a:effectLst/>
              <a:latin typeface="Times New Roman" panose="02020603050405020304" pitchFamily="18" charset="0"/>
              <a:ea typeface="Times New Roman" panose="02020603050405020304" pitchFamily="18" charset="0"/>
            </a:endParaRPr>
          </a:p>
          <a:p>
            <a:pPr marL="0" marR="0"/>
            <a:r>
              <a:rPr lang="en-US" sz="2400" dirty="0">
                <a:effectLst/>
                <a:latin typeface="Times New Roman" panose="02020603050405020304" pitchFamily="18" charset="0"/>
                <a:ea typeface="Times New Roman" panose="02020603050405020304" pitchFamily="18" charset="0"/>
              </a:rPr>
              <a:t>              Be </a:t>
            </a:r>
            <a:r>
              <a:rPr lang="en-US" sz="2400" b="1" dirty="0">
                <a:effectLst/>
                <a:latin typeface="Times New Roman" panose="02020603050405020304" pitchFamily="18" charset="0"/>
                <a:ea typeface="Times New Roman" panose="02020603050405020304" pitchFamily="18" charset="0"/>
              </a:rPr>
              <a:t>fruitful</a:t>
            </a:r>
            <a:r>
              <a:rPr lang="en-US" sz="2400" dirty="0">
                <a:effectLst/>
                <a:latin typeface="Times New Roman" panose="02020603050405020304" pitchFamily="18" charset="0"/>
                <a:ea typeface="Times New Roman" panose="02020603050405020304" pitchFamily="18" charset="0"/>
              </a:rPr>
              <a:t> and </a:t>
            </a:r>
            <a:r>
              <a:rPr lang="en-US" sz="2400" b="1" dirty="0">
                <a:effectLst/>
                <a:latin typeface="Times New Roman" panose="02020603050405020304" pitchFamily="18" charset="0"/>
                <a:ea typeface="Times New Roman" panose="02020603050405020304" pitchFamily="18" charset="0"/>
              </a:rPr>
              <a:t>multiply</a:t>
            </a:r>
            <a:r>
              <a:rPr lang="en-US" sz="2400" dirty="0">
                <a:effectLst/>
                <a:latin typeface="Times New Roman" panose="02020603050405020304" pitchFamily="18" charset="0"/>
                <a:ea typeface="Times New Roman" panose="02020603050405020304" pitchFamily="18" charset="0"/>
              </a:rPr>
              <a:t>                                        </a:t>
            </a:r>
            <a:r>
              <a:rPr lang="en-US" sz="2400" dirty="0">
                <a:solidFill>
                  <a:srgbClr val="FF0000"/>
                </a:solidFill>
                <a:effectLst/>
                <a:latin typeface="Times New Roman" panose="02020603050405020304" pitchFamily="18" charset="0"/>
                <a:ea typeface="Times New Roman" panose="02020603050405020304" pitchFamily="18" charset="0"/>
              </a:rPr>
              <a:t>(Gen 1:22)</a:t>
            </a:r>
            <a:endParaRPr lang="en-US" sz="2800" dirty="0">
              <a:solidFill>
                <a:srgbClr val="FF0000"/>
              </a:solidFill>
              <a:effectLst/>
              <a:latin typeface="Times New Roman" panose="02020603050405020304" pitchFamily="18" charset="0"/>
              <a:ea typeface="Times New Roman" panose="02020603050405020304" pitchFamily="18" charset="0"/>
            </a:endParaRPr>
          </a:p>
          <a:p>
            <a:pPr marL="0" marR="0"/>
            <a:r>
              <a:rPr lang="en-US" sz="2400" dirty="0">
                <a:effectLst/>
                <a:latin typeface="Times New Roman" panose="02020603050405020304" pitchFamily="18" charset="0"/>
                <a:ea typeface="Times New Roman" panose="02020603050405020304" pitchFamily="18" charset="0"/>
              </a:rPr>
              <a:t>              Be </a:t>
            </a:r>
            <a:r>
              <a:rPr lang="en-US" sz="2400" b="1" dirty="0">
                <a:effectLst/>
                <a:latin typeface="Times New Roman" panose="02020603050405020304" pitchFamily="18" charset="0"/>
                <a:ea typeface="Times New Roman" panose="02020603050405020304" pitchFamily="18" charset="0"/>
              </a:rPr>
              <a:t>fruitful</a:t>
            </a:r>
            <a:r>
              <a:rPr lang="en-US" sz="2400" dirty="0">
                <a:effectLst/>
                <a:latin typeface="Times New Roman" panose="02020603050405020304" pitchFamily="18" charset="0"/>
                <a:ea typeface="Times New Roman" panose="02020603050405020304" pitchFamily="18" charset="0"/>
              </a:rPr>
              <a:t> and </a:t>
            </a:r>
            <a:r>
              <a:rPr lang="en-US" sz="2400" b="1" dirty="0">
                <a:effectLst/>
                <a:latin typeface="Times New Roman" panose="02020603050405020304" pitchFamily="18" charset="0"/>
                <a:ea typeface="Times New Roman" panose="02020603050405020304" pitchFamily="18" charset="0"/>
              </a:rPr>
              <a:t>multiply</a:t>
            </a:r>
            <a:r>
              <a:rPr lang="en-US" sz="2400" dirty="0">
                <a:effectLst/>
                <a:latin typeface="Times New Roman" panose="02020603050405020304" pitchFamily="18" charset="0"/>
                <a:ea typeface="Times New Roman" panose="02020603050405020304" pitchFamily="18" charset="0"/>
              </a:rPr>
              <a:t>                                        </a:t>
            </a:r>
            <a:r>
              <a:rPr lang="en-US" sz="2400" dirty="0">
                <a:solidFill>
                  <a:srgbClr val="FF0000"/>
                </a:solidFill>
                <a:effectLst/>
                <a:latin typeface="Times New Roman" panose="02020603050405020304" pitchFamily="18" charset="0"/>
                <a:ea typeface="Times New Roman" panose="02020603050405020304" pitchFamily="18" charset="0"/>
              </a:rPr>
              <a:t>(Gen 1:28)</a:t>
            </a:r>
            <a:endParaRPr lang="en-US" sz="2800" dirty="0">
              <a:solidFill>
                <a:srgbClr val="FF0000"/>
              </a:solidFill>
              <a:effectLst/>
              <a:latin typeface="Times New Roman" panose="02020603050405020304" pitchFamily="18" charset="0"/>
              <a:ea typeface="Times New Roman" panose="02020603050405020304" pitchFamily="18" charset="0"/>
            </a:endParaRPr>
          </a:p>
          <a:p>
            <a:pPr marL="0" marR="0"/>
            <a:r>
              <a:rPr lang="en-US" sz="2400" dirty="0">
                <a:effectLst/>
                <a:latin typeface="Times New Roman" panose="02020603050405020304" pitchFamily="18" charset="0"/>
                <a:ea typeface="Times New Roman" panose="02020603050405020304" pitchFamily="18" charset="0"/>
              </a:rPr>
              <a:t>        and be </a:t>
            </a:r>
            <a:r>
              <a:rPr lang="en-US" sz="2400" b="1" dirty="0">
                <a:effectLst/>
                <a:latin typeface="Times New Roman" panose="02020603050405020304" pitchFamily="18" charset="0"/>
                <a:ea typeface="Times New Roman" panose="02020603050405020304" pitchFamily="18" charset="0"/>
              </a:rPr>
              <a:t>fruitful</a:t>
            </a:r>
            <a:r>
              <a:rPr lang="en-US" sz="2400" dirty="0">
                <a:effectLst/>
                <a:latin typeface="Times New Roman" panose="02020603050405020304" pitchFamily="18" charset="0"/>
                <a:ea typeface="Times New Roman" panose="02020603050405020304" pitchFamily="18" charset="0"/>
              </a:rPr>
              <a:t> and </a:t>
            </a:r>
            <a:r>
              <a:rPr lang="en-US" sz="2400" b="1" dirty="0">
                <a:effectLst/>
                <a:latin typeface="Times New Roman" panose="02020603050405020304" pitchFamily="18" charset="0"/>
                <a:ea typeface="Times New Roman" panose="02020603050405020304" pitchFamily="18" charset="0"/>
              </a:rPr>
              <a:t>multiply</a:t>
            </a:r>
            <a:r>
              <a:rPr lang="en-US" sz="2400" dirty="0">
                <a:effectLst/>
                <a:latin typeface="Times New Roman" panose="02020603050405020304" pitchFamily="18" charset="0"/>
                <a:ea typeface="Times New Roman" panose="02020603050405020304" pitchFamily="18" charset="0"/>
              </a:rPr>
              <a:t> on the earth                    </a:t>
            </a:r>
            <a:r>
              <a:rPr lang="en-US" sz="2400" dirty="0">
                <a:solidFill>
                  <a:srgbClr val="FF0000"/>
                </a:solidFill>
                <a:effectLst/>
                <a:latin typeface="Times New Roman" panose="02020603050405020304" pitchFamily="18" charset="0"/>
                <a:ea typeface="Times New Roman" panose="02020603050405020304" pitchFamily="18" charset="0"/>
              </a:rPr>
              <a:t>(Gen 8:17)</a:t>
            </a:r>
            <a:endParaRPr lang="en-US" sz="2800" dirty="0">
              <a:solidFill>
                <a:srgbClr val="FF0000"/>
              </a:solidFill>
              <a:effectLst/>
              <a:latin typeface="Times New Roman" panose="02020603050405020304" pitchFamily="18" charset="0"/>
              <a:ea typeface="Times New Roman" panose="02020603050405020304" pitchFamily="18" charset="0"/>
            </a:endParaRPr>
          </a:p>
          <a:p>
            <a:pPr marL="0" marR="0"/>
            <a:r>
              <a:rPr lang="en-US" sz="2400" dirty="0">
                <a:effectLst/>
                <a:latin typeface="Times New Roman" panose="02020603050405020304" pitchFamily="18" charset="0"/>
                <a:ea typeface="Times New Roman" panose="02020603050405020304" pitchFamily="18" charset="0"/>
              </a:rPr>
              <a:t>              Be </a:t>
            </a:r>
            <a:r>
              <a:rPr lang="en-US" sz="2400" b="1" dirty="0">
                <a:effectLst/>
                <a:latin typeface="Times New Roman" panose="02020603050405020304" pitchFamily="18" charset="0"/>
                <a:ea typeface="Times New Roman" panose="02020603050405020304" pitchFamily="18" charset="0"/>
              </a:rPr>
              <a:t>fruitful</a:t>
            </a:r>
            <a:r>
              <a:rPr lang="en-US" sz="2400" dirty="0">
                <a:effectLst/>
                <a:latin typeface="Times New Roman" panose="02020603050405020304" pitchFamily="18" charset="0"/>
                <a:ea typeface="Times New Roman" panose="02020603050405020304" pitchFamily="18" charset="0"/>
              </a:rPr>
              <a:t> and </a:t>
            </a:r>
            <a:r>
              <a:rPr lang="en-US" sz="2400" b="1" dirty="0">
                <a:effectLst/>
                <a:latin typeface="Times New Roman" panose="02020603050405020304" pitchFamily="18" charset="0"/>
                <a:ea typeface="Times New Roman" panose="02020603050405020304" pitchFamily="18" charset="0"/>
              </a:rPr>
              <a:t>multiply</a:t>
            </a:r>
            <a:r>
              <a:rPr lang="en-US" sz="2400" dirty="0">
                <a:effectLst/>
                <a:latin typeface="Times New Roman" panose="02020603050405020304" pitchFamily="18" charset="0"/>
                <a:ea typeface="Times New Roman" panose="02020603050405020304" pitchFamily="18" charset="0"/>
              </a:rPr>
              <a:t> and replenish the earth   </a:t>
            </a:r>
            <a:r>
              <a:rPr lang="en-US" sz="2400" dirty="0">
                <a:solidFill>
                  <a:srgbClr val="FF0000"/>
                </a:solidFill>
                <a:effectLst/>
                <a:latin typeface="Times New Roman" panose="02020603050405020304" pitchFamily="18" charset="0"/>
                <a:ea typeface="Times New Roman" panose="02020603050405020304" pitchFamily="18" charset="0"/>
              </a:rPr>
              <a:t>(Gen 9:1)</a:t>
            </a:r>
            <a:endParaRPr lang="en-US" sz="2800" dirty="0">
              <a:solidFill>
                <a:srgbClr val="FF0000"/>
              </a:solidFill>
              <a:effectLst/>
              <a:latin typeface="Times New Roman" panose="02020603050405020304" pitchFamily="18" charset="0"/>
              <a:ea typeface="Times New Roman" panose="02020603050405020304" pitchFamily="18" charset="0"/>
            </a:endParaRPr>
          </a:p>
          <a:p>
            <a:pPr marL="0" marR="0"/>
            <a:r>
              <a:rPr lang="en-US" sz="2400" dirty="0">
                <a:effectLst/>
                <a:latin typeface="Times New Roman" panose="02020603050405020304" pitchFamily="18" charset="0"/>
                <a:ea typeface="Times New Roman" panose="02020603050405020304" pitchFamily="18" charset="0"/>
              </a:rPr>
              <a:t>               be </a:t>
            </a:r>
            <a:r>
              <a:rPr lang="en-US" sz="2400" b="1" dirty="0">
                <a:effectLst/>
                <a:latin typeface="Times New Roman" panose="02020603050405020304" pitchFamily="18" charset="0"/>
                <a:ea typeface="Times New Roman" panose="02020603050405020304" pitchFamily="18" charset="0"/>
              </a:rPr>
              <a:t>fruitful</a:t>
            </a:r>
            <a:r>
              <a:rPr lang="en-US" sz="2400" dirty="0">
                <a:effectLst/>
                <a:latin typeface="Times New Roman" panose="02020603050405020304" pitchFamily="18" charset="0"/>
                <a:ea typeface="Times New Roman" panose="02020603050405020304" pitchFamily="18" charset="0"/>
              </a:rPr>
              <a:t> and </a:t>
            </a:r>
            <a:r>
              <a:rPr lang="en-US" sz="2400" b="1" dirty="0">
                <a:effectLst/>
                <a:latin typeface="Times New Roman" panose="02020603050405020304" pitchFamily="18" charset="0"/>
                <a:ea typeface="Times New Roman" panose="02020603050405020304" pitchFamily="18" charset="0"/>
              </a:rPr>
              <a:t>multiply</a:t>
            </a:r>
            <a:r>
              <a:rPr lang="en-US" sz="2400" dirty="0">
                <a:effectLst/>
                <a:latin typeface="Times New Roman" panose="02020603050405020304" pitchFamily="18" charset="0"/>
                <a:ea typeface="Times New Roman" panose="02020603050405020304" pitchFamily="18" charset="0"/>
              </a:rPr>
              <a:t>; Populate the earth         </a:t>
            </a:r>
            <a:r>
              <a:rPr lang="en-US" sz="2400" dirty="0">
                <a:solidFill>
                  <a:srgbClr val="FF0000"/>
                </a:solidFill>
                <a:effectLst/>
                <a:latin typeface="Times New Roman" panose="02020603050405020304" pitchFamily="18" charset="0"/>
                <a:ea typeface="Times New Roman" panose="02020603050405020304" pitchFamily="18" charset="0"/>
              </a:rPr>
              <a:t>(Gen 9:7)</a:t>
            </a:r>
            <a:endParaRPr lang="en-US" sz="2800" dirty="0">
              <a:solidFill>
                <a:srgbClr val="FF0000"/>
              </a:solidFill>
              <a:effectLst/>
              <a:latin typeface="Times New Roman" panose="02020603050405020304" pitchFamily="18" charset="0"/>
              <a:ea typeface="Times New Roman" panose="02020603050405020304" pitchFamily="18" charset="0"/>
            </a:endParaRPr>
          </a:p>
          <a:p>
            <a:pPr marL="0" marR="0"/>
            <a:r>
              <a:rPr lang="en-US" sz="2400" dirty="0">
                <a:effectLst/>
                <a:latin typeface="Times New Roman" panose="02020603050405020304" pitchFamily="18" charset="0"/>
                <a:ea typeface="Times New Roman" panose="02020603050405020304" pitchFamily="18" charset="0"/>
              </a:rPr>
              <a:t>   make him </a:t>
            </a:r>
            <a:r>
              <a:rPr lang="en-US" sz="2400" b="1" dirty="0">
                <a:effectLst/>
                <a:latin typeface="Times New Roman" panose="02020603050405020304" pitchFamily="18" charset="0"/>
                <a:ea typeface="Times New Roman" panose="02020603050405020304" pitchFamily="18" charset="0"/>
              </a:rPr>
              <a:t>fruitful</a:t>
            </a:r>
            <a:r>
              <a:rPr lang="en-US" sz="2400" dirty="0">
                <a:effectLst/>
                <a:latin typeface="Times New Roman" panose="02020603050405020304" pitchFamily="18" charset="0"/>
                <a:ea typeface="Times New Roman" panose="02020603050405020304" pitchFamily="18" charset="0"/>
              </a:rPr>
              <a:t> and will </a:t>
            </a:r>
            <a:r>
              <a:rPr lang="en-US" sz="2400" b="1" dirty="0">
                <a:effectLst/>
                <a:latin typeface="Times New Roman" panose="02020603050405020304" pitchFamily="18" charset="0"/>
                <a:ea typeface="Times New Roman" panose="02020603050405020304" pitchFamily="18" charset="0"/>
              </a:rPr>
              <a:t>multiply</a:t>
            </a:r>
            <a:r>
              <a:rPr lang="en-US" sz="2400" dirty="0">
                <a:effectLst/>
                <a:latin typeface="Times New Roman" panose="02020603050405020304" pitchFamily="18" charset="0"/>
                <a:ea typeface="Times New Roman" panose="02020603050405020304" pitchFamily="18" charset="0"/>
              </a:rPr>
              <a:t> him exceedingly     </a:t>
            </a:r>
            <a:r>
              <a:rPr lang="en-US" sz="2400" dirty="0">
                <a:solidFill>
                  <a:srgbClr val="FF0000"/>
                </a:solidFill>
                <a:effectLst/>
                <a:latin typeface="Times New Roman" panose="02020603050405020304" pitchFamily="18" charset="0"/>
                <a:ea typeface="Times New Roman" panose="02020603050405020304" pitchFamily="18" charset="0"/>
              </a:rPr>
              <a:t>(Gen 17:20)</a:t>
            </a:r>
            <a:endParaRPr lang="en-US" sz="2800" dirty="0">
              <a:solidFill>
                <a:srgbClr val="FF0000"/>
              </a:solidFill>
              <a:effectLst/>
              <a:latin typeface="Times New Roman" panose="02020603050405020304" pitchFamily="18" charset="0"/>
              <a:ea typeface="Times New Roman" panose="02020603050405020304" pitchFamily="18" charset="0"/>
            </a:endParaRPr>
          </a:p>
          <a:p>
            <a:pPr marL="0" marR="0"/>
            <a:r>
              <a:rPr lang="en-US" sz="2400" dirty="0">
                <a:effectLst/>
                <a:latin typeface="Times New Roman" panose="02020603050405020304" pitchFamily="18" charset="0"/>
                <a:ea typeface="Times New Roman" panose="02020603050405020304" pitchFamily="18" charset="0"/>
              </a:rPr>
              <a:t>   make you </a:t>
            </a:r>
            <a:r>
              <a:rPr lang="en-US" sz="2400" b="1" dirty="0">
                <a:effectLst/>
                <a:latin typeface="Times New Roman" panose="02020603050405020304" pitchFamily="18" charset="0"/>
                <a:ea typeface="Times New Roman" panose="02020603050405020304" pitchFamily="18" charset="0"/>
              </a:rPr>
              <a:t>fruitful</a:t>
            </a:r>
            <a:r>
              <a:rPr lang="en-US" sz="2400" dirty="0">
                <a:effectLst/>
                <a:latin typeface="Times New Roman" panose="02020603050405020304" pitchFamily="18" charset="0"/>
                <a:ea typeface="Times New Roman" panose="02020603050405020304" pitchFamily="18" charset="0"/>
              </a:rPr>
              <a:t> and </a:t>
            </a:r>
            <a:r>
              <a:rPr lang="en-US" sz="2400" b="1" dirty="0">
                <a:effectLst/>
                <a:latin typeface="Times New Roman" panose="02020603050405020304" pitchFamily="18" charset="0"/>
                <a:ea typeface="Times New Roman" panose="02020603050405020304" pitchFamily="18" charset="0"/>
              </a:rPr>
              <a:t>multiply</a:t>
            </a:r>
            <a:r>
              <a:rPr lang="en-US" sz="2400" dirty="0">
                <a:effectLst/>
                <a:latin typeface="Times New Roman" panose="02020603050405020304" pitchFamily="18" charset="0"/>
                <a:ea typeface="Times New Roman" panose="02020603050405020304" pitchFamily="18" charset="0"/>
              </a:rPr>
              <a:t> you,                                </a:t>
            </a:r>
            <a:r>
              <a:rPr lang="en-US" sz="2400" dirty="0">
                <a:solidFill>
                  <a:srgbClr val="FF0000"/>
                </a:solidFill>
                <a:effectLst/>
                <a:latin typeface="Times New Roman" panose="02020603050405020304" pitchFamily="18" charset="0"/>
                <a:ea typeface="Times New Roman" panose="02020603050405020304" pitchFamily="18" charset="0"/>
              </a:rPr>
              <a:t>(Gen 28:3 )</a:t>
            </a:r>
            <a:endParaRPr lang="en-US" sz="2800" dirty="0">
              <a:solidFill>
                <a:srgbClr val="FF0000"/>
              </a:solidFill>
              <a:effectLst/>
              <a:latin typeface="Times New Roman" panose="02020603050405020304" pitchFamily="18" charset="0"/>
              <a:ea typeface="Times New Roman" panose="02020603050405020304" pitchFamily="18" charset="0"/>
            </a:endParaRPr>
          </a:p>
          <a:p>
            <a:pPr marL="0" marR="0"/>
            <a:r>
              <a:rPr lang="en-US" sz="2400" dirty="0">
                <a:effectLst/>
                <a:latin typeface="Times New Roman" panose="02020603050405020304" pitchFamily="18" charset="0"/>
                <a:ea typeface="Times New Roman" panose="02020603050405020304" pitchFamily="18" charset="0"/>
              </a:rPr>
              <a:t>               be </a:t>
            </a:r>
            <a:r>
              <a:rPr lang="en-US" sz="2400" b="1" dirty="0">
                <a:effectLst/>
                <a:latin typeface="Times New Roman" panose="02020603050405020304" pitchFamily="18" charset="0"/>
                <a:ea typeface="Times New Roman" panose="02020603050405020304" pitchFamily="18" charset="0"/>
              </a:rPr>
              <a:t>fruitful</a:t>
            </a:r>
            <a:r>
              <a:rPr lang="en-US" sz="2400" dirty="0">
                <a:effectLst/>
                <a:latin typeface="Times New Roman" panose="02020603050405020304" pitchFamily="18" charset="0"/>
                <a:ea typeface="Times New Roman" panose="02020603050405020304" pitchFamily="18" charset="0"/>
              </a:rPr>
              <a:t> and </a:t>
            </a:r>
            <a:r>
              <a:rPr lang="en-US" sz="2400" b="1" dirty="0">
                <a:effectLst/>
                <a:latin typeface="Times New Roman" panose="02020603050405020304" pitchFamily="18" charset="0"/>
                <a:ea typeface="Times New Roman" panose="02020603050405020304" pitchFamily="18" charset="0"/>
              </a:rPr>
              <a:t>multiply</a:t>
            </a:r>
            <a:r>
              <a:rPr lang="en-US" sz="2400" dirty="0">
                <a:effectLst/>
                <a:latin typeface="Times New Roman" panose="02020603050405020304" pitchFamily="18" charset="0"/>
                <a:ea typeface="Times New Roman" panose="02020603050405020304" pitchFamily="18" charset="0"/>
              </a:rPr>
              <a:t>                                        </a:t>
            </a:r>
            <a:r>
              <a:rPr lang="en-US" sz="2400" dirty="0">
                <a:solidFill>
                  <a:srgbClr val="FF0000"/>
                </a:solidFill>
                <a:effectLst/>
                <a:latin typeface="Times New Roman" panose="02020603050405020304" pitchFamily="18" charset="0"/>
                <a:ea typeface="Times New Roman" panose="02020603050405020304" pitchFamily="18" charset="0"/>
              </a:rPr>
              <a:t>(Gen 35:11 )</a:t>
            </a:r>
            <a:endParaRPr lang="en-US" sz="2800" dirty="0">
              <a:solidFill>
                <a:srgbClr val="FF0000"/>
              </a:solidFill>
              <a:effectLst/>
              <a:latin typeface="Times New Roman" panose="02020603050405020304" pitchFamily="18" charset="0"/>
              <a:ea typeface="Times New Roman" panose="02020603050405020304" pitchFamily="18" charset="0"/>
            </a:endParaRPr>
          </a:p>
          <a:p>
            <a:pPr marL="0" marR="0"/>
            <a:r>
              <a:rPr lang="en-US" sz="2400" dirty="0">
                <a:effectLst/>
                <a:latin typeface="Times New Roman" panose="02020603050405020304" pitchFamily="18" charset="0"/>
                <a:ea typeface="Times New Roman" panose="02020603050405020304" pitchFamily="18" charset="0"/>
              </a:rPr>
              <a:t>    and were </a:t>
            </a:r>
            <a:r>
              <a:rPr lang="en-US" sz="2400" b="1" dirty="0">
                <a:effectLst/>
                <a:latin typeface="Times New Roman" panose="02020603050405020304" pitchFamily="18" charset="0"/>
                <a:ea typeface="Times New Roman" panose="02020603050405020304" pitchFamily="18" charset="0"/>
              </a:rPr>
              <a:t>fruitful</a:t>
            </a:r>
            <a:r>
              <a:rPr lang="en-US" sz="2400" dirty="0">
                <a:effectLst/>
                <a:latin typeface="Times New Roman" panose="02020603050405020304" pitchFamily="18" charset="0"/>
                <a:ea typeface="Times New Roman" panose="02020603050405020304" pitchFamily="18" charset="0"/>
              </a:rPr>
              <a:t> and </a:t>
            </a:r>
            <a:r>
              <a:rPr lang="en-US" sz="2400" b="1" dirty="0">
                <a:effectLst/>
                <a:latin typeface="Times New Roman" panose="02020603050405020304" pitchFamily="18" charset="0"/>
                <a:ea typeface="Times New Roman" panose="02020603050405020304" pitchFamily="18" charset="0"/>
              </a:rPr>
              <a:t>multiplied</a:t>
            </a:r>
            <a:r>
              <a:rPr lang="en-US" sz="2400" dirty="0">
                <a:effectLst/>
                <a:latin typeface="Times New Roman" panose="02020603050405020304" pitchFamily="18" charset="0"/>
                <a:ea typeface="Times New Roman" panose="02020603050405020304" pitchFamily="18" charset="0"/>
              </a:rPr>
              <a:t> exceedingly                 </a:t>
            </a:r>
            <a:r>
              <a:rPr lang="en-US" sz="2400" dirty="0">
                <a:solidFill>
                  <a:srgbClr val="FF0000"/>
                </a:solidFill>
                <a:effectLst/>
                <a:latin typeface="Times New Roman" panose="02020603050405020304" pitchFamily="18" charset="0"/>
                <a:ea typeface="Times New Roman" panose="02020603050405020304" pitchFamily="18" charset="0"/>
              </a:rPr>
              <a:t>(Gen 47:27)</a:t>
            </a:r>
            <a:endParaRPr lang="en-US" sz="2800" dirty="0">
              <a:solidFill>
                <a:srgbClr val="FF0000"/>
              </a:solidFill>
              <a:effectLst/>
              <a:latin typeface="Times New Roman" panose="02020603050405020304" pitchFamily="18" charset="0"/>
              <a:ea typeface="Times New Roman" panose="02020603050405020304" pitchFamily="18" charset="0"/>
            </a:endParaRPr>
          </a:p>
          <a:p>
            <a:pPr marL="0" marR="0"/>
            <a:r>
              <a:rPr lang="en-US" sz="2400" dirty="0">
                <a:effectLst/>
                <a:latin typeface="Times New Roman" panose="02020603050405020304" pitchFamily="18" charset="0"/>
                <a:ea typeface="Times New Roman" panose="02020603050405020304" pitchFamily="18" charset="0"/>
              </a:rPr>
              <a:t>  make thee </a:t>
            </a:r>
            <a:r>
              <a:rPr lang="en-US" sz="2400" b="1" dirty="0">
                <a:effectLst/>
                <a:latin typeface="Times New Roman" panose="02020603050405020304" pitchFamily="18" charset="0"/>
                <a:ea typeface="Times New Roman" panose="02020603050405020304" pitchFamily="18" charset="0"/>
              </a:rPr>
              <a:t>fruitful</a:t>
            </a:r>
            <a:r>
              <a:rPr lang="en-US" sz="2400" dirty="0">
                <a:effectLst/>
                <a:latin typeface="Times New Roman" panose="02020603050405020304" pitchFamily="18" charset="0"/>
                <a:ea typeface="Times New Roman" panose="02020603050405020304" pitchFamily="18" charset="0"/>
              </a:rPr>
              <a:t> and </a:t>
            </a:r>
            <a:r>
              <a:rPr lang="en-US" sz="2400" b="1" dirty="0">
                <a:effectLst/>
                <a:latin typeface="Times New Roman" panose="02020603050405020304" pitchFamily="18" charset="0"/>
                <a:ea typeface="Times New Roman" panose="02020603050405020304" pitchFamily="18" charset="0"/>
              </a:rPr>
              <a:t>multiply</a:t>
            </a:r>
            <a:r>
              <a:rPr lang="en-US" sz="2400" dirty="0">
                <a:effectLst/>
                <a:latin typeface="Times New Roman" panose="02020603050405020304" pitchFamily="18" charset="0"/>
                <a:ea typeface="Times New Roman" panose="02020603050405020304" pitchFamily="18" charset="0"/>
              </a:rPr>
              <a:t> you                                  </a:t>
            </a:r>
            <a:r>
              <a:rPr lang="en-US" sz="2400" dirty="0">
                <a:solidFill>
                  <a:srgbClr val="FF0000"/>
                </a:solidFill>
                <a:effectLst/>
                <a:latin typeface="Times New Roman" panose="02020603050405020304" pitchFamily="18" charset="0"/>
                <a:ea typeface="Times New Roman" panose="02020603050405020304" pitchFamily="18" charset="0"/>
              </a:rPr>
              <a:t>(Gen 48:4)</a:t>
            </a:r>
            <a:endParaRPr lang="en-US" sz="2800" dirty="0">
              <a:solidFill>
                <a:srgbClr val="FF0000"/>
              </a:solidFill>
              <a:effectLst/>
              <a:latin typeface="Times New Roman" panose="02020603050405020304" pitchFamily="18" charset="0"/>
              <a:ea typeface="Times New Roman" panose="02020603050405020304" pitchFamily="18" charset="0"/>
            </a:endParaRPr>
          </a:p>
          <a:p>
            <a:pPr marL="0" marR="0"/>
            <a:r>
              <a:rPr lang="en-US" sz="2400" dirty="0">
                <a:effectLst/>
                <a:latin typeface="Times New Roman" panose="02020603050405020304" pitchFamily="18" charset="0"/>
                <a:ea typeface="Times New Roman" panose="02020603050405020304" pitchFamily="18" charset="0"/>
              </a:rPr>
              <a:t>           were </a:t>
            </a:r>
            <a:r>
              <a:rPr lang="en-US" sz="2400" b="1" dirty="0">
                <a:effectLst/>
                <a:latin typeface="Times New Roman" panose="02020603050405020304" pitchFamily="18" charset="0"/>
                <a:ea typeface="Times New Roman" panose="02020603050405020304" pitchFamily="18" charset="0"/>
              </a:rPr>
              <a:t>fruitful</a:t>
            </a:r>
            <a:r>
              <a:rPr lang="en-US" sz="2400" dirty="0">
                <a:effectLst/>
                <a:latin typeface="Times New Roman" panose="02020603050405020304" pitchFamily="18" charset="0"/>
                <a:ea typeface="Times New Roman" panose="02020603050405020304" pitchFamily="18" charset="0"/>
              </a:rPr>
              <a:t> and increased greatly, and </a:t>
            </a:r>
            <a:r>
              <a:rPr lang="en-US" sz="2400" b="1" dirty="0">
                <a:effectLst/>
                <a:latin typeface="Times New Roman" panose="02020603050405020304" pitchFamily="18" charset="0"/>
                <a:ea typeface="Times New Roman" panose="02020603050405020304" pitchFamily="18" charset="0"/>
              </a:rPr>
              <a:t>multiplied</a:t>
            </a:r>
            <a:r>
              <a:rPr lang="en-US" sz="2400" dirty="0">
                <a:effectLst/>
                <a:latin typeface="Times New Roman" panose="02020603050405020304" pitchFamily="18" charset="0"/>
                <a:ea typeface="Times New Roman" panose="02020603050405020304" pitchFamily="18" charset="0"/>
              </a:rPr>
              <a:t>  (Exo 1:7)</a:t>
            </a:r>
            <a:endParaRPr lang="en-US" sz="2800" dirty="0">
              <a:effectLst/>
              <a:latin typeface="Times New Roman" panose="02020603050405020304" pitchFamily="18"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effectLst/>
                <a:latin typeface="Times New Roman" panose="02020603050405020304" pitchFamily="18" charset="0"/>
                <a:ea typeface="Times New Roman" panose="02020603050405020304" pitchFamily="18" charset="0"/>
              </a:rPr>
              <a:t>   make you </a:t>
            </a:r>
            <a:r>
              <a:rPr lang="en-US" sz="2400" b="1" dirty="0">
                <a:effectLst/>
                <a:latin typeface="Times New Roman" panose="02020603050405020304" pitchFamily="18" charset="0"/>
                <a:ea typeface="Times New Roman" panose="02020603050405020304" pitchFamily="18" charset="0"/>
              </a:rPr>
              <a:t>fruitful</a:t>
            </a:r>
            <a:r>
              <a:rPr lang="en-US" sz="2400" dirty="0">
                <a:effectLst/>
                <a:latin typeface="Times New Roman" panose="02020603050405020304" pitchFamily="18" charset="0"/>
                <a:ea typeface="Times New Roman" panose="02020603050405020304" pitchFamily="18" charset="0"/>
              </a:rPr>
              <a:t> and </a:t>
            </a:r>
            <a:r>
              <a:rPr lang="en-US" sz="2400" b="1" dirty="0">
                <a:effectLst/>
                <a:latin typeface="Times New Roman" panose="02020603050405020304" pitchFamily="18" charset="0"/>
                <a:ea typeface="Times New Roman" panose="02020603050405020304" pitchFamily="18" charset="0"/>
              </a:rPr>
              <a:t>multiply</a:t>
            </a:r>
            <a:r>
              <a:rPr lang="en-US" sz="2400" dirty="0">
                <a:effectLst/>
                <a:latin typeface="Times New Roman" panose="02020603050405020304" pitchFamily="18" charset="0"/>
                <a:ea typeface="Times New Roman" panose="02020603050405020304" pitchFamily="18" charset="0"/>
              </a:rPr>
              <a:t> you                                  (Lev 26:9)</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uLnTx/>
                <a:uFillTx/>
                <a:latin typeface="Times New Roman" panose="02020603050405020304" pitchFamily="18" charset="0"/>
                <a:cs typeface="Times New Roman" pitchFamily="18" charset="0"/>
              </a:rPr>
              <a:t>							</a:t>
            </a: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Copyright: Repetition in the Bible </a:t>
            </a:r>
            <a:endParaRPr lang="en-US" sz="1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41777245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1B5E911-32B1-39D6-884C-1A5373D0A044}"/>
              </a:ext>
            </a:extLst>
          </p:cNvPr>
          <p:cNvSpPr txBox="1"/>
          <p:nvPr/>
        </p:nvSpPr>
        <p:spPr>
          <a:xfrm>
            <a:off x="1407343" y="718150"/>
            <a:ext cx="9377313" cy="6555641"/>
          </a:xfrm>
          <a:prstGeom prst="rect">
            <a:avLst/>
          </a:prstGeom>
          <a:noFill/>
        </p:spPr>
        <p:txBody>
          <a:bodyPr wrap="square">
            <a:spAutoFit/>
          </a:bodyPr>
          <a:lstStyle/>
          <a:p>
            <a:r>
              <a:rPr lang="he-IL" sz="2800" b="1"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800" b="1" dirty="0">
                <a:latin typeface="Times New Roman" panose="02020603050405020304" pitchFamily="18" charset="0"/>
                <a:ea typeface="Times New Roman" panose="02020603050405020304" pitchFamily="18" charset="0"/>
                <a:cs typeface="Times New Roman" panose="02020603050405020304" pitchFamily="18" charset="0"/>
              </a:rPr>
              <a:t>פְּר֣וּ</a:t>
            </a:r>
            <a:r>
              <a:rPr lang="he-IL" sz="2800" dirty="0">
                <a:latin typeface="Times New Roman" panose="02020603050405020304" pitchFamily="18" charset="0"/>
                <a:ea typeface="Times New Roman" panose="02020603050405020304" pitchFamily="18" charset="0"/>
                <a:cs typeface="Times New Roman" panose="02020603050405020304" pitchFamily="18" charset="0"/>
              </a:rPr>
              <a:t> </a:t>
            </a:r>
            <a:r>
              <a:rPr lang="he-IL" sz="2800" b="1" dirty="0">
                <a:latin typeface="Times New Roman" panose="02020603050405020304" pitchFamily="18" charset="0"/>
                <a:ea typeface="Times New Roman" panose="02020603050405020304" pitchFamily="18" charset="0"/>
                <a:cs typeface="Times New Roman" panose="02020603050405020304" pitchFamily="18" charset="0"/>
              </a:rPr>
              <a:t>וּרְב֗ו</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(Gen 1:22)</a:t>
            </a:r>
          </a:p>
          <a:p>
            <a:pPr marL="0" marR="0"/>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800" b="1" dirty="0">
                <a:effectLst/>
                <a:latin typeface="Times New Roman" panose="02020603050405020304" pitchFamily="18" charset="0"/>
                <a:ea typeface="Times New Roman" panose="02020603050405020304" pitchFamily="18" charset="0"/>
                <a:cs typeface="Times New Roman" panose="02020603050405020304" pitchFamily="18" charset="0"/>
              </a:rPr>
              <a:t>פְּר֥וּ</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800" b="1" dirty="0">
                <a:effectLst/>
                <a:latin typeface="Times New Roman" panose="02020603050405020304" pitchFamily="18" charset="0"/>
                <a:ea typeface="Times New Roman" panose="02020603050405020304" pitchFamily="18" charset="0"/>
                <a:cs typeface="Times New Roman" panose="02020603050405020304" pitchFamily="18" charset="0"/>
              </a:rPr>
              <a:t>וּרְב֛וּ</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(Gen 1:28)</a:t>
            </a:r>
          </a:p>
          <a:p>
            <a:pPr marL="0" marR="0"/>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800" b="1" dirty="0">
                <a:effectLst/>
                <a:latin typeface="Times New Roman" panose="02020603050405020304" pitchFamily="18" charset="0"/>
                <a:ea typeface="Times New Roman" panose="02020603050405020304" pitchFamily="18" charset="0"/>
                <a:cs typeface="Times New Roman" panose="02020603050405020304" pitchFamily="18" charset="0"/>
              </a:rPr>
              <a:t>וּפָר֥וּ</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800" b="1" dirty="0">
                <a:effectLst/>
                <a:latin typeface="Times New Roman" panose="02020603050405020304" pitchFamily="18" charset="0"/>
                <a:ea typeface="Times New Roman" panose="02020603050405020304" pitchFamily="18" charset="0"/>
                <a:cs typeface="Times New Roman" panose="02020603050405020304" pitchFamily="18" charset="0"/>
              </a:rPr>
              <a:t>וְרָב֖וּ</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עַל־הָאָֽרֶץ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(Gen 8:17)</a:t>
            </a:r>
          </a:p>
          <a:p>
            <a:pPr marL="0" marR="0"/>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800" b="1" dirty="0">
                <a:effectLst/>
                <a:latin typeface="Times New Roman" panose="02020603050405020304" pitchFamily="18" charset="0"/>
                <a:ea typeface="Times New Roman" panose="02020603050405020304" pitchFamily="18" charset="0"/>
                <a:cs typeface="Times New Roman" panose="02020603050405020304" pitchFamily="18" charset="0"/>
              </a:rPr>
              <a:t>פְּר֥וּ</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800" b="1" dirty="0">
                <a:effectLst/>
                <a:latin typeface="Times New Roman" panose="02020603050405020304" pitchFamily="18" charset="0"/>
                <a:ea typeface="Times New Roman" panose="02020603050405020304" pitchFamily="18" charset="0"/>
                <a:cs typeface="Times New Roman" panose="02020603050405020304" pitchFamily="18" charset="0"/>
              </a:rPr>
              <a:t>וּרְב֖וּ</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וּמִלְא֥וּ אֶת־הָאָֽרֶץ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(Gen 9:1)</a:t>
            </a:r>
          </a:p>
          <a:p>
            <a:pPr marL="0" marR="0"/>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800" b="1" dirty="0">
                <a:effectLst/>
                <a:latin typeface="Times New Roman" panose="02020603050405020304" pitchFamily="18" charset="0"/>
                <a:ea typeface="Times New Roman" panose="02020603050405020304" pitchFamily="18" charset="0"/>
                <a:cs typeface="Times New Roman" panose="02020603050405020304" pitchFamily="18" charset="0"/>
              </a:rPr>
              <a:t>פְּר֣וּ</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800" b="1" dirty="0">
                <a:effectLst/>
                <a:latin typeface="Times New Roman" panose="02020603050405020304" pitchFamily="18" charset="0"/>
                <a:ea typeface="Times New Roman" panose="02020603050405020304" pitchFamily="18" charset="0"/>
                <a:cs typeface="Times New Roman" panose="02020603050405020304" pitchFamily="18" charset="0"/>
              </a:rPr>
              <a:t>וּרְב֑וּ</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שִׁרְצ֥וּ בָאָ֖רֶץ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(Gen 9:7)</a:t>
            </a:r>
          </a:p>
          <a:p>
            <a:pPr marL="0" marR="0"/>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800" b="1" dirty="0">
                <a:effectLst/>
                <a:latin typeface="Times New Roman" panose="02020603050405020304" pitchFamily="18" charset="0"/>
                <a:ea typeface="Times New Roman" panose="02020603050405020304" pitchFamily="18" charset="0"/>
                <a:cs typeface="Times New Roman" panose="02020603050405020304" pitchFamily="18" charset="0"/>
              </a:rPr>
              <a:t>וְהִפְרֵיתִ֥י</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אֹת֛וֹ </a:t>
            </a:r>
            <a:r>
              <a:rPr lang="he-IL" sz="2800" b="1" dirty="0">
                <a:effectLst/>
                <a:latin typeface="Times New Roman" panose="02020603050405020304" pitchFamily="18" charset="0"/>
                <a:ea typeface="Times New Roman" panose="02020603050405020304" pitchFamily="18" charset="0"/>
                <a:cs typeface="Times New Roman" panose="02020603050405020304" pitchFamily="18" charset="0"/>
              </a:rPr>
              <a:t>וְהִרְבֵּיתִ֥י</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אֹת֖וֹ בִּמְאֹ֣ד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(Gen 17:20)</a:t>
            </a:r>
          </a:p>
          <a:p>
            <a:pPr marL="0" marR="0"/>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800" b="1" dirty="0">
                <a:effectLst/>
                <a:latin typeface="Times New Roman" panose="02020603050405020304" pitchFamily="18" charset="0"/>
                <a:ea typeface="Times New Roman" panose="02020603050405020304" pitchFamily="18" charset="0"/>
                <a:cs typeface="Times New Roman" panose="02020603050405020304" pitchFamily="18" charset="0"/>
              </a:rPr>
              <a:t>וְיַפְרְךָ֖</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800" b="1" dirty="0">
                <a:effectLst/>
                <a:latin typeface="Times New Roman" panose="02020603050405020304" pitchFamily="18" charset="0"/>
                <a:ea typeface="Times New Roman" panose="02020603050405020304" pitchFamily="18" charset="0"/>
                <a:cs typeface="Times New Roman" panose="02020603050405020304" pitchFamily="18" charset="0"/>
              </a:rPr>
              <a:t>וְיַרְבֶּ֑ךָ</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(Gen 28:3)</a:t>
            </a:r>
          </a:p>
          <a:p>
            <a:pPr marL="0" marR="0"/>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800" b="1" dirty="0">
                <a:effectLst/>
                <a:latin typeface="Times New Roman" panose="02020603050405020304" pitchFamily="18" charset="0"/>
                <a:ea typeface="Times New Roman" panose="02020603050405020304" pitchFamily="18" charset="0"/>
                <a:cs typeface="Times New Roman" panose="02020603050405020304" pitchFamily="18" charset="0"/>
              </a:rPr>
              <a:t>פְּרֵ֣ה</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800" b="1" dirty="0">
                <a:effectLst/>
                <a:latin typeface="Times New Roman" panose="02020603050405020304" pitchFamily="18" charset="0"/>
                <a:ea typeface="Times New Roman" panose="02020603050405020304" pitchFamily="18" charset="0"/>
                <a:cs typeface="Times New Roman" panose="02020603050405020304" pitchFamily="18" charset="0"/>
              </a:rPr>
              <a:t>וּרְבֵ֔ה</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(Gen 35:11)</a:t>
            </a:r>
          </a:p>
          <a:p>
            <a:pPr marL="0" marR="0"/>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800" b="1" dirty="0">
                <a:effectLst/>
                <a:latin typeface="Times New Roman" panose="02020603050405020304" pitchFamily="18" charset="0"/>
                <a:ea typeface="Times New Roman" panose="02020603050405020304" pitchFamily="18" charset="0"/>
                <a:cs typeface="Times New Roman" panose="02020603050405020304" pitchFamily="18" charset="0"/>
              </a:rPr>
              <a:t>וַיִּפְר֥וּ</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800" b="1" dirty="0">
                <a:effectLst/>
                <a:latin typeface="Times New Roman" panose="02020603050405020304" pitchFamily="18" charset="0"/>
                <a:ea typeface="Times New Roman" panose="02020603050405020304" pitchFamily="18" charset="0"/>
                <a:cs typeface="Times New Roman" panose="02020603050405020304" pitchFamily="18" charset="0"/>
              </a:rPr>
              <a:t>וַיִּרְבּ֖וּ</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מְאֹֽד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(Gen 47:27)</a:t>
            </a:r>
          </a:p>
          <a:p>
            <a:pPr marL="0" marR="0"/>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800" b="1" dirty="0">
                <a:effectLst/>
                <a:latin typeface="Times New Roman" panose="02020603050405020304" pitchFamily="18" charset="0"/>
                <a:ea typeface="Times New Roman" panose="02020603050405020304" pitchFamily="18" charset="0"/>
                <a:cs typeface="Times New Roman" panose="02020603050405020304" pitchFamily="18" charset="0"/>
              </a:rPr>
              <a:t>מַפְרְךָ֙</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800" b="1" dirty="0">
                <a:effectLst/>
                <a:latin typeface="Times New Roman" panose="02020603050405020304" pitchFamily="18" charset="0"/>
                <a:ea typeface="Times New Roman" panose="02020603050405020304" pitchFamily="18" charset="0"/>
                <a:cs typeface="Times New Roman" panose="02020603050405020304" pitchFamily="18" charset="0"/>
              </a:rPr>
              <a:t>וְהִרְבִּיתִ֔ךָ</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(Gen 48:4)</a:t>
            </a:r>
          </a:p>
          <a:p>
            <a:r>
              <a:rPr lang="en-US" sz="2800" dirty="0">
                <a:latin typeface="Times New Roman" panose="02020603050405020304" pitchFamily="18" charset="0"/>
                <a:cs typeface="Times New Roman" panose="02020603050405020304" pitchFamily="18" charset="0"/>
              </a:rPr>
              <a:t>                            </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וּבְנֵ֣י יִשְׂרָאֵ֗ל </a:t>
            </a:r>
            <a:r>
              <a:rPr lang="he-IL" sz="2800" b="1" dirty="0">
                <a:effectLst/>
                <a:latin typeface="Times New Roman" panose="02020603050405020304" pitchFamily="18" charset="0"/>
                <a:ea typeface="Times New Roman" panose="02020603050405020304" pitchFamily="18" charset="0"/>
                <a:cs typeface="Times New Roman" panose="02020603050405020304" pitchFamily="18" charset="0"/>
              </a:rPr>
              <a:t>פָּר֧וּ</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וַֽיִּשְׁרְצ֛וּ </a:t>
            </a:r>
            <a:r>
              <a:rPr lang="he-IL" sz="2800" b="1" dirty="0">
                <a:effectLst/>
                <a:latin typeface="Times New Roman" panose="02020603050405020304" pitchFamily="18" charset="0"/>
                <a:ea typeface="Times New Roman" panose="02020603050405020304" pitchFamily="18" charset="0"/>
                <a:cs typeface="Times New Roman" panose="02020603050405020304" pitchFamily="18" charset="0"/>
              </a:rPr>
              <a:t>וַיִּרְבּ֥וּ</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(Exo 1:7)</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800" dirty="0">
                <a:latin typeface="Times New Roman" panose="02020603050405020304" pitchFamily="18" charset="0"/>
                <a:cs typeface="Times New Roman" panose="02020603050405020304" pitchFamily="18" charset="0"/>
              </a:rPr>
              <a:t>              </a:t>
            </a:r>
            <a:r>
              <a:rPr lang="he-IL" sz="2800" b="1" dirty="0">
                <a:effectLst/>
                <a:latin typeface="Times New Roman" panose="02020603050405020304" pitchFamily="18" charset="0"/>
                <a:ea typeface="Times New Roman" panose="02020603050405020304" pitchFamily="18" charset="0"/>
                <a:cs typeface="Times New Roman" panose="02020603050405020304" pitchFamily="18" charset="0"/>
              </a:rPr>
              <a:t>וְהִפְרֵיתִ֣י</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אֶתְכֶ֔ם </a:t>
            </a:r>
            <a:r>
              <a:rPr lang="he-IL" sz="2800" b="1" dirty="0">
                <a:effectLst/>
                <a:latin typeface="Times New Roman" panose="02020603050405020304" pitchFamily="18" charset="0"/>
                <a:ea typeface="Times New Roman" panose="02020603050405020304" pitchFamily="18" charset="0"/>
                <a:cs typeface="Times New Roman" panose="02020603050405020304" pitchFamily="18" charset="0"/>
              </a:rPr>
              <a:t>וְהִרְבֵּיתִ֖י</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אֶתְכֶ֑ם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a:effectLst/>
                <a:latin typeface="Times New Roman" panose="02020603050405020304" pitchFamily="18" charset="0"/>
                <a:ea typeface="Times New Roman" panose="02020603050405020304" pitchFamily="18" charset="0"/>
              </a:rPr>
              <a:t>(Lev 26:9)</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uLnTx/>
                <a:uFillTx/>
                <a:latin typeface="Times New Roman" panose="02020603050405020304" pitchFamily="18" charset="0"/>
                <a:cs typeface="Times New Roman" pitchFamily="18" charset="0"/>
              </a:rPr>
              <a:t>								</a:t>
            </a: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Copyright: Repetition in the Bible </a:t>
            </a: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a:p>
            <a:endParaRPr lang="en-US" sz="2800" dirty="0"/>
          </a:p>
          <a:p>
            <a:pPr marL="0" marR="0"/>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2102562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C11527C-8F9F-A3EB-9E4D-94897EAA1E3E}"/>
              </a:ext>
            </a:extLst>
          </p:cNvPr>
          <p:cNvSpPr txBox="1"/>
          <p:nvPr/>
        </p:nvSpPr>
        <p:spPr>
          <a:xfrm>
            <a:off x="65988" y="-128528"/>
            <a:ext cx="12235991" cy="7148111"/>
          </a:xfrm>
          <a:prstGeom prst="rect">
            <a:avLst/>
          </a:prstGeom>
          <a:noFill/>
        </p:spPr>
        <p:txBody>
          <a:bodyPr wrap="square">
            <a:spAutoFit/>
          </a:bodyPr>
          <a:lstStyle/>
          <a:p>
            <a:pPr marL="0" marR="0"/>
            <a:r>
              <a:rPr lang="en-US" sz="2800" b="1" i="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Bless</a:t>
            </a:r>
            <a:r>
              <a:rPr lang="en-US" sz="2800" b="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a:effectLst/>
                <a:latin typeface="Times New Roman" panose="02020603050405020304" pitchFamily="18" charset="0"/>
                <a:ea typeface="Times New Roman" panose="02020603050405020304" pitchFamily="18" charset="0"/>
                <a:cs typeface="Times New Roman" panose="02020603050405020304" pitchFamily="18" charset="0"/>
              </a:rPr>
              <a:t>and </a:t>
            </a:r>
            <a:r>
              <a:rPr lang="en-US" sz="2800" b="1" i="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Multiply</a:t>
            </a:r>
            <a:r>
              <a:rPr lang="en-US" sz="2800" b="1" dirty="0">
                <a:effectLst/>
                <a:latin typeface="Times New Roman" panose="02020603050405020304" pitchFamily="18" charset="0"/>
                <a:ea typeface="Times New Roman" panose="02020603050405020304" pitchFamily="18" charset="0"/>
                <a:cs typeface="Times New Roman" panose="02020603050405020304" pitchFamily="18" charset="0"/>
              </a:rPr>
              <a:t> 10 times in the Torah</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And God </a:t>
            </a:r>
            <a:r>
              <a:rPr lang="en-US" sz="2000" b="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blessed</a:t>
            </a:r>
            <a:r>
              <a:rPr lang="en-US" sz="20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them, saying, Be </a:t>
            </a: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fruitful</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and </a:t>
            </a:r>
            <a:r>
              <a:rPr lang="en-US" sz="2000" b="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multiply</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(Gen 1:22)</a:t>
            </a:r>
          </a:p>
          <a:p>
            <a:pPr marL="0" marR="0"/>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And God </a:t>
            </a:r>
            <a:r>
              <a:rPr lang="en-US" sz="2000" b="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blessed</a:t>
            </a:r>
            <a:r>
              <a:rPr lang="en-US" sz="20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them, and God said unto them, Be </a:t>
            </a: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fruitful</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and </a:t>
            </a:r>
            <a:r>
              <a:rPr lang="en-US" sz="2000" b="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multiply</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(Gen 1:28)</a:t>
            </a:r>
          </a:p>
          <a:p>
            <a:pPr marL="0" marR="0"/>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And God </a:t>
            </a:r>
            <a:r>
              <a:rPr lang="en-US" sz="2000" b="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blessed</a:t>
            </a:r>
            <a:r>
              <a:rPr lang="en-US" sz="20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Noah and his sons, and said unto them, Be </a:t>
            </a: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fruitful</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and </a:t>
            </a:r>
            <a:r>
              <a:rPr lang="en-US" sz="2000" b="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multiply</a:t>
            </a: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(Gen 9:1)</a:t>
            </a:r>
          </a:p>
          <a:p>
            <a:pPr marL="0" marR="0"/>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behold, I will </a:t>
            </a:r>
            <a:r>
              <a:rPr lang="en-US" sz="2000" b="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bless</a:t>
            </a:r>
            <a:r>
              <a:rPr lang="en-US" sz="20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him, and will make him </a:t>
            </a: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fruitful</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and will </a:t>
            </a:r>
            <a:r>
              <a:rPr lang="en-US" sz="2000" b="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multiply</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him                                      (Gen 17:20)</a:t>
            </a:r>
          </a:p>
          <a:p>
            <a:pPr marL="0" marR="0"/>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I will </a:t>
            </a:r>
            <a:r>
              <a:rPr lang="en-US" sz="2000" b="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bless</a:t>
            </a:r>
            <a:r>
              <a:rPr lang="en-US" sz="20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thee, and in </a:t>
            </a: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multiplying</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I will </a:t>
            </a:r>
            <a:r>
              <a:rPr lang="en-US" sz="2000" b="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multiply</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thy seed                                                              (Gen 22:17)</a:t>
            </a:r>
          </a:p>
          <a:p>
            <a:pPr marL="0" marR="0"/>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And I will make thy seed to </a:t>
            </a:r>
            <a:r>
              <a:rPr lang="en-US" sz="2000" b="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multiply</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…and in thy seed shall all the nations of the earth be </a:t>
            </a:r>
            <a:r>
              <a:rPr lang="en-US" sz="2000" b="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blessed</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(Gen 26:4 )</a:t>
            </a:r>
          </a:p>
          <a:p>
            <a:pPr marL="0" marR="0"/>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I will </a:t>
            </a:r>
            <a:r>
              <a:rPr lang="en-US" sz="2000" b="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bless</a:t>
            </a:r>
            <a:r>
              <a:rPr lang="en-US" sz="20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you, and </a:t>
            </a: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multiply</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your descendants,                                                                                 (Gen 26:24)</a:t>
            </a:r>
          </a:p>
          <a:p>
            <a:pPr marL="0" marR="0"/>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And God Almighty </a:t>
            </a:r>
            <a:r>
              <a:rPr lang="en-US" sz="2000" b="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bless</a:t>
            </a:r>
            <a:r>
              <a:rPr lang="en-US" sz="20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thee, and make thee </a:t>
            </a: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fruitful</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and </a:t>
            </a:r>
            <a:r>
              <a:rPr lang="en-US" sz="2000" b="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multiply</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thee,                                         (Gen 28:3)</a:t>
            </a:r>
          </a:p>
          <a:p>
            <a:pPr marL="0" marR="0"/>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And He will love you and </a:t>
            </a:r>
            <a:r>
              <a:rPr lang="en-US" sz="2000" b="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bless</a:t>
            </a:r>
            <a:r>
              <a:rPr lang="en-US" sz="20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you and </a:t>
            </a:r>
            <a:r>
              <a:rPr lang="en-US" sz="2000" b="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multiply</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you;                                                                       (Deu 7:13)</a:t>
            </a:r>
          </a:p>
          <a:p>
            <a:pPr marL="0" marR="0"/>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And that you may live and </a:t>
            </a:r>
            <a:r>
              <a:rPr lang="en-US" sz="2000" b="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multiply</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and that the LORD your God may </a:t>
            </a:r>
            <a:r>
              <a:rPr lang="en-US" sz="2000" b="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bless</a:t>
            </a:r>
            <a:r>
              <a:rPr lang="en-US" sz="20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you                            (Deu 30:16)</a:t>
            </a:r>
          </a:p>
          <a:p>
            <a:pPr marL="0" marR="0"/>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p>
          <a:p>
            <a:pPr marL="0" marR="0"/>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b="1" dirty="0">
                <a:effectLst/>
                <a:latin typeface="Times New Roman" panose="02020603050405020304" pitchFamily="18" charset="0"/>
                <a:ea typeface="Times New Roman" panose="02020603050405020304" pitchFamily="18" charset="0"/>
                <a:cs typeface="Times New Roman" panose="02020603050405020304" pitchFamily="18" charset="0"/>
              </a:rPr>
              <a:t>וַיְבָ֧רֶךְ</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אֹתָ֛ם אֱלֹהִ֖ים לֵאמֹ֑ר פְּר֣וּ </a:t>
            </a:r>
            <a:r>
              <a:rPr lang="he-IL" sz="2000" b="1" dirty="0">
                <a:effectLst/>
                <a:latin typeface="Times New Roman" panose="02020603050405020304" pitchFamily="18" charset="0"/>
                <a:ea typeface="Times New Roman" panose="02020603050405020304" pitchFamily="18" charset="0"/>
                <a:cs typeface="Times New Roman" panose="02020603050405020304" pitchFamily="18" charset="0"/>
              </a:rPr>
              <a:t>וּרְב֗וּ</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(Gen 1:22)</a:t>
            </a:r>
          </a:p>
          <a:p>
            <a:pPr marL="0" marR="0"/>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b="1" dirty="0">
                <a:effectLst/>
                <a:latin typeface="Times New Roman" panose="02020603050405020304" pitchFamily="18" charset="0"/>
                <a:ea typeface="Times New Roman" panose="02020603050405020304" pitchFamily="18" charset="0"/>
                <a:cs typeface="Times New Roman" panose="02020603050405020304" pitchFamily="18" charset="0"/>
              </a:rPr>
              <a:t>וַיְבָ֣רֶךְ</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אֹתָם֮ אֱלֹהִים֒ וַיֹּ֙אמֶר לָהֶ֜ם אֱלֹהִ֗ים פְּר֥וּ </a:t>
            </a:r>
            <a:r>
              <a:rPr lang="he-IL" sz="2000" b="1" dirty="0">
                <a:effectLst/>
                <a:latin typeface="Times New Roman" panose="02020603050405020304" pitchFamily="18" charset="0"/>
                <a:ea typeface="Times New Roman" panose="02020603050405020304" pitchFamily="18" charset="0"/>
                <a:cs typeface="Times New Roman" panose="02020603050405020304" pitchFamily="18" charset="0"/>
              </a:rPr>
              <a:t>וּרְב֛וּ</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(Gen 1:28)</a:t>
            </a:r>
          </a:p>
          <a:p>
            <a:pPr marL="0" marR="0"/>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b="1" dirty="0">
                <a:effectLst/>
                <a:latin typeface="Times New Roman" panose="02020603050405020304" pitchFamily="18" charset="0"/>
                <a:ea typeface="Times New Roman" panose="02020603050405020304" pitchFamily="18" charset="0"/>
                <a:cs typeface="Times New Roman" panose="02020603050405020304" pitchFamily="18" charset="0"/>
              </a:rPr>
              <a:t>וַיְבָ֣רֶךְ</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אֱלֹהִ֔ים אֶת־נֹ֖חַ וְאֶת־בָּנָ֑יו וַיֹּ֧אמֶר לָהֶ֛ם פְּר֥וּ </a:t>
            </a:r>
            <a:r>
              <a:rPr lang="he-IL" sz="2000" b="1" dirty="0">
                <a:effectLst/>
                <a:latin typeface="Times New Roman" panose="02020603050405020304" pitchFamily="18" charset="0"/>
                <a:ea typeface="Times New Roman" panose="02020603050405020304" pitchFamily="18" charset="0"/>
                <a:cs typeface="Times New Roman" panose="02020603050405020304" pitchFamily="18" charset="0"/>
              </a:rPr>
              <a:t>וּרְב֖וּ</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(Gen 9:1)</a:t>
            </a:r>
          </a:p>
          <a:p>
            <a:pPr marL="0" marR="0"/>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הִנֵּ֣ה׀ </a:t>
            </a:r>
            <a:r>
              <a:rPr lang="he-IL" sz="2000" b="1" dirty="0">
                <a:effectLst/>
                <a:latin typeface="Times New Roman" panose="02020603050405020304" pitchFamily="18" charset="0"/>
                <a:ea typeface="Times New Roman" panose="02020603050405020304" pitchFamily="18" charset="0"/>
                <a:cs typeface="Times New Roman" panose="02020603050405020304" pitchFamily="18" charset="0"/>
              </a:rPr>
              <a:t>בֵּרַ֣כְתִּי</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אֹת֗וֹ וְהִפְרֵיתִ֥י אֹת֛וֹ </a:t>
            </a:r>
            <a:r>
              <a:rPr lang="he-IL" sz="2000" b="1" dirty="0">
                <a:effectLst/>
                <a:latin typeface="Times New Roman" panose="02020603050405020304" pitchFamily="18" charset="0"/>
                <a:ea typeface="Times New Roman" panose="02020603050405020304" pitchFamily="18" charset="0"/>
                <a:cs typeface="Times New Roman" panose="02020603050405020304" pitchFamily="18" charset="0"/>
              </a:rPr>
              <a:t>וְהִרְבֵּיתִ֥י</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(Gen 17:20)</a:t>
            </a:r>
          </a:p>
          <a:p>
            <a:pPr marL="0" marR="0"/>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b="1" dirty="0">
                <a:effectLst/>
                <a:latin typeface="Times New Roman" panose="02020603050405020304" pitchFamily="18" charset="0"/>
                <a:ea typeface="Times New Roman" panose="02020603050405020304" pitchFamily="18" charset="0"/>
                <a:cs typeface="Times New Roman" panose="02020603050405020304" pitchFamily="18" charset="0"/>
              </a:rPr>
              <a:t>אֲבָרֶכְךָ֗</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וְהַרְבָּ֙ה </a:t>
            </a:r>
            <a:r>
              <a:rPr lang="he-IL" sz="2000" b="1" dirty="0">
                <a:effectLst/>
                <a:latin typeface="Times New Roman" panose="02020603050405020304" pitchFamily="18" charset="0"/>
                <a:ea typeface="Times New Roman" panose="02020603050405020304" pitchFamily="18" charset="0"/>
                <a:cs typeface="Times New Roman" panose="02020603050405020304" pitchFamily="18" charset="0"/>
              </a:rPr>
              <a:t>אַרְבֶּ֤ה</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אֶֽת־זַרְעֲךָ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(Gen 22:17)</a:t>
            </a:r>
          </a:p>
          <a:p>
            <a:pPr marL="0" marR="0"/>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b="1" dirty="0">
                <a:effectLst/>
                <a:latin typeface="Times New Roman" panose="02020603050405020304" pitchFamily="18" charset="0"/>
                <a:ea typeface="Times New Roman" panose="02020603050405020304" pitchFamily="18" charset="0"/>
                <a:cs typeface="Times New Roman" panose="02020603050405020304" pitchFamily="18" charset="0"/>
              </a:rPr>
              <a:t>הִרְבֵּיתִ֤י</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אֶֽת־זַרְעֲךָ֙    </a:t>
            </a:r>
            <a:r>
              <a:rPr lang="he-IL" sz="2000" b="1" dirty="0">
                <a:effectLst/>
                <a:latin typeface="Times New Roman" panose="02020603050405020304" pitchFamily="18" charset="0"/>
                <a:ea typeface="Times New Roman" panose="02020603050405020304" pitchFamily="18" charset="0"/>
                <a:cs typeface="Times New Roman" panose="02020603050405020304" pitchFamily="18" charset="0"/>
              </a:rPr>
              <a:t>וְהִתְבָּרֲכ֣וּ</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בְזַרְעֲךָ֔ כֹּ֖ל גּוֹיֵ֥י הָאָֽרֶץ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(Gen 26:4)</a:t>
            </a:r>
          </a:p>
          <a:p>
            <a:pPr marL="0" marR="0"/>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b="1" dirty="0">
                <a:effectLst/>
                <a:latin typeface="Times New Roman" panose="02020603050405020304" pitchFamily="18" charset="0"/>
                <a:ea typeface="Times New Roman" panose="02020603050405020304" pitchFamily="18" charset="0"/>
                <a:cs typeface="Times New Roman" panose="02020603050405020304" pitchFamily="18" charset="0"/>
              </a:rPr>
              <a:t>וּבֵֽרַכְתִּ֙יךָ֙</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b="1" dirty="0">
                <a:effectLst/>
                <a:latin typeface="Times New Roman" panose="02020603050405020304" pitchFamily="18" charset="0"/>
                <a:ea typeface="Times New Roman" panose="02020603050405020304" pitchFamily="18" charset="0"/>
                <a:cs typeface="Times New Roman" panose="02020603050405020304" pitchFamily="18" charset="0"/>
              </a:rPr>
              <a:t>וְהִרְבֵּיתִ֣י</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אֶֽת־זַרְעֲךָ֔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(Gen 26:24)</a:t>
            </a:r>
          </a:p>
          <a:p>
            <a:pPr marL="0" marR="0"/>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וְאֵ֤ל שַׁדַּי֙ </a:t>
            </a:r>
            <a:r>
              <a:rPr lang="he-IL" sz="2000" b="1" dirty="0">
                <a:effectLst/>
                <a:latin typeface="Times New Roman" panose="02020603050405020304" pitchFamily="18" charset="0"/>
                <a:ea typeface="Times New Roman" panose="02020603050405020304" pitchFamily="18" charset="0"/>
                <a:cs typeface="Times New Roman" panose="02020603050405020304" pitchFamily="18" charset="0"/>
              </a:rPr>
              <a:t>יְבָרֵ֣ךְ</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אֹֽתְךָ֔ וְיַפְרְךָ֖ </a:t>
            </a:r>
            <a:r>
              <a:rPr lang="he-IL" sz="2000" b="1" dirty="0">
                <a:effectLst/>
                <a:latin typeface="Times New Roman" panose="02020603050405020304" pitchFamily="18" charset="0"/>
                <a:ea typeface="Times New Roman" panose="02020603050405020304" pitchFamily="18" charset="0"/>
                <a:cs typeface="Times New Roman" panose="02020603050405020304" pitchFamily="18" charset="0"/>
              </a:rPr>
              <a:t>וְיַרְבֶּ֑ךָ</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(Gen 28:3)</a:t>
            </a:r>
          </a:p>
          <a:p>
            <a:pPr marL="0" marR="0"/>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וַאֲהֵ֣בְךָ֔ </a:t>
            </a:r>
            <a:r>
              <a:rPr lang="he-IL" sz="2000" b="1" dirty="0">
                <a:effectLst/>
                <a:latin typeface="Times New Roman" panose="02020603050405020304" pitchFamily="18" charset="0"/>
                <a:ea typeface="Times New Roman" panose="02020603050405020304" pitchFamily="18" charset="0"/>
                <a:cs typeface="Times New Roman" panose="02020603050405020304" pitchFamily="18" charset="0"/>
              </a:rPr>
              <a:t>וּבֵרַכְךָ֖</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b="1" dirty="0">
                <a:effectLst/>
                <a:latin typeface="Times New Roman" panose="02020603050405020304" pitchFamily="18" charset="0"/>
                <a:ea typeface="Times New Roman" panose="02020603050405020304" pitchFamily="18" charset="0"/>
                <a:cs typeface="Times New Roman" panose="02020603050405020304" pitchFamily="18" charset="0"/>
              </a:rPr>
              <a:t>וְהִרְבֶּ֑ךָ</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(Deu 7:13)</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וְחָיִ֣יתָ </a:t>
            </a:r>
            <a:r>
              <a:rPr lang="he-IL" sz="2000" b="1" dirty="0">
                <a:effectLst/>
                <a:latin typeface="Times New Roman" panose="02020603050405020304" pitchFamily="18" charset="0"/>
                <a:ea typeface="Times New Roman" panose="02020603050405020304" pitchFamily="18" charset="0"/>
                <a:cs typeface="Times New Roman" panose="02020603050405020304" pitchFamily="18" charset="0"/>
              </a:rPr>
              <a:t>וְרָבִ֔יתָ</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b="1" dirty="0">
                <a:effectLst/>
                <a:latin typeface="Times New Roman" panose="02020603050405020304" pitchFamily="18" charset="0"/>
                <a:ea typeface="Times New Roman" panose="02020603050405020304" pitchFamily="18" charset="0"/>
                <a:cs typeface="Times New Roman" panose="02020603050405020304" pitchFamily="18" charset="0"/>
              </a:rPr>
              <a:t>וּבֵֽרַכְךָ֙</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 יְהוָ֣ה אֱלֹהֶ֔יךָ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(Deu 30:16)				</a:t>
            </a: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Copyright: Repetition in the Bible </a:t>
            </a: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a:endParaRPr lang="en-US" sz="105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8045473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C77FF97F-CEB7-7469-1748-7F2C052D9F7E}"/>
              </a:ext>
            </a:extLst>
          </p:cNvPr>
          <p:cNvGraphicFramePr>
            <a:graphicFrameLocks noGrp="1"/>
          </p:cNvGraphicFramePr>
          <p:nvPr>
            <p:extLst>
              <p:ext uri="{D42A27DB-BD31-4B8C-83A1-F6EECF244321}">
                <p14:modId xmlns:p14="http://schemas.microsoft.com/office/powerpoint/2010/main" val="2515410309"/>
              </p:ext>
            </p:extLst>
          </p:nvPr>
        </p:nvGraphicFramePr>
        <p:xfrm>
          <a:off x="426243" y="461665"/>
          <a:ext cx="9272588" cy="6096000"/>
        </p:xfrm>
        <a:graphic>
          <a:graphicData uri="http://schemas.openxmlformats.org/drawingml/2006/table">
            <a:tbl>
              <a:tblPr firstRow="1" firstCol="1" bandRow="1"/>
              <a:tblGrid>
                <a:gridCol w="2366963">
                  <a:extLst>
                    <a:ext uri="{9D8B030D-6E8A-4147-A177-3AD203B41FA5}">
                      <a16:colId xmlns:a16="http://schemas.microsoft.com/office/drawing/2014/main" val="1674714601"/>
                    </a:ext>
                  </a:extLst>
                </a:gridCol>
                <a:gridCol w="2362200">
                  <a:extLst>
                    <a:ext uri="{9D8B030D-6E8A-4147-A177-3AD203B41FA5}">
                      <a16:colId xmlns:a16="http://schemas.microsoft.com/office/drawing/2014/main" val="50759368"/>
                    </a:ext>
                  </a:extLst>
                </a:gridCol>
                <a:gridCol w="2238375">
                  <a:extLst>
                    <a:ext uri="{9D8B030D-6E8A-4147-A177-3AD203B41FA5}">
                      <a16:colId xmlns:a16="http://schemas.microsoft.com/office/drawing/2014/main" val="3302909899"/>
                    </a:ext>
                  </a:extLst>
                </a:gridCol>
                <a:gridCol w="2305050">
                  <a:extLst>
                    <a:ext uri="{9D8B030D-6E8A-4147-A177-3AD203B41FA5}">
                      <a16:colId xmlns:a16="http://schemas.microsoft.com/office/drawing/2014/main" val="3986560297"/>
                    </a:ext>
                  </a:extLst>
                </a:gridCol>
              </a:tblGrid>
              <a:tr h="297656">
                <a:tc>
                  <a:txBody>
                    <a:bodyPr/>
                    <a:lstStyle/>
                    <a:p>
                      <a:pPr marL="0" marR="0"/>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1:22)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לֵאמֹ֑ר</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לֵאמֹ֔ר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23:13)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לֵאמֹ֑ר</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34:4) </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לֵאמֹ֔ר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42:28)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91760982"/>
                  </a:ext>
                </a:extLst>
              </a:tr>
              <a:tr h="297656">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לֵאמֹ֑ר</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2:16) </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לֵאמֹ֥ר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23:14)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לֵאמֹ֑ר</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34:8) </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לֵאמֹֽר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42:29)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0702690"/>
                  </a:ext>
                </a:extLst>
              </a:tr>
              <a:tr h="297656">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לֵאמֹ֔ר</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3:17) </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לֵאמֹ֔ר</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24:7) </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לֵאמֹֽר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34:20)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לֵאמֹ֔ר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42:37)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49088146"/>
                  </a:ext>
                </a:extLst>
              </a:tr>
              <a:tr h="297656">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לֵאמֹ֑ר</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5:29) </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לֵאמֹ֔ר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24:30)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לֵאמֹ֖ר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37:15)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לֵאמֹ֑ר</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43:3) </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44351657"/>
                  </a:ext>
                </a:extLst>
              </a:tr>
              <a:tr h="297656">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לֵאמֹֽר</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8:15) </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לֵאמֹ֑ר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24:37)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לֵאמֹ֑ר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38:13)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לֵאמֹר</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43:3) </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15036170"/>
                  </a:ext>
                </a:extLst>
              </a:tr>
              <a:tr h="297656">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לֵאמֹֽר</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9:8)   </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לֵאמֹ֣ר</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26:7) </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לֵאמֹ֔ר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38:21)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לֵאמֹ֗ר</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43:7) </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86882177"/>
                  </a:ext>
                </a:extLst>
              </a:tr>
              <a:tr h="297656">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לֵאמֹ֑ר</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15:1) </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לֵאמֹ֑ר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26:11)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לֵֽאמֹר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38:24)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לֵאמֹר֒</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44:1) </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08314438"/>
                  </a:ext>
                </a:extLst>
              </a:tr>
              <a:tr h="297656">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לֵאמֹ֔ר</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15:4) </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לֵאמֹ֖ר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26:20)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לֵאמֹ֔ר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38:25)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לֵאמֹ֑ר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44:19)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30291940"/>
                  </a:ext>
                </a:extLst>
              </a:tr>
              <a:tr h="297656">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לֵאמֹ֑ר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15:18)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לֵאמֹ֑ר</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27:6) </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לֵאמֹ֔ר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38:28)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לֵאמֹ֑ר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44:32)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19859596"/>
                  </a:ext>
                </a:extLst>
              </a:tr>
              <a:tr h="297656">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לֵאמֹֽר</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17:3) </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לֵאמֹֽר</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27:6) </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לֵאמֹ֖ר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39:12)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לֵאמֹ֔ר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45:16)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57221815"/>
                  </a:ext>
                </a:extLst>
              </a:tr>
              <a:tr h="297656">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לֵאמֹ֑ר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18:12)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לֵאמֹ֔ר</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28:6) </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לֵאמֹ֔ר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39:14)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לֵאמֹ֗ר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45:26)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54696304"/>
                  </a:ext>
                </a:extLst>
              </a:tr>
              <a:tr h="297656">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לֵאמֹ֗ר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18:13)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לֵאמֹ֑ר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28:20)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לֵאמֹ֑ר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39:17)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לֵאמֹ֑ר</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47:5) </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80117021"/>
                  </a:ext>
                </a:extLst>
              </a:tr>
              <a:tr h="297656">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לֵאמֹ֛ר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18:15)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לֵאמֹ֑ר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30:24)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לֵאמֹ֔ר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39:19)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לֵאמֹר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47:15)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43234993"/>
                  </a:ext>
                </a:extLst>
              </a:tr>
              <a:tr h="297656">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לֵאמֹ֑ר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19:15)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לֵאמֹ֔ר</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31:1) </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לֵאמֹ֑ר</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40:7) </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לֵאמֹ֔ר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48:20)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47182184"/>
                  </a:ext>
                </a:extLst>
              </a:tr>
              <a:tr h="297656">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לֵאמֹ֑ר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21:22)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לֵאמֹ֗ר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31:29)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לֵאמֹ֑ר</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41:9) </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לֵאמֹ֑ר</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50:4) </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68155507"/>
                  </a:ext>
                </a:extLst>
              </a:tr>
              <a:tr h="297656">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לֵאמֹ֑ר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22:20)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לֵאמֹ֔ר</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32:5) </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לֵאמֹ֔ר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41:15)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לֵאמֹֽר</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50:4) </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63147945"/>
                  </a:ext>
                </a:extLst>
              </a:tr>
              <a:tr h="297656">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לֵאמֹֽר</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23:3) </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לֵאמֹ֑ר</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32:7) </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לֵאמֹ֖ר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41:16)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לֵאמֹ֗ר</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50:5) </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76142403"/>
                  </a:ext>
                </a:extLst>
              </a:tr>
              <a:tr h="297656">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לֵאמֹ֥ר</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23:5) </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לֵאמֹ֑ר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32:18)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לֵאמֹ֖ר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42:14)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לֵאמֹ֑ר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50:16)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88192661"/>
                  </a:ext>
                </a:extLst>
              </a:tr>
              <a:tr h="297656">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לֵאמֹ֑ר</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23:8) </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לֵאמֹ֔ר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32:18)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לֵאמֹ֗ר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42:22)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לֵאמֹֽר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50:16)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1092975"/>
                  </a:ext>
                </a:extLst>
              </a:tr>
              <a:tr h="297656">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לֵאמֹֽר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23:10)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לֵאמֹ֑ר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32:20) </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a:effectLst/>
                          <a:latin typeface="Times New Roman" panose="02020603050405020304" pitchFamily="18" charset="0"/>
                          <a:ea typeface="Calibri" panose="020F0502020204030204" pitchFamily="34" charset="0"/>
                          <a:cs typeface="Times New Roman" panose="02020603050405020304" pitchFamily="18" charset="0"/>
                        </a:rPr>
                        <a:t> לֵאמֹ֛ר </a:t>
                      </a:r>
                      <a:r>
                        <a:rPr lang="en-US" sz="2000" kern="0">
                          <a:effectLst/>
                          <a:latin typeface="Times New Roman" panose="02020603050405020304" pitchFamily="18" charset="0"/>
                          <a:ea typeface="Calibri" panose="020F0502020204030204" pitchFamily="34" charset="0"/>
                          <a:cs typeface="Times New Roman" panose="02020603050405020304" pitchFamily="18" charset="0"/>
                        </a:rPr>
                        <a:t>(Gen 42:22) </a:t>
                      </a:r>
                      <a:endParaRPr lang="en-US" sz="3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000" kern="0" dirty="0">
                          <a:effectLst/>
                          <a:latin typeface="Times New Roman" panose="02020603050405020304" pitchFamily="18" charset="0"/>
                          <a:ea typeface="Calibri" panose="020F0502020204030204" pitchFamily="34" charset="0"/>
                          <a:cs typeface="Times New Roman" panose="02020603050405020304" pitchFamily="18" charset="0"/>
                        </a:rPr>
                        <a:t> לֵאמֹ֑ר </a:t>
                      </a:r>
                      <a:r>
                        <a:rPr lang="en-US" sz="2000" kern="0" dirty="0">
                          <a:effectLst/>
                          <a:latin typeface="Times New Roman" panose="02020603050405020304" pitchFamily="18" charset="0"/>
                          <a:ea typeface="Calibri" panose="020F0502020204030204" pitchFamily="34" charset="0"/>
                          <a:cs typeface="Times New Roman" panose="02020603050405020304" pitchFamily="18" charset="0"/>
                        </a:rPr>
                        <a:t>(Gen 50:25) </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69501164"/>
                  </a:ext>
                </a:extLst>
              </a:tr>
            </a:tbl>
          </a:graphicData>
        </a:graphic>
      </p:graphicFrame>
      <p:sp>
        <p:nvSpPr>
          <p:cNvPr id="4" name="TextBox 3">
            <a:extLst>
              <a:ext uri="{FF2B5EF4-FFF2-40B4-BE49-F238E27FC236}">
                <a16:creationId xmlns:a16="http://schemas.microsoft.com/office/drawing/2014/main" id="{3BE743AE-5E9F-6918-6170-8FE3AD36D7D6}"/>
              </a:ext>
            </a:extLst>
          </p:cNvPr>
          <p:cNvSpPr txBox="1"/>
          <p:nvPr/>
        </p:nvSpPr>
        <p:spPr>
          <a:xfrm>
            <a:off x="426243" y="0"/>
            <a:ext cx="8205788" cy="461665"/>
          </a:xfrm>
          <a:prstGeom prst="rect">
            <a:avLst/>
          </a:prstGeom>
          <a:noFill/>
        </p:spPr>
        <p:txBody>
          <a:bodyPr wrap="square">
            <a:spAutoFit/>
          </a:bodyPr>
          <a:lstStyle/>
          <a:p>
            <a:pPr marL="0" marR="0"/>
            <a:r>
              <a:rPr lang="en-US" sz="2400" b="1" i="1" kern="0" dirty="0">
                <a:effectLst/>
                <a:latin typeface="Times New Roman" panose="02020603050405020304" pitchFamily="18" charset="0"/>
                <a:ea typeface="Calibri" panose="020F0502020204030204" pitchFamily="34" charset="0"/>
                <a:cs typeface="Times New Roman" panose="02020603050405020304" pitchFamily="18" charset="0"/>
              </a:rPr>
              <a:t>Saying</a:t>
            </a:r>
            <a:r>
              <a:rPr lang="en-US" sz="2400" b="1" kern="0" dirty="0">
                <a:effectLst/>
                <a:latin typeface="Times New Roman" panose="02020603050405020304" pitchFamily="18" charset="0"/>
                <a:ea typeface="Calibri" panose="020F0502020204030204" pitchFamily="34" charset="0"/>
                <a:cs typeface="Times New Roman" panose="02020603050405020304" pitchFamily="18" charset="0"/>
              </a:rPr>
              <a:t> 80 times in Genesis (50 more times in Exodus)</a:t>
            </a:r>
            <a:endParaRPr lang="en-US" sz="28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90F03186-03E0-D734-4DA5-995D4299A6EA}"/>
              </a:ext>
            </a:extLst>
          </p:cNvPr>
          <p:cNvSpPr txBox="1"/>
          <p:nvPr/>
        </p:nvSpPr>
        <p:spPr>
          <a:xfrm>
            <a:off x="2419349" y="6557665"/>
            <a:ext cx="8205787"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Copyright: Repetition in the Bible </a:t>
            </a: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1064313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09E8EA8-3D42-67D7-CAAD-A3F84C55380E}"/>
              </a:ext>
            </a:extLst>
          </p:cNvPr>
          <p:cNvSpPr txBox="1"/>
          <p:nvPr/>
        </p:nvSpPr>
        <p:spPr>
          <a:xfrm>
            <a:off x="116264" y="730084"/>
            <a:ext cx="11959472" cy="4832092"/>
          </a:xfrm>
          <a:prstGeom prst="rect">
            <a:avLst/>
          </a:prstGeom>
          <a:noFill/>
        </p:spPr>
        <p:txBody>
          <a:bodyPr wrap="square">
            <a:spAutoFit/>
          </a:bodyPr>
          <a:lstStyle/>
          <a:p>
            <a:pPr marL="0" marR="0"/>
            <a:r>
              <a:rPr lang="en-US" sz="3200" b="1" i="1" dirty="0">
                <a:effectLst/>
                <a:latin typeface="Times New Roman" panose="02020603050405020304" pitchFamily="18" charset="0"/>
                <a:ea typeface="Times New Roman" panose="02020603050405020304" pitchFamily="18" charset="0"/>
              </a:rPr>
              <a:t>Divide between</a:t>
            </a:r>
            <a:r>
              <a:rPr lang="en-US" sz="3200" b="1" dirty="0">
                <a:effectLst/>
                <a:latin typeface="Times New Roman" panose="02020603050405020304" pitchFamily="18" charset="0"/>
                <a:ea typeface="Times New Roman" panose="02020603050405020304" pitchFamily="18" charset="0"/>
              </a:rPr>
              <a:t> 10 times in the Torah  </a:t>
            </a:r>
            <a:endParaRPr lang="en-US" sz="3200" dirty="0">
              <a:effectLst/>
              <a:latin typeface="Times New Roman" panose="02020603050405020304" pitchFamily="18" charset="0"/>
              <a:ea typeface="Times New Roman" panose="02020603050405020304" pitchFamily="18" charset="0"/>
            </a:endParaRPr>
          </a:p>
          <a:p>
            <a:pPr marL="0" marR="0"/>
            <a:r>
              <a:rPr lang="en-US" sz="3200" b="1" i="1" dirty="0">
                <a:effectLst/>
                <a:latin typeface="Times New Roman" panose="02020603050405020304" pitchFamily="18" charset="0"/>
                <a:ea typeface="Times New Roman" panose="02020603050405020304" pitchFamily="18" charset="0"/>
              </a:rPr>
              <a:t>Between</a:t>
            </a:r>
            <a:r>
              <a:rPr lang="en-US" sz="3200" b="1" dirty="0">
                <a:effectLst/>
                <a:latin typeface="Times New Roman" panose="02020603050405020304" pitchFamily="18" charset="0"/>
                <a:ea typeface="Times New Roman" panose="02020603050405020304" pitchFamily="18" charset="0"/>
              </a:rPr>
              <a:t> </a:t>
            </a:r>
            <a:r>
              <a:rPr lang="en-US" sz="3200" b="1" dirty="0">
                <a:solidFill>
                  <a:srgbClr val="FF0000"/>
                </a:solidFill>
                <a:effectLst/>
                <a:latin typeface="Times New Roman" panose="02020603050405020304" pitchFamily="18" charset="0"/>
                <a:ea typeface="Times New Roman" panose="02020603050405020304" pitchFamily="18" charset="0"/>
              </a:rPr>
              <a:t>21 </a:t>
            </a:r>
            <a:r>
              <a:rPr lang="en-US" sz="3200" b="1" dirty="0">
                <a:effectLst/>
                <a:latin typeface="Times New Roman" panose="02020603050405020304" pitchFamily="18" charset="0"/>
                <a:ea typeface="Times New Roman" panose="02020603050405020304" pitchFamily="18" charset="0"/>
              </a:rPr>
              <a:t>times </a:t>
            </a:r>
            <a:endParaRPr lang="en-US" sz="3200" dirty="0">
              <a:effectLst/>
              <a:latin typeface="Times New Roman" panose="02020603050405020304" pitchFamily="18" charset="0"/>
              <a:ea typeface="Times New Roman" panose="02020603050405020304" pitchFamily="18" charset="0"/>
            </a:endParaRPr>
          </a:p>
          <a:p>
            <a:pPr marL="0" marR="0"/>
            <a:r>
              <a:rPr lang="en-US" sz="2000" dirty="0">
                <a:effectLst/>
                <a:latin typeface="Times New Roman" panose="02020603050405020304" pitchFamily="18" charset="0"/>
                <a:ea typeface="Times New Roman" panose="02020603050405020304" pitchFamily="18" charset="0"/>
              </a:rPr>
              <a:t>       and God </a:t>
            </a:r>
            <a:r>
              <a:rPr lang="en-US" sz="2000" b="1" dirty="0">
                <a:effectLst/>
                <a:latin typeface="Times New Roman" panose="02020603050405020304" pitchFamily="18" charset="0"/>
                <a:ea typeface="Times New Roman" panose="02020603050405020304" pitchFamily="18" charset="0"/>
              </a:rPr>
              <a:t>divided</a:t>
            </a:r>
            <a:r>
              <a:rPr lang="en-US" sz="2000" dirty="0">
                <a:effectLst/>
                <a:latin typeface="Times New Roman" panose="02020603050405020304" pitchFamily="18" charset="0"/>
                <a:ea typeface="Times New Roman" panose="02020603050405020304" pitchFamily="18" charset="0"/>
              </a:rPr>
              <a:t> the light from the darkness                                                                                      (Gen 1:4)</a:t>
            </a:r>
            <a:endParaRPr lang="en-US" sz="2400" dirty="0">
              <a:effectLst/>
              <a:latin typeface="Times New Roman" panose="02020603050405020304" pitchFamily="18" charset="0"/>
              <a:ea typeface="Times New Roman" panose="02020603050405020304" pitchFamily="18" charset="0"/>
            </a:endParaRPr>
          </a:p>
          <a:p>
            <a:pPr marL="0" marR="0"/>
            <a:r>
              <a:rPr lang="en-US" sz="20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and let it </a:t>
            </a: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divide</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the waters from the waters                                                                                         (Gen 1:6)</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and </a:t>
            </a: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divided</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the waters …</a:t>
            </a:r>
            <a:r>
              <a:rPr lang="en-US" sz="20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under the firmament from the waters…above the firmament           (Gen 1:7)</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Let there be lights…to </a:t>
            </a: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divide</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the day from the night;                                                                        (Gen 1:14)</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and to </a:t>
            </a: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divide</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the light from the darkness                                                                                            (Gen 1:18)</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and the vail shall </a:t>
            </a: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divide</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 between the holy </a:t>
            </a:r>
            <a:r>
              <a:rPr lang="en-US" sz="2000" i="1" dirty="0">
                <a:effectLst/>
                <a:latin typeface="Times New Roman" panose="02020603050405020304" pitchFamily="18" charset="0"/>
                <a:ea typeface="Times New Roman" panose="02020603050405020304" pitchFamily="18" charset="0"/>
                <a:cs typeface="Times New Roman" panose="02020603050405020304" pitchFamily="18" charset="0"/>
              </a:rPr>
              <a:t>place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and the most holy                                              (Exo 26:33)</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and … </a:t>
            </a: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divide</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between the holy and the profane, and between the unclean and the clean,                (Lev 10:10)</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To </a:t>
            </a: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divide</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between the unclean and the clean, and …may be eaten and … that may not be eaten     (Lev 11:47)</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to </a:t>
            </a: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divide</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between the clean animal and the unclean, and between the unclean bird and the clean;   (Lev 20:25)</a:t>
            </a:r>
          </a:p>
          <a:p>
            <a:pPr marL="0" marR="0"/>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0" i="0" u="none" strike="noStrike" baseline="0" dirty="0">
                <a:latin typeface="Times New Roman" panose="02020603050405020304" pitchFamily="18" charset="0"/>
              </a:rPr>
              <a:t>which I have </a:t>
            </a:r>
            <a:r>
              <a:rPr lang="en-US" sz="2000" b="1" i="0" u="none" strike="noStrike" baseline="0" dirty="0">
                <a:latin typeface="Times New Roman" panose="02020603050405020304" pitchFamily="18" charset="0"/>
              </a:rPr>
              <a:t>divided</a:t>
            </a:r>
            <a:r>
              <a:rPr lang="en-US" sz="2000" b="0" i="0" u="none" strike="noStrike" baseline="0" dirty="0">
                <a:latin typeface="Times New Roman" panose="02020603050405020304" pitchFamily="18" charset="0"/>
              </a:rPr>
              <a:t> for you as unclean                                                                                            (Lev 20:25 )</a:t>
            </a:r>
          </a:p>
          <a:p>
            <a:pPr marL="0" marR="0"/>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Copyright: Repetition in the Bible </a:t>
            </a: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534778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63CCA4B-5BD9-FA27-1703-2B522F4ED883}"/>
              </a:ext>
            </a:extLst>
          </p:cNvPr>
          <p:cNvSpPr txBox="1"/>
          <p:nvPr/>
        </p:nvSpPr>
        <p:spPr>
          <a:xfrm>
            <a:off x="138260" y="556636"/>
            <a:ext cx="11915479" cy="526297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he-IL" sz="2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וַיַּבְדֵּ֣ל</a:t>
            </a:r>
            <a:r>
              <a:rPr kumimoji="0" lang="he-IL"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אֱלֹהִ֔ים </a:t>
            </a:r>
            <a:r>
              <a:rPr kumimoji="0" lang="he-IL" sz="2800" b="1" i="0" u="none" strike="noStrike" kern="120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בֵּ֥ין</a:t>
            </a:r>
            <a:r>
              <a:rPr kumimoji="0" lang="he-IL"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הָא֖וֹר </a:t>
            </a:r>
            <a:r>
              <a:rPr kumimoji="0" lang="he-IL" sz="2800" b="1" i="0" u="none" strike="noStrike" kern="120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וּבֵ֥ין</a:t>
            </a:r>
            <a:r>
              <a:rPr kumimoji="0" lang="he-IL"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הַחֹֽשֶׁךְ </a:t>
            </a: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(Gen 1:4)</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he-IL"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וִיהִ֣י </a:t>
            </a:r>
            <a:r>
              <a:rPr kumimoji="0" lang="he-IL" sz="2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מַבְדִּ֔יל </a:t>
            </a:r>
            <a:r>
              <a:rPr kumimoji="0" lang="he-IL" sz="2800" b="1" i="0" u="none" strike="noStrike" kern="120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בֵּ֥ין</a:t>
            </a:r>
            <a:r>
              <a:rPr kumimoji="0" lang="he-IL"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מַ֖יִם לָמָֽיִם </a:t>
            </a: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(Gen 1:6)</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he-IL" sz="2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וַיַּבְדֵּ֗ל </a:t>
            </a:r>
            <a:r>
              <a:rPr kumimoji="0" lang="he-IL" sz="2800" b="1" i="0" u="none" strike="noStrike" kern="120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בֵּ֤ין</a:t>
            </a:r>
            <a:r>
              <a:rPr kumimoji="0" lang="he-IL"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הַמַּ֙יִם֙ אֲשֶׁר֙ מִתַּ֣חַת לָרָקִ֔יעַ </a:t>
            </a:r>
            <a:r>
              <a:rPr kumimoji="0" lang="he-IL" sz="2800" b="1" i="0" u="none" strike="noStrike" kern="120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וּבֵ֣ין</a:t>
            </a:r>
            <a:r>
              <a:rPr kumimoji="0" lang="he-IL"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הַמַּ֔יִם אֲשֶׁ֖ר מֵעַ֣ל לָרָקִ֑יעַ </a:t>
            </a: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(Gen 1:7)</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he-IL" sz="2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לְהַבְדִּ֕יל</a:t>
            </a:r>
            <a:r>
              <a:rPr kumimoji="0" lang="he-IL"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he-IL" sz="2800" b="1" i="0" u="none" strike="noStrike" kern="120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בֵּ֥ין</a:t>
            </a:r>
            <a:r>
              <a:rPr kumimoji="0" lang="he-IL"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הַיּ֖וֹם </a:t>
            </a:r>
            <a:r>
              <a:rPr kumimoji="0" lang="he-IL" sz="2800" b="1" i="0" u="none" strike="noStrike" kern="120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וּבֵ֣ין</a:t>
            </a:r>
            <a:r>
              <a:rPr kumimoji="0" lang="he-IL"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הַלָּ֑יְלָה </a:t>
            </a: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(Gen 1:14)</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he-IL" sz="2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וּֽלֲהַבְדִּ֔יל</a:t>
            </a:r>
            <a:r>
              <a:rPr kumimoji="0" lang="he-IL"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he-IL" sz="2800" b="1" i="0" u="none" strike="noStrike" kern="120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בֵּ֥ין</a:t>
            </a:r>
            <a:r>
              <a:rPr kumimoji="0" lang="he-IL"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הָא֖וֹר </a:t>
            </a:r>
            <a:r>
              <a:rPr kumimoji="0" lang="he-IL" sz="2800" b="1" i="0" u="none" strike="noStrike" kern="120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וּבֵ֣ין</a:t>
            </a:r>
            <a:r>
              <a:rPr kumimoji="0" lang="he-IL"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הַחֹ֑שֶׁךְ </a:t>
            </a: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(Gen 1:18)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he-IL" sz="2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וְהִבְדִּילָ֤ה</a:t>
            </a:r>
            <a:r>
              <a:rPr kumimoji="0" lang="he-IL"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הַפָּרֹ֙כֶת֙ לָכֶ֔ם </a:t>
            </a:r>
            <a:r>
              <a:rPr kumimoji="0" lang="he-IL" sz="2800" b="1" i="0" u="none" strike="noStrike" kern="120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בֵּ֣ין</a:t>
            </a:r>
            <a:r>
              <a:rPr kumimoji="0" lang="he-IL"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הַקֹּ֔דֶשׁ </a:t>
            </a:r>
            <a:r>
              <a:rPr kumimoji="0" lang="he-IL" sz="2800" b="1" i="0" u="none" strike="noStrike" kern="120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וּבֵ֖ין</a:t>
            </a:r>
            <a:r>
              <a:rPr kumimoji="0" lang="he-IL"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קֹ֥דֶשׁ הַקֳּדָשִֽׁים </a:t>
            </a: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(Exo 26:33)</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he-IL" sz="2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וּֽלֲהַבְדִּ֔יל</a:t>
            </a:r>
            <a:r>
              <a:rPr kumimoji="0" lang="he-IL"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he-IL" sz="2800" b="1" i="0" u="none" strike="noStrike" kern="120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בֵּ֥ין</a:t>
            </a:r>
            <a:r>
              <a:rPr kumimoji="0" lang="he-IL"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הַקֹּ֖דֶשׁ </a:t>
            </a:r>
            <a:r>
              <a:rPr kumimoji="0" lang="he-IL" sz="2800" b="1" i="0" u="none" strike="noStrike" kern="120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וּבֵ֣ין</a:t>
            </a:r>
            <a:r>
              <a:rPr kumimoji="0" lang="he-IL"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הַחֹ֑ל </a:t>
            </a:r>
            <a:r>
              <a:rPr kumimoji="0" lang="he-IL" sz="2800" b="1" i="0" u="none" strike="noStrike" kern="120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וּבֵ֥ין</a:t>
            </a:r>
            <a:r>
              <a:rPr kumimoji="0" lang="he-IL"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הַטָּמֵ֖א </a:t>
            </a:r>
            <a:r>
              <a:rPr kumimoji="0" lang="he-IL" sz="2800" b="1" i="0" u="none" strike="noStrike" kern="120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וּבֵ֥ין</a:t>
            </a:r>
            <a:r>
              <a:rPr kumimoji="0" lang="he-IL"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הַטָּהֽוֹר   </a:t>
            </a: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(Lev 10:10)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he-IL" sz="2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לְהַבְדִּ֕יל</a:t>
            </a:r>
            <a:r>
              <a:rPr kumimoji="0" lang="he-IL"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he-IL" sz="2800" b="1" i="0" u="none" strike="noStrike" kern="120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בֵּ֥ין</a:t>
            </a:r>
            <a:r>
              <a:rPr kumimoji="0" lang="he-IL"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הַטָּמֵ֖א </a:t>
            </a:r>
            <a:r>
              <a:rPr kumimoji="0" lang="he-IL" sz="2800" b="1" i="0" u="none" strike="noStrike" kern="120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וּבֵ֣ין</a:t>
            </a:r>
            <a:r>
              <a:rPr kumimoji="0" lang="he-IL"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הַטָּהֹ֑ר </a:t>
            </a:r>
            <a:r>
              <a:rPr kumimoji="0" lang="he-IL" sz="2800" b="1" i="0" u="none" strike="noStrike" kern="120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וּבֵ֤ין</a:t>
            </a:r>
            <a:r>
              <a:rPr kumimoji="0" lang="he-IL"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הַֽחַיָּה֙ הַֽנֶּאֱכֶ֔לֶת </a:t>
            </a:r>
            <a:r>
              <a:rPr kumimoji="0" lang="he-IL" sz="2800" b="1" i="0" u="none" strike="noStrike" kern="120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וּבֵין֙</a:t>
            </a:r>
            <a:r>
              <a:rPr kumimoji="0" lang="he-IL"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הַֽחַיָּ֔ה אֲשֶׁ֖ר לֹ֥א תֵאָכֵֽל </a:t>
            </a: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(Lev 11:47)</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he-IL" sz="2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וְהִבְדַּלְתֶּ֞ם</a:t>
            </a:r>
            <a:r>
              <a:rPr kumimoji="0" lang="he-IL"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he-IL" sz="2800" b="1" i="0" u="none" strike="noStrike" kern="120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בֵּֽין</a:t>
            </a:r>
            <a:r>
              <a:rPr kumimoji="0" lang="he-IL"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־הַבְּהֵמָ֤ה הַטְּהֹרָה֙ לַטְּמֵאָ֔ה </a:t>
            </a:r>
            <a:r>
              <a:rPr kumimoji="0" lang="he-IL" sz="2800" b="1" i="0" u="none" strike="noStrike" kern="120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וּבֵין</a:t>
            </a:r>
            <a:r>
              <a:rPr kumimoji="0" lang="he-IL"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־הָע֥וֹף הַטָּמֵ֖א לַטָּהֹ֑ר   </a:t>
            </a: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(Lev 20:25)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he-IL"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אֲשֶׁר־</a:t>
            </a:r>
            <a:r>
              <a:rPr kumimoji="0" lang="he-IL" sz="2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הִבְדַּ֥לְתִּי</a:t>
            </a:r>
            <a:r>
              <a:rPr kumimoji="0" lang="he-IL"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לָכֶ֖ם לְטַמֵּֽא </a:t>
            </a: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(Lev 20:25)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Copyright: Repetition in the Bible </a:t>
            </a: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000" dirty="0"/>
          </a:p>
        </p:txBody>
      </p:sp>
    </p:spTree>
    <p:extLst>
      <p:ext uri="{BB962C8B-B14F-4D97-AF65-F5344CB8AC3E}">
        <p14:creationId xmlns:p14="http://schemas.microsoft.com/office/powerpoint/2010/main" val="111810744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6DADA3A7-4956-B62A-3E0E-B0AE99063A14}"/>
              </a:ext>
            </a:extLst>
          </p:cNvPr>
          <p:cNvGraphicFramePr>
            <a:graphicFrameLocks noGrp="1"/>
          </p:cNvGraphicFramePr>
          <p:nvPr>
            <p:extLst>
              <p:ext uri="{D42A27DB-BD31-4B8C-83A1-F6EECF244321}">
                <p14:modId xmlns:p14="http://schemas.microsoft.com/office/powerpoint/2010/main" val="914898167"/>
              </p:ext>
            </p:extLst>
          </p:nvPr>
        </p:nvGraphicFramePr>
        <p:xfrm>
          <a:off x="142874" y="871022"/>
          <a:ext cx="11687176" cy="5525511"/>
        </p:xfrm>
        <a:graphic>
          <a:graphicData uri="http://schemas.openxmlformats.org/drawingml/2006/table">
            <a:tbl>
              <a:tblPr firstRow="1" firstCol="1" bandRow="1"/>
              <a:tblGrid>
                <a:gridCol w="3857903">
                  <a:extLst>
                    <a:ext uri="{9D8B030D-6E8A-4147-A177-3AD203B41FA5}">
                      <a16:colId xmlns:a16="http://schemas.microsoft.com/office/drawing/2014/main" val="3633006309"/>
                    </a:ext>
                  </a:extLst>
                </a:gridCol>
                <a:gridCol w="3857903">
                  <a:extLst>
                    <a:ext uri="{9D8B030D-6E8A-4147-A177-3AD203B41FA5}">
                      <a16:colId xmlns:a16="http://schemas.microsoft.com/office/drawing/2014/main" val="2212062373"/>
                    </a:ext>
                  </a:extLst>
                </a:gridCol>
                <a:gridCol w="3971370">
                  <a:extLst>
                    <a:ext uri="{9D8B030D-6E8A-4147-A177-3AD203B41FA5}">
                      <a16:colId xmlns:a16="http://schemas.microsoft.com/office/drawing/2014/main" val="2890659452"/>
                    </a:ext>
                  </a:extLst>
                </a:gridCol>
              </a:tblGrid>
              <a:tr h="146248">
                <a:tc>
                  <a:txBody>
                    <a:bodyPr/>
                    <a:lstStyle/>
                    <a:p>
                      <a:pPr marL="0" marR="0"/>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Upon the </a:t>
                      </a: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face.....</a:t>
                      </a:r>
                      <a:r>
                        <a:rPr lang="he-IL" sz="1800" dirty="0">
                          <a:effectLst/>
                          <a:latin typeface="Times New Roman" panose="02020603050405020304" pitchFamily="18" charset="0"/>
                          <a:ea typeface="Times New Roman" panose="02020603050405020304" pitchFamily="18" charset="0"/>
                          <a:cs typeface="Times New Roman" panose="02020603050405020304" pitchFamily="18" charset="0"/>
                        </a:rPr>
                        <a:t>עַל־פְּנֵ֣י..</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(Gen 1:2)</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Upon the face......</a:t>
                      </a:r>
                      <a:r>
                        <a:rPr lang="he-IL" sz="1800">
                          <a:effectLst/>
                          <a:latin typeface="Times New Roman" panose="02020603050405020304" pitchFamily="18" charset="0"/>
                          <a:ea typeface="Times New Roman" panose="02020603050405020304" pitchFamily="18" charset="0"/>
                          <a:cs typeface="Times New Roman" panose="02020603050405020304" pitchFamily="18" charset="0"/>
                        </a:rPr>
                        <a:t> עַל־פְּנֵ֥י </a:t>
                      </a: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(Gen 25:18)</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Upon the face......</a:t>
                      </a:r>
                      <a:r>
                        <a:rPr lang="he-IL" sz="1800">
                          <a:effectLst/>
                          <a:latin typeface="Times New Roman" panose="02020603050405020304" pitchFamily="18" charset="0"/>
                          <a:ea typeface="Times New Roman" panose="02020603050405020304" pitchFamily="18" charset="0"/>
                          <a:cs typeface="Times New Roman" panose="02020603050405020304" pitchFamily="18" charset="0"/>
                        </a:rPr>
                        <a:t> עַל־פְּנֵ֥י </a:t>
                      </a: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(Num 12:3)</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17538434"/>
                  </a:ext>
                </a:extLst>
              </a:tr>
              <a:tr h="231973">
                <a:tc>
                  <a:txBody>
                    <a:bodyPr/>
                    <a:lstStyle/>
                    <a:p>
                      <a:pPr marL="0" marR="0"/>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Upon the face......</a:t>
                      </a:r>
                      <a:r>
                        <a:rPr lang="he-IL" sz="1800">
                          <a:effectLst/>
                          <a:latin typeface="Times New Roman" panose="02020603050405020304" pitchFamily="18" charset="0"/>
                          <a:ea typeface="Times New Roman" panose="02020603050405020304" pitchFamily="18" charset="0"/>
                          <a:cs typeface="Times New Roman" panose="02020603050405020304" pitchFamily="18" charset="0"/>
                        </a:rPr>
                        <a:t> עַל־פְּנֵ֥י </a:t>
                      </a: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(Gen 1:2)</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Upon </a:t>
                      </a: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his</a:t>
                      </a: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 face......</a:t>
                      </a:r>
                      <a:r>
                        <a:rPr lang="he-IL" sz="1800">
                          <a:effectLst/>
                          <a:latin typeface="Times New Roman" panose="02020603050405020304" pitchFamily="18" charset="0"/>
                          <a:ea typeface="Times New Roman" panose="02020603050405020304" pitchFamily="18" charset="0"/>
                          <a:cs typeface="Times New Roman" panose="02020603050405020304" pitchFamily="18" charset="0"/>
                        </a:rPr>
                        <a:t> עַל־פָּנָ֑יו </a:t>
                      </a: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(Gen 32:22)</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Upon </a:t>
                      </a:r>
                      <a:r>
                        <a:rPr lang="en-US" sz="18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their</a:t>
                      </a:r>
                      <a:r>
                        <a:rPr lang="en-US" sz="18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faces</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1800" dirty="0">
                          <a:effectLst/>
                          <a:latin typeface="Times New Roman" panose="02020603050405020304" pitchFamily="18" charset="0"/>
                          <a:ea typeface="Times New Roman" panose="02020603050405020304" pitchFamily="18" charset="0"/>
                          <a:cs typeface="Times New Roman" panose="02020603050405020304" pitchFamily="18" charset="0"/>
                        </a:rPr>
                        <a:t> עַל־פְּנֵיהֶ֑ם </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(Num 14:5)</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64523013"/>
                  </a:ext>
                </a:extLst>
              </a:tr>
              <a:tr h="231973">
                <a:tc>
                  <a:txBody>
                    <a:bodyPr/>
                    <a:lstStyle/>
                    <a:p>
                      <a:pPr marL="0" marR="0"/>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Upon the face......</a:t>
                      </a:r>
                      <a:r>
                        <a:rPr lang="he-IL" sz="1800">
                          <a:effectLst/>
                          <a:latin typeface="Times New Roman" panose="02020603050405020304" pitchFamily="18" charset="0"/>
                          <a:ea typeface="Times New Roman" panose="02020603050405020304" pitchFamily="18" charset="0"/>
                          <a:cs typeface="Times New Roman" panose="02020603050405020304" pitchFamily="18" charset="0"/>
                        </a:rPr>
                        <a:t> עַל־פְּנֵ֖י </a:t>
                      </a: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(Gen 1:20)</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Upon the face......</a:t>
                      </a:r>
                      <a:r>
                        <a:rPr lang="he-IL" sz="1800">
                          <a:effectLst/>
                          <a:latin typeface="Times New Roman" panose="02020603050405020304" pitchFamily="18" charset="0"/>
                          <a:ea typeface="Times New Roman" panose="02020603050405020304" pitchFamily="18" charset="0"/>
                          <a:cs typeface="Times New Roman" panose="02020603050405020304" pitchFamily="18" charset="0"/>
                        </a:rPr>
                        <a:t> על־פְּנֵי </a:t>
                      </a: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(Gen 49:30)</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Upon </a:t>
                      </a:r>
                      <a:r>
                        <a:rPr lang="en-US" sz="18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his</a:t>
                      </a:r>
                      <a:r>
                        <a:rPr lang="en-US" sz="18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face</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1800" dirty="0">
                          <a:effectLst/>
                          <a:latin typeface="Times New Roman" panose="02020603050405020304" pitchFamily="18" charset="0"/>
                          <a:ea typeface="Times New Roman" panose="02020603050405020304" pitchFamily="18" charset="0"/>
                          <a:cs typeface="Times New Roman" panose="02020603050405020304" pitchFamily="18" charset="0"/>
                        </a:rPr>
                        <a:t> עַל־פָּנָֽיו </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(Num 16:4)</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43538506"/>
                  </a:ext>
                </a:extLst>
              </a:tr>
              <a:tr h="231973">
                <a:tc>
                  <a:txBody>
                    <a:bodyPr/>
                    <a:lstStyle/>
                    <a:p>
                      <a:pPr marL="0" marR="0"/>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Upon the face......</a:t>
                      </a:r>
                      <a:r>
                        <a:rPr lang="he-IL" sz="1800">
                          <a:effectLst/>
                          <a:latin typeface="Times New Roman" panose="02020603050405020304" pitchFamily="18" charset="0"/>
                          <a:ea typeface="Times New Roman" panose="02020603050405020304" pitchFamily="18" charset="0"/>
                          <a:cs typeface="Times New Roman" panose="02020603050405020304" pitchFamily="18" charset="0"/>
                        </a:rPr>
                        <a:t> עַל־פְּנֵ֣י </a:t>
                      </a: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(Gen 1:29)</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Upon the face......</a:t>
                      </a:r>
                      <a:r>
                        <a:rPr lang="he-IL" sz="1800">
                          <a:effectLst/>
                          <a:latin typeface="Times New Roman" panose="02020603050405020304" pitchFamily="18" charset="0"/>
                          <a:ea typeface="Times New Roman" panose="02020603050405020304" pitchFamily="18" charset="0"/>
                          <a:cs typeface="Times New Roman" panose="02020603050405020304" pitchFamily="18" charset="0"/>
                        </a:rPr>
                        <a:t> עַל־פְּנֵ֣י </a:t>
                      </a: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(Gen 50:1)</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Upon </a:t>
                      </a:r>
                      <a:r>
                        <a:rPr lang="en-US" sz="18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their</a:t>
                      </a:r>
                      <a:r>
                        <a:rPr lang="en-US" sz="18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faces</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1800" dirty="0">
                          <a:effectLst/>
                          <a:latin typeface="Times New Roman" panose="02020603050405020304" pitchFamily="18" charset="0"/>
                          <a:ea typeface="Times New Roman" panose="02020603050405020304" pitchFamily="18" charset="0"/>
                          <a:cs typeface="Times New Roman" panose="02020603050405020304" pitchFamily="18" charset="0"/>
                        </a:rPr>
                        <a:t> עַל־פְּנֵיהֶם </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(Num 16:22)</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24117979"/>
                  </a:ext>
                </a:extLst>
              </a:tr>
              <a:tr h="231973">
                <a:tc>
                  <a:txBody>
                    <a:bodyPr/>
                    <a:lstStyle/>
                    <a:p>
                      <a:pPr marL="0" marR="0"/>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Upon the face......</a:t>
                      </a:r>
                      <a:r>
                        <a:rPr lang="he-IL" sz="1800">
                          <a:effectLst/>
                          <a:latin typeface="Times New Roman" panose="02020603050405020304" pitchFamily="18" charset="0"/>
                          <a:ea typeface="Times New Roman" panose="02020603050405020304" pitchFamily="18" charset="0"/>
                          <a:cs typeface="Times New Roman" panose="02020603050405020304" pitchFamily="18" charset="0"/>
                        </a:rPr>
                        <a:t> עַל־פְּנֵ֣י </a:t>
                      </a: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(Gen 6:1)</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Upon the face......</a:t>
                      </a:r>
                      <a:r>
                        <a:rPr lang="he-IL" sz="1800">
                          <a:effectLst/>
                          <a:latin typeface="Times New Roman" panose="02020603050405020304" pitchFamily="18" charset="0"/>
                          <a:ea typeface="Times New Roman" panose="02020603050405020304" pitchFamily="18" charset="0"/>
                          <a:cs typeface="Times New Roman" panose="02020603050405020304" pitchFamily="18" charset="0"/>
                        </a:rPr>
                        <a:t> עַל־פְּנֵ֥י </a:t>
                      </a: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(Gen 50:13)</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Upon </a:t>
                      </a:r>
                      <a:r>
                        <a:rPr lang="en-US" sz="18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their</a:t>
                      </a:r>
                      <a:r>
                        <a:rPr lang="en-US" sz="18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faces.</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1800" dirty="0">
                          <a:effectLst/>
                          <a:latin typeface="Times New Roman" panose="02020603050405020304" pitchFamily="18" charset="0"/>
                          <a:ea typeface="Times New Roman" panose="02020603050405020304" pitchFamily="18" charset="0"/>
                          <a:cs typeface="Times New Roman" panose="02020603050405020304" pitchFamily="18" charset="0"/>
                        </a:rPr>
                        <a:t> עַל־פְּנֵיהֶֽם </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(Num 17:10)</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2335820"/>
                  </a:ext>
                </a:extLst>
              </a:tr>
              <a:tr h="231973">
                <a:tc>
                  <a:txBody>
                    <a:bodyPr/>
                    <a:lstStyle/>
                    <a:p>
                      <a:pPr marL="0" marR="0"/>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Upon the face......</a:t>
                      </a:r>
                      <a:r>
                        <a:rPr lang="he-IL" sz="1800">
                          <a:effectLst/>
                          <a:latin typeface="Times New Roman" panose="02020603050405020304" pitchFamily="18" charset="0"/>
                          <a:ea typeface="Times New Roman" panose="02020603050405020304" pitchFamily="18" charset="0"/>
                          <a:cs typeface="Times New Roman" panose="02020603050405020304" pitchFamily="18" charset="0"/>
                        </a:rPr>
                        <a:t> עַל־פְּנֵ֥י </a:t>
                      </a: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(Gen 7:3)</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Upon the face......</a:t>
                      </a:r>
                      <a:r>
                        <a:rPr lang="he-IL" sz="1800">
                          <a:effectLst/>
                          <a:latin typeface="Times New Roman" panose="02020603050405020304" pitchFamily="18" charset="0"/>
                          <a:ea typeface="Times New Roman" panose="02020603050405020304" pitchFamily="18" charset="0"/>
                          <a:cs typeface="Times New Roman" panose="02020603050405020304" pitchFamily="18" charset="0"/>
                        </a:rPr>
                        <a:t> עַל־פְּנֵ֤י </a:t>
                      </a: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(Exo 16:14)</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Upon the face......</a:t>
                      </a:r>
                      <a:r>
                        <a:rPr lang="he-IL" sz="1800" dirty="0">
                          <a:effectLst/>
                          <a:latin typeface="Times New Roman" panose="02020603050405020304" pitchFamily="18" charset="0"/>
                          <a:ea typeface="Times New Roman" panose="02020603050405020304" pitchFamily="18" charset="0"/>
                          <a:cs typeface="Times New Roman" panose="02020603050405020304" pitchFamily="18" charset="0"/>
                        </a:rPr>
                        <a:t> עַל־פְּנֵ֣י </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(Num 19:16)</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59754278"/>
                  </a:ext>
                </a:extLst>
              </a:tr>
              <a:tr h="313431">
                <a:tc>
                  <a:txBody>
                    <a:bodyPr/>
                    <a:lstStyle/>
                    <a:p>
                      <a:pPr marL="0" marR="0"/>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Upon the face......</a:t>
                      </a:r>
                      <a:r>
                        <a:rPr lang="he-IL" sz="1800">
                          <a:effectLst/>
                          <a:latin typeface="Times New Roman" panose="02020603050405020304" pitchFamily="18" charset="0"/>
                          <a:ea typeface="Times New Roman" panose="02020603050405020304" pitchFamily="18" charset="0"/>
                          <a:cs typeface="Times New Roman" panose="02020603050405020304" pitchFamily="18" charset="0"/>
                        </a:rPr>
                        <a:t> עַל־פְּנֵ֥י </a:t>
                      </a: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(Gen 7:18)</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Upon the face......</a:t>
                      </a:r>
                      <a:r>
                        <a:rPr lang="he-IL" sz="1800">
                          <a:effectLst/>
                          <a:latin typeface="Times New Roman" panose="02020603050405020304" pitchFamily="18" charset="0"/>
                          <a:ea typeface="Times New Roman" panose="02020603050405020304" pitchFamily="18" charset="0"/>
                          <a:cs typeface="Times New Roman" panose="02020603050405020304" pitchFamily="18" charset="0"/>
                        </a:rPr>
                        <a:t> עַל־פָּנָֽ֗יַ </a:t>
                      </a: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(Exo 20:3)</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Upon </a:t>
                      </a:r>
                      <a:r>
                        <a:rPr lang="en-US" sz="18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their</a:t>
                      </a:r>
                      <a:r>
                        <a:rPr lang="en-US" sz="18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faces</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1800" dirty="0">
                          <a:effectLst/>
                          <a:latin typeface="Times New Roman" panose="02020603050405020304" pitchFamily="18" charset="0"/>
                          <a:ea typeface="Times New Roman" panose="02020603050405020304" pitchFamily="18" charset="0"/>
                          <a:cs typeface="Times New Roman" panose="02020603050405020304" pitchFamily="18" charset="0"/>
                        </a:rPr>
                        <a:t> עַל־פְּנֵיהֶ֑ם </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(Num 20:6)</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01478387"/>
                  </a:ext>
                </a:extLst>
              </a:tr>
              <a:tr h="231973">
                <a:tc>
                  <a:txBody>
                    <a:bodyPr/>
                    <a:lstStyle/>
                    <a:p>
                      <a:pPr marL="0" marR="0"/>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Upon the face......</a:t>
                      </a:r>
                      <a:r>
                        <a:rPr lang="he-IL" sz="1800">
                          <a:effectLst/>
                          <a:latin typeface="Times New Roman" panose="02020603050405020304" pitchFamily="18" charset="0"/>
                          <a:ea typeface="Times New Roman" panose="02020603050405020304" pitchFamily="18" charset="0"/>
                          <a:cs typeface="Times New Roman" panose="02020603050405020304" pitchFamily="18" charset="0"/>
                        </a:rPr>
                        <a:t> עַל־פְּנֵ֣י </a:t>
                      </a: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(Gen 7:23)</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Upon </a:t>
                      </a:r>
                      <a:r>
                        <a:rPr lang="en-US" sz="18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your</a:t>
                      </a:r>
                      <a:r>
                        <a:rPr lang="en-US" sz="18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faces</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1800" dirty="0">
                          <a:effectLst/>
                          <a:latin typeface="Times New Roman" panose="02020603050405020304" pitchFamily="18" charset="0"/>
                          <a:ea typeface="Times New Roman" panose="02020603050405020304" pitchFamily="18" charset="0"/>
                          <a:cs typeface="Times New Roman" panose="02020603050405020304" pitchFamily="18" charset="0"/>
                        </a:rPr>
                        <a:t> עַל־פְּנֵיכֶ֖ם </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(Exo 20:20)</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Upon the face......</a:t>
                      </a:r>
                      <a:r>
                        <a:rPr lang="he-IL" sz="1800" dirty="0">
                          <a:effectLst/>
                          <a:latin typeface="Times New Roman" panose="02020603050405020304" pitchFamily="18" charset="0"/>
                          <a:ea typeface="Times New Roman" panose="02020603050405020304" pitchFamily="18" charset="0"/>
                          <a:cs typeface="Times New Roman" panose="02020603050405020304" pitchFamily="18" charset="0"/>
                        </a:rPr>
                        <a:t> עַל־פְּנֵ֣י </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(Num 21:11)</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58640995"/>
                  </a:ext>
                </a:extLst>
              </a:tr>
              <a:tr h="231973">
                <a:tc>
                  <a:txBody>
                    <a:bodyPr/>
                    <a:lstStyle/>
                    <a:p>
                      <a:pPr marL="0" marR="0"/>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Upon the face......</a:t>
                      </a:r>
                      <a:r>
                        <a:rPr lang="he-IL" sz="1800">
                          <a:effectLst/>
                          <a:latin typeface="Times New Roman" panose="02020603050405020304" pitchFamily="18" charset="0"/>
                          <a:ea typeface="Times New Roman" panose="02020603050405020304" pitchFamily="18" charset="0"/>
                          <a:cs typeface="Times New Roman" panose="02020603050405020304" pitchFamily="18" charset="0"/>
                        </a:rPr>
                        <a:t> עַל־פְּנֵ֣י </a:t>
                      </a: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(Gen 8:9)</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Upon the face......</a:t>
                      </a:r>
                      <a:r>
                        <a:rPr lang="he-IL" sz="1800">
                          <a:effectLst/>
                          <a:latin typeface="Times New Roman" panose="02020603050405020304" pitchFamily="18" charset="0"/>
                          <a:ea typeface="Times New Roman" panose="02020603050405020304" pitchFamily="18" charset="0"/>
                          <a:cs typeface="Times New Roman" panose="02020603050405020304" pitchFamily="18" charset="0"/>
                        </a:rPr>
                        <a:t> עַל־פְּנֵ֣י </a:t>
                      </a: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(Exo 32:20)</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Upon the face......</a:t>
                      </a:r>
                      <a:r>
                        <a:rPr lang="he-IL" sz="1800">
                          <a:effectLst/>
                          <a:latin typeface="Times New Roman" panose="02020603050405020304" pitchFamily="18" charset="0"/>
                          <a:ea typeface="Times New Roman" panose="02020603050405020304" pitchFamily="18" charset="0"/>
                          <a:cs typeface="Times New Roman" panose="02020603050405020304" pitchFamily="18" charset="0"/>
                        </a:rPr>
                        <a:t> עַל־פְּנֵ֥י </a:t>
                      </a: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(Num 21:20)</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52017699"/>
                  </a:ext>
                </a:extLst>
              </a:tr>
              <a:tr h="231973">
                <a:tc>
                  <a:txBody>
                    <a:bodyPr/>
                    <a:lstStyle/>
                    <a:p>
                      <a:pPr marL="0" marR="0"/>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Upon the face......</a:t>
                      </a:r>
                      <a:r>
                        <a:rPr lang="he-IL" sz="1800">
                          <a:effectLst/>
                          <a:latin typeface="Times New Roman" panose="02020603050405020304" pitchFamily="18" charset="0"/>
                          <a:ea typeface="Times New Roman" panose="02020603050405020304" pitchFamily="18" charset="0"/>
                          <a:cs typeface="Times New Roman" panose="02020603050405020304" pitchFamily="18" charset="0"/>
                        </a:rPr>
                        <a:t> עַל־פְּנֵ֥י </a:t>
                      </a: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(Gen 11:4)</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Upon the face......</a:t>
                      </a:r>
                      <a:r>
                        <a:rPr lang="he-IL" sz="1800">
                          <a:effectLst/>
                          <a:latin typeface="Times New Roman" panose="02020603050405020304" pitchFamily="18" charset="0"/>
                          <a:ea typeface="Times New Roman" panose="02020603050405020304" pitchFamily="18" charset="0"/>
                          <a:cs typeface="Times New Roman" panose="02020603050405020304" pitchFamily="18" charset="0"/>
                        </a:rPr>
                        <a:t> עַל־פְּנֵ֥י </a:t>
                      </a: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(Exo 33:16)</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Upon the face......</a:t>
                      </a:r>
                      <a:r>
                        <a:rPr lang="he-IL" sz="1800">
                          <a:effectLst/>
                          <a:latin typeface="Times New Roman" panose="02020603050405020304" pitchFamily="18" charset="0"/>
                          <a:ea typeface="Times New Roman" panose="02020603050405020304" pitchFamily="18" charset="0"/>
                          <a:cs typeface="Times New Roman" panose="02020603050405020304" pitchFamily="18" charset="0"/>
                        </a:rPr>
                        <a:t> עַל־פְּנֵ֥י </a:t>
                      </a: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(Num 23:28)</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72374973"/>
                  </a:ext>
                </a:extLst>
              </a:tr>
              <a:tr h="231973">
                <a:tc>
                  <a:txBody>
                    <a:bodyPr/>
                    <a:lstStyle/>
                    <a:p>
                      <a:pPr marL="0" marR="0"/>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Upon the face......</a:t>
                      </a:r>
                      <a:r>
                        <a:rPr lang="he-IL" sz="1800">
                          <a:effectLst/>
                          <a:latin typeface="Times New Roman" panose="02020603050405020304" pitchFamily="18" charset="0"/>
                          <a:ea typeface="Times New Roman" panose="02020603050405020304" pitchFamily="18" charset="0"/>
                          <a:cs typeface="Times New Roman" panose="02020603050405020304" pitchFamily="18" charset="0"/>
                        </a:rPr>
                        <a:t> עַל־פְּנֵ֣י </a:t>
                      </a: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(Gen 11:8)</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Upon </a:t>
                      </a:r>
                      <a:r>
                        <a:rPr lang="en-US" sz="18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your</a:t>
                      </a:r>
                      <a:r>
                        <a:rPr lang="en-US" sz="18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face</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1800" dirty="0">
                          <a:effectLst/>
                          <a:latin typeface="Times New Roman" panose="02020603050405020304" pitchFamily="18" charset="0"/>
                          <a:ea typeface="Times New Roman" panose="02020603050405020304" pitchFamily="18" charset="0"/>
                          <a:cs typeface="Times New Roman" panose="02020603050405020304" pitchFamily="18" charset="0"/>
                        </a:rPr>
                        <a:t> עַל־פָּנֶ֔יךָ </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(Exo 33:19)</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Upon the face......</a:t>
                      </a:r>
                      <a:r>
                        <a:rPr lang="he-IL" sz="1800">
                          <a:effectLst/>
                          <a:latin typeface="Times New Roman" panose="02020603050405020304" pitchFamily="18" charset="0"/>
                          <a:ea typeface="Times New Roman" panose="02020603050405020304" pitchFamily="18" charset="0"/>
                          <a:cs typeface="Times New Roman" panose="02020603050405020304" pitchFamily="18" charset="0"/>
                        </a:rPr>
                        <a:t> עַל־פְּנֵ֖י </a:t>
                      </a: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(Num 33:7)</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10150547"/>
                  </a:ext>
                </a:extLst>
              </a:tr>
              <a:tr h="231973">
                <a:tc>
                  <a:txBody>
                    <a:bodyPr/>
                    <a:lstStyle/>
                    <a:p>
                      <a:pPr marL="0" marR="0"/>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Upon the face......</a:t>
                      </a:r>
                      <a:r>
                        <a:rPr lang="he-IL" sz="1800">
                          <a:effectLst/>
                          <a:latin typeface="Times New Roman" panose="02020603050405020304" pitchFamily="18" charset="0"/>
                          <a:ea typeface="Times New Roman" panose="02020603050405020304" pitchFamily="18" charset="0"/>
                          <a:cs typeface="Times New Roman" panose="02020603050405020304" pitchFamily="18" charset="0"/>
                        </a:rPr>
                        <a:t> עַל־פְּנֵ֖י </a:t>
                      </a: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(Gen 11:9)</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Upon </a:t>
                      </a:r>
                      <a:r>
                        <a:rPr lang="en-US" sz="18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his</a:t>
                      </a:r>
                      <a:r>
                        <a:rPr lang="en-US" sz="18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face</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1800" dirty="0">
                          <a:effectLst/>
                          <a:latin typeface="Times New Roman" panose="02020603050405020304" pitchFamily="18" charset="0"/>
                          <a:ea typeface="Times New Roman" panose="02020603050405020304" pitchFamily="18" charset="0"/>
                          <a:cs typeface="Times New Roman" panose="02020603050405020304" pitchFamily="18" charset="0"/>
                        </a:rPr>
                        <a:t> עַל־פָּנָיו </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(Exo 34:6)</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Upon the face......</a:t>
                      </a:r>
                      <a:r>
                        <a:rPr lang="he-IL" sz="1800">
                          <a:effectLst/>
                          <a:latin typeface="Times New Roman" panose="02020603050405020304" pitchFamily="18" charset="0"/>
                          <a:ea typeface="Times New Roman" panose="02020603050405020304" pitchFamily="18" charset="0"/>
                          <a:cs typeface="Times New Roman" panose="02020603050405020304" pitchFamily="18" charset="0"/>
                        </a:rPr>
                        <a:t> עַל־פְּנֵי </a:t>
                      </a: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(Deu 2:25)</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87097186"/>
                  </a:ext>
                </a:extLst>
              </a:tr>
              <a:tr h="231973">
                <a:tc>
                  <a:txBody>
                    <a:bodyPr/>
                    <a:lstStyle/>
                    <a:p>
                      <a:pPr marL="0" marR="0"/>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Upon the face......</a:t>
                      </a:r>
                      <a:r>
                        <a:rPr lang="he-IL" sz="1800">
                          <a:effectLst/>
                          <a:latin typeface="Times New Roman" panose="02020603050405020304" pitchFamily="18" charset="0"/>
                          <a:ea typeface="Times New Roman" panose="02020603050405020304" pitchFamily="18" charset="0"/>
                          <a:cs typeface="Times New Roman" panose="02020603050405020304" pitchFamily="18" charset="0"/>
                        </a:rPr>
                        <a:t> עַל־פְּנֵ֖י </a:t>
                      </a: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(Gen 11:28)</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Upon </a:t>
                      </a:r>
                      <a:r>
                        <a:rPr lang="en-US" sz="18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his</a:t>
                      </a:r>
                      <a:r>
                        <a:rPr lang="en-US" sz="18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face</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1800" dirty="0">
                          <a:effectLst/>
                          <a:latin typeface="Times New Roman" panose="02020603050405020304" pitchFamily="18" charset="0"/>
                          <a:ea typeface="Times New Roman" panose="02020603050405020304" pitchFamily="18" charset="0"/>
                          <a:cs typeface="Times New Roman" panose="02020603050405020304" pitchFamily="18" charset="0"/>
                        </a:rPr>
                        <a:t> עַל־פָּנָ֖יו </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(Exo 34:33)</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Upon the face......</a:t>
                      </a:r>
                      <a:r>
                        <a:rPr lang="he-IL" sz="1800">
                          <a:effectLst/>
                          <a:latin typeface="Times New Roman" panose="02020603050405020304" pitchFamily="18" charset="0"/>
                          <a:ea typeface="Times New Roman" panose="02020603050405020304" pitchFamily="18" charset="0"/>
                          <a:cs typeface="Times New Roman" panose="02020603050405020304" pitchFamily="18" charset="0"/>
                        </a:rPr>
                        <a:t> עַל־פָּנָֽ֗יַ </a:t>
                      </a: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(Deu 5:7)</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32160742"/>
                  </a:ext>
                </a:extLst>
              </a:tr>
              <a:tr h="231973">
                <a:tc>
                  <a:txBody>
                    <a:bodyPr/>
                    <a:lstStyle/>
                    <a:p>
                      <a:pPr marL="0" marR="0"/>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Upon </a:t>
                      </a:r>
                      <a:r>
                        <a:rPr lang="en-US" sz="18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his</a:t>
                      </a:r>
                      <a:r>
                        <a:rPr lang="en-US" sz="18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face</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1800" dirty="0">
                          <a:effectLst/>
                          <a:latin typeface="Times New Roman" panose="02020603050405020304" pitchFamily="18" charset="0"/>
                          <a:ea typeface="Times New Roman" panose="02020603050405020304" pitchFamily="18" charset="0"/>
                          <a:cs typeface="Times New Roman" panose="02020603050405020304" pitchFamily="18" charset="0"/>
                        </a:rPr>
                        <a:t> עַל־פָּנָ֑יו </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(Gen 17:3)</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Upon </a:t>
                      </a:r>
                      <a:r>
                        <a:rPr lang="en-US" sz="18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his</a:t>
                      </a:r>
                      <a:r>
                        <a:rPr lang="en-US" sz="18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face</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1800" dirty="0">
                          <a:effectLst/>
                          <a:latin typeface="Times New Roman" panose="02020603050405020304" pitchFamily="18" charset="0"/>
                          <a:ea typeface="Times New Roman" panose="02020603050405020304" pitchFamily="18" charset="0"/>
                          <a:cs typeface="Times New Roman" panose="02020603050405020304" pitchFamily="18" charset="0"/>
                        </a:rPr>
                        <a:t> עַל־פָּנָ֔יו </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(Exo 34:35)</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Upon the face......</a:t>
                      </a:r>
                      <a:r>
                        <a:rPr lang="he-IL" sz="1800">
                          <a:effectLst/>
                          <a:latin typeface="Times New Roman" panose="02020603050405020304" pitchFamily="18" charset="0"/>
                          <a:ea typeface="Times New Roman" panose="02020603050405020304" pitchFamily="18" charset="0"/>
                          <a:cs typeface="Times New Roman" panose="02020603050405020304" pitchFamily="18" charset="0"/>
                        </a:rPr>
                        <a:t> עַל־פְּנֵ֥י </a:t>
                      </a: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(Deu 7:6)</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82256583"/>
                  </a:ext>
                </a:extLst>
              </a:tr>
              <a:tr h="231973">
                <a:tc>
                  <a:txBody>
                    <a:bodyPr/>
                    <a:lstStyle/>
                    <a:p>
                      <a:pPr marL="0" marR="0"/>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Upon </a:t>
                      </a:r>
                      <a:r>
                        <a:rPr lang="en-US" sz="18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his</a:t>
                      </a:r>
                      <a:r>
                        <a:rPr lang="en-US" sz="18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face</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1800" dirty="0">
                          <a:effectLst/>
                          <a:latin typeface="Times New Roman" panose="02020603050405020304" pitchFamily="18" charset="0"/>
                          <a:ea typeface="Times New Roman" panose="02020603050405020304" pitchFamily="18" charset="0"/>
                          <a:cs typeface="Times New Roman" panose="02020603050405020304" pitchFamily="18" charset="0"/>
                        </a:rPr>
                        <a:t> עַל־פָּנָ֖יו </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(Gen 17:17)</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Upon </a:t>
                      </a:r>
                      <a:r>
                        <a:rPr lang="en-US" sz="18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their</a:t>
                      </a:r>
                      <a:r>
                        <a:rPr lang="en-US" sz="18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faces..</a:t>
                      </a:r>
                      <a:r>
                        <a:rPr lang="he-IL" sz="1800" dirty="0">
                          <a:effectLst/>
                          <a:latin typeface="Times New Roman" panose="02020603050405020304" pitchFamily="18" charset="0"/>
                          <a:ea typeface="Times New Roman" panose="02020603050405020304" pitchFamily="18" charset="0"/>
                          <a:cs typeface="Times New Roman" panose="02020603050405020304" pitchFamily="18" charset="0"/>
                        </a:rPr>
                        <a:t> עַל־פְּנֵיהֶֽם </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(Lev 9:24)</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Upon </a:t>
                      </a:r>
                      <a:r>
                        <a:rPr lang="en-US" sz="18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their</a:t>
                      </a:r>
                      <a:r>
                        <a:rPr lang="en-US" sz="18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faces</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1800" dirty="0">
                          <a:effectLst/>
                          <a:latin typeface="Times New Roman" panose="02020603050405020304" pitchFamily="18" charset="0"/>
                          <a:ea typeface="Times New Roman" panose="02020603050405020304" pitchFamily="18" charset="0"/>
                          <a:cs typeface="Times New Roman" panose="02020603050405020304" pitchFamily="18" charset="0"/>
                        </a:rPr>
                        <a:t> עַל־פְּנֵיהֶ֔ם </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(Deu 11:4)</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46044079"/>
                  </a:ext>
                </a:extLst>
              </a:tr>
              <a:tr h="231973">
                <a:tc>
                  <a:txBody>
                    <a:bodyPr/>
                    <a:lstStyle/>
                    <a:p>
                      <a:pPr marL="0" marR="0"/>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Upon the face......</a:t>
                      </a:r>
                      <a:r>
                        <a:rPr lang="he-IL" sz="1800">
                          <a:effectLst/>
                          <a:latin typeface="Times New Roman" panose="02020603050405020304" pitchFamily="18" charset="0"/>
                          <a:ea typeface="Times New Roman" panose="02020603050405020304" pitchFamily="18" charset="0"/>
                          <a:cs typeface="Times New Roman" panose="02020603050405020304" pitchFamily="18" charset="0"/>
                        </a:rPr>
                        <a:t> עַל־פְּנֵ֣י </a:t>
                      </a: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(Gen 18:16)</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Upon the face......</a:t>
                      </a:r>
                      <a:r>
                        <a:rPr lang="he-IL" sz="1800">
                          <a:effectLst/>
                          <a:latin typeface="Times New Roman" panose="02020603050405020304" pitchFamily="18" charset="0"/>
                          <a:ea typeface="Times New Roman" panose="02020603050405020304" pitchFamily="18" charset="0"/>
                          <a:cs typeface="Times New Roman" panose="02020603050405020304" pitchFamily="18" charset="0"/>
                        </a:rPr>
                        <a:t> עַל־פְּנֵ֥י </a:t>
                      </a: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(Lev 14:7)</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Upon the face......</a:t>
                      </a:r>
                      <a:r>
                        <a:rPr lang="he-IL" sz="1800">
                          <a:effectLst/>
                          <a:latin typeface="Times New Roman" panose="02020603050405020304" pitchFamily="18" charset="0"/>
                          <a:ea typeface="Times New Roman" panose="02020603050405020304" pitchFamily="18" charset="0"/>
                          <a:cs typeface="Times New Roman" panose="02020603050405020304" pitchFamily="18" charset="0"/>
                        </a:rPr>
                        <a:t> עַל־פְּנֵ֤י </a:t>
                      </a: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(Deu 11:25)</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37046949"/>
                  </a:ext>
                </a:extLst>
              </a:tr>
              <a:tr h="231973">
                <a:tc>
                  <a:txBody>
                    <a:bodyPr/>
                    <a:lstStyle/>
                    <a:p>
                      <a:pPr marL="0" marR="0"/>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Upon the face......</a:t>
                      </a:r>
                      <a:r>
                        <a:rPr lang="he-IL" sz="1800">
                          <a:effectLst/>
                          <a:latin typeface="Times New Roman" panose="02020603050405020304" pitchFamily="18" charset="0"/>
                          <a:ea typeface="Times New Roman" panose="02020603050405020304" pitchFamily="18" charset="0"/>
                          <a:cs typeface="Times New Roman" panose="02020603050405020304" pitchFamily="18" charset="0"/>
                        </a:rPr>
                        <a:t> עַל־פְּנֵ֤י </a:t>
                      </a: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(Gen 19:28)</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Upon the face......</a:t>
                      </a:r>
                      <a:r>
                        <a:rPr lang="he-IL" sz="1800">
                          <a:effectLst/>
                          <a:latin typeface="Times New Roman" panose="02020603050405020304" pitchFamily="18" charset="0"/>
                          <a:ea typeface="Times New Roman" panose="02020603050405020304" pitchFamily="18" charset="0"/>
                          <a:cs typeface="Times New Roman" panose="02020603050405020304" pitchFamily="18" charset="0"/>
                        </a:rPr>
                        <a:t> עַל־פְּנֵ֥י </a:t>
                      </a: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(Lev 16:14)</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Upon the face......</a:t>
                      </a:r>
                      <a:r>
                        <a:rPr lang="he-IL" sz="1800">
                          <a:effectLst/>
                          <a:latin typeface="Times New Roman" panose="02020603050405020304" pitchFamily="18" charset="0"/>
                          <a:ea typeface="Times New Roman" panose="02020603050405020304" pitchFamily="18" charset="0"/>
                          <a:cs typeface="Times New Roman" panose="02020603050405020304" pitchFamily="18" charset="0"/>
                        </a:rPr>
                        <a:t> עַל־פְּנֵ֥י </a:t>
                      </a: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(Deu 14:2)</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9659461"/>
                  </a:ext>
                </a:extLst>
              </a:tr>
              <a:tr h="231973">
                <a:tc>
                  <a:txBody>
                    <a:bodyPr/>
                    <a:lstStyle/>
                    <a:p>
                      <a:pPr marL="0" marR="0"/>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Upon the face......</a:t>
                      </a:r>
                      <a:r>
                        <a:rPr lang="he-IL" sz="1800">
                          <a:effectLst/>
                          <a:latin typeface="Times New Roman" panose="02020603050405020304" pitchFamily="18" charset="0"/>
                          <a:ea typeface="Times New Roman" panose="02020603050405020304" pitchFamily="18" charset="0"/>
                          <a:cs typeface="Times New Roman" panose="02020603050405020304" pitchFamily="18" charset="0"/>
                        </a:rPr>
                        <a:t> עַל־פְּנֵ֥י </a:t>
                      </a: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(Gen 23:19)</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Upon the face......</a:t>
                      </a:r>
                      <a:r>
                        <a:rPr lang="he-IL" sz="1800">
                          <a:effectLst/>
                          <a:latin typeface="Times New Roman" panose="02020603050405020304" pitchFamily="18" charset="0"/>
                          <a:ea typeface="Times New Roman" panose="02020603050405020304" pitchFamily="18" charset="0"/>
                          <a:cs typeface="Times New Roman" panose="02020603050405020304" pitchFamily="18" charset="0"/>
                        </a:rPr>
                        <a:t> עַל־פְּנֵ֣י </a:t>
                      </a: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(Lev 17:5)</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Upon the face......</a:t>
                      </a:r>
                      <a:r>
                        <a:rPr lang="he-IL" sz="1800">
                          <a:effectLst/>
                          <a:latin typeface="Times New Roman" panose="02020603050405020304" pitchFamily="18" charset="0"/>
                          <a:ea typeface="Times New Roman" panose="02020603050405020304" pitchFamily="18" charset="0"/>
                          <a:cs typeface="Times New Roman" panose="02020603050405020304" pitchFamily="18" charset="0"/>
                        </a:rPr>
                        <a:t> עַל־פְּנֵ֥י </a:t>
                      </a: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(Deu 21:16)</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63441143"/>
                  </a:ext>
                </a:extLst>
              </a:tr>
              <a:tr h="231973">
                <a:tc>
                  <a:txBody>
                    <a:bodyPr/>
                    <a:lstStyle/>
                    <a:p>
                      <a:pPr marL="0" marR="0"/>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Upon the face......</a:t>
                      </a:r>
                      <a:r>
                        <a:rPr lang="he-IL" sz="1800">
                          <a:effectLst/>
                          <a:latin typeface="Times New Roman" panose="02020603050405020304" pitchFamily="18" charset="0"/>
                          <a:ea typeface="Times New Roman" panose="02020603050405020304" pitchFamily="18" charset="0"/>
                          <a:cs typeface="Times New Roman" panose="02020603050405020304" pitchFamily="18" charset="0"/>
                        </a:rPr>
                        <a:t> עַל־פְּנֵ֥י </a:t>
                      </a: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(Gen 25:9)</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Upon the face......</a:t>
                      </a:r>
                      <a:r>
                        <a:rPr lang="he-IL" sz="1800">
                          <a:effectLst/>
                          <a:latin typeface="Times New Roman" panose="02020603050405020304" pitchFamily="18" charset="0"/>
                          <a:ea typeface="Times New Roman" panose="02020603050405020304" pitchFamily="18" charset="0"/>
                          <a:cs typeface="Times New Roman" panose="02020603050405020304" pitchFamily="18" charset="0"/>
                        </a:rPr>
                        <a:t> עַל־פְּנֵ֖י </a:t>
                      </a: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(Num 3:4)</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Upon the face......</a:t>
                      </a:r>
                      <a:r>
                        <a:rPr lang="he-IL" sz="1800">
                          <a:effectLst/>
                          <a:latin typeface="Times New Roman" panose="02020603050405020304" pitchFamily="18" charset="0"/>
                          <a:ea typeface="Times New Roman" panose="02020603050405020304" pitchFamily="18" charset="0"/>
                          <a:cs typeface="Times New Roman" panose="02020603050405020304" pitchFamily="18" charset="0"/>
                        </a:rPr>
                        <a:t> עַל־פְּנֵ֣י </a:t>
                      </a: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(Deu 32:49)</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47761900"/>
                  </a:ext>
                </a:extLst>
              </a:tr>
              <a:tr h="231973">
                <a:tc>
                  <a:txBody>
                    <a:bodyPr/>
                    <a:lstStyle/>
                    <a:p>
                      <a:pPr marL="0" marR="0"/>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Upon the face......</a:t>
                      </a:r>
                      <a:r>
                        <a:rPr lang="he-IL" sz="1800">
                          <a:effectLst/>
                          <a:latin typeface="Times New Roman" panose="02020603050405020304" pitchFamily="18" charset="0"/>
                          <a:ea typeface="Times New Roman" panose="02020603050405020304" pitchFamily="18" charset="0"/>
                          <a:cs typeface="Times New Roman" panose="02020603050405020304" pitchFamily="18" charset="0"/>
                        </a:rPr>
                        <a:t> עַל־פְּנֵ֣י </a:t>
                      </a: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(Gen 25:18)</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Upon the face......</a:t>
                      </a:r>
                      <a:r>
                        <a:rPr lang="he-IL" sz="1800">
                          <a:effectLst/>
                          <a:latin typeface="Times New Roman" panose="02020603050405020304" pitchFamily="18" charset="0"/>
                          <a:ea typeface="Times New Roman" panose="02020603050405020304" pitchFamily="18" charset="0"/>
                          <a:cs typeface="Times New Roman" panose="02020603050405020304" pitchFamily="18" charset="0"/>
                        </a:rPr>
                        <a:t> עַל־פְּנֵ֥י </a:t>
                      </a: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(Num 11:31)</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Upon the face......</a:t>
                      </a:r>
                      <a:r>
                        <a:rPr lang="he-IL" sz="1800" dirty="0">
                          <a:effectLst/>
                          <a:latin typeface="Times New Roman" panose="02020603050405020304" pitchFamily="18" charset="0"/>
                          <a:ea typeface="Times New Roman" panose="02020603050405020304" pitchFamily="18" charset="0"/>
                          <a:cs typeface="Times New Roman" panose="02020603050405020304" pitchFamily="18" charset="0"/>
                        </a:rPr>
                        <a:t> עַל־פְּנֵ֣י </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(Deu 34:1)</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16835980"/>
                  </a:ext>
                </a:extLst>
              </a:tr>
            </a:tbl>
          </a:graphicData>
        </a:graphic>
      </p:graphicFrame>
      <p:sp>
        <p:nvSpPr>
          <p:cNvPr id="3" name="Rectangle 1">
            <a:extLst>
              <a:ext uri="{FF2B5EF4-FFF2-40B4-BE49-F238E27FC236}">
                <a16:creationId xmlns:a16="http://schemas.microsoft.com/office/drawing/2014/main" id="{E960B8D4-CF6C-A0BE-1E43-5FC36ECFF113}"/>
              </a:ext>
            </a:extLst>
          </p:cNvPr>
          <p:cNvSpPr>
            <a:spLocks noChangeArrowheads="1"/>
          </p:cNvSpPr>
          <p:nvPr/>
        </p:nvSpPr>
        <p:spPr bwMode="auto">
          <a:xfrm>
            <a:off x="638175" y="-123109"/>
            <a:ext cx="992505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1" i="1"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Upon the face</a:t>
            </a:r>
            <a:r>
              <a:rPr kumimoji="0" lang="en-US" altLang="en-US" sz="32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en-US" sz="3200" b="1"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60 times in the Torah</a:t>
            </a:r>
            <a:endParaRPr kumimoji="0" lang="en-US" altLang="en-US"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1" i="1"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Upon his/your/their faces</a:t>
            </a:r>
            <a:r>
              <a:rPr kumimoji="0" lang="en-US" altLang="en-US" sz="3200" b="1"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14 (2 x 7) times in the Torah</a:t>
            </a:r>
            <a:endParaRPr kumimoji="0" lang="en-US" altLang="en-US" sz="4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A2A21003-D5F8-B371-EDCE-08AA2793D548}"/>
              </a:ext>
            </a:extLst>
          </p:cNvPr>
          <p:cNvSpPr txBox="1"/>
          <p:nvPr/>
        </p:nvSpPr>
        <p:spPr>
          <a:xfrm>
            <a:off x="5038724" y="6497865"/>
            <a:ext cx="6791325"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Copyright: Repetition in the Bible </a:t>
            </a: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6381520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881799D8-0F26-8061-970F-82C2C07D378A}"/>
              </a:ext>
            </a:extLst>
          </p:cNvPr>
          <p:cNvGraphicFramePr>
            <a:graphicFrameLocks noGrp="1"/>
          </p:cNvGraphicFramePr>
          <p:nvPr>
            <p:extLst>
              <p:ext uri="{D42A27DB-BD31-4B8C-83A1-F6EECF244321}">
                <p14:modId xmlns:p14="http://schemas.microsoft.com/office/powerpoint/2010/main" val="2339853291"/>
              </p:ext>
            </p:extLst>
          </p:nvPr>
        </p:nvGraphicFramePr>
        <p:xfrm>
          <a:off x="226243" y="801277"/>
          <a:ext cx="11393863" cy="5967160"/>
        </p:xfrm>
        <a:graphic>
          <a:graphicData uri="http://schemas.openxmlformats.org/drawingml/2006/table">
            <a:tbl>
              <a:tblPr firstRow="1" firstCol="1" bandRow="1"/>
              <a:tblGrid>
                <a:gridCol w="3665535">
                  <a:extLst>
                    <a:ext uri="{9D8B030D-6E8A-4147-A177-3AD203B41FA5}">
                      <a16:colId xmlns:a16="http://schemas.microsoft.com/office/drawing/2014/main" val="2874725766"/>
                    </a:ext>
                  </a:extLst>
                </a:gridCol>
                <a:gridCol w="3871097">
                  <a:extLst>
                    <a:ext uri="{9D8B030D-6E8A-4147-A177-3AD203B41FA5}">
                      <a16:colId xmlns:a16="http://schemas.microsoft.com/office/drawing/2014/main" val="2869589329"/>
                    </a:ext>
                  </a:extLst>
                </a:gridCol>
                <a:gridCol w="3857231">
                  <a:extLst>
                    <a:ext uri="{9D8B030D-6E8A-4147-A177-3AD203B41FA5}">
                      <a16:colId xmlns:a16="http://schemas.microsoft.com/office/drawing/2014/main" val="642647191"/>
                    </a:ext>
                  </a:extLst>
                </a:gridCol>
              </a:tblGrid>
              <a:tr h="298358">
                <a:tc>
                  <a:txBody>
                    <a:bodyPr/>
                    <a:lstStyle/>
                    <a:p>
                      <a:pPr marL="0" marR="0"/>
                      <a:r>
                        <a:rPr lang="he-IL" sz="18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עַל־הָאָ֑רֶץ</a:t>
                      </a:r>
                      <a:r>
                        <a:rPr lang="en-US" sz="18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..........on the earth (Gen 1:11)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he-IL" sz="1800" dirty="0">
                          <a:effectLst/>
                          <a:latin typeface="Times New Roman" panose="02020603050405020304" pitchFamily="18" charset="0"/>
                          <a:ea typeface="Times New Roman" panose="02020603050405020304" pitchFamily="18" charset="0"/>
                          <a:cs typeface="Times New Roman" panose="02020603050405020304" pitchFamily="18" charset="0"/>
                        </a:rPr>
                        <a:t>עַל־הָאָ֑רֶץ</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..........on the earth (Gen 7:21)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he-IL" sz="1800" dirty="0">
                          <a:effectLst/>
                          <a:latin typeface="Times New Roman" panose="02020603050405020304" pitchFamily="18" charset="0"/>
                          <a:ea typeface="Times New Roman" panose="02020603050405020304" pitchFamily="18" charset="0"/>
                          <a:cs typeface="Times New Roman" panose="02020603050405020304" pitchFamily="18" charset="0"/>
                        </a:rPr>
                        <a:t>עַל־הָאָ֑רֶץ</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..........on the earth (Lev 11:41)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11386343"/>
                  </a:ext>
                </a:extLst>
              </a:tr>
              <a:tr h="298358">
                <a:tc>
                  <a:txBody>
                    <a:bodyPr/>
                    <a:lstStyle/>
                    <a:p>
                      <a:pPr marL="0" marR="0"/>
                      <a:r>
                        <a:rPr lang="he-IL" sz="18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עַל־הָאָ֑רֶץ</a:t>
                      </a:r>
                      <a:r>
                        <a:rPr lang="en-US" sz="18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..........on the earth (Gen 1:15)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he-IL" sz="1800" dirty="0">
                          <a:effectLst/>
                          <a:latin typeface="Times New Roman" panose="02020603050405020304" pitchFamily="18" charset="0"/>
                          <a:ea typeface="Times New Roman" panose="02020603050405020304" pitchFamily="18" charset="0"/>
                          <a:cs typeface="Times New Roman" panose="02020603050405020304" pitchFamily="18" charset="0"/>
                        </a:rPr>
                        <a:t>עַל־הָאָ֑רֶץ</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..........on the earth (Gen 7:24)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he-IL" sz="1800" dirty="0">
                          <a:effectLst/>
                          <a:latin typeface="Times New Roman" panose="02020603050405020304" pitchFamily="18" charset="0"/>
                          <a:ea typeface="Times New Roman" panose="02020603050405020304" pitchFamily="18" charset="0"/>
                          <a:cs typeface="Times New Roman" panose="02020603050405020304" pitchFamily="18" charset="0"/>
                        </a:rPr>
                        <a:t>עַל־הָאָ֑רֶץ</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..........on the earth (Lev 11:42)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79922722"/>
                  </a:ext>
                </a:extLst>
              </a:tr>
              <a:tr h="298358">
                <a:tc>
                  <a:txBody>
                    <a:bodyPr/>
                    <a:lstStyle/>
                    <a:p>
                      <a:pPr marL="0" marR="0"/>
                      <a:r>
                        <a:rPr lang="he-IL" sz="18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עַל־הָאָֽרֶץ</a:t>
                      </a:r>
                      <a:r>
                        <a:rPr lang="en-US" sz="18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..........on the earth (Gen 1:17)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he-IL" sz="1800" dirty="0">
                          <a:effectLst/>
                          <a:latin typeface="Times New Roman" panose="02020603050405020304" pitchFamily="18" charset="0"/>
                          <a:ea typeface="Times New Roman" panose="02020603050405020304" pitchFamily="18" charset="0"/>
                          <a:cs typeface="Times New Roman" panose="02020603050405020304" pitchFamily="18" charset="0"/>
                        </a:rPr>
                        <a:t>עַל־הָאָ֔רֶץ</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..........on the earth (Gen 8:1)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he-IL" sz="1800" dirty="0">
                          <a:effectLst/>
                          <a:latin typeface="Times New Roman" panose="02020603050405020304" pitchFamily="18" charset="0"/>
                          <a:ea typeface="Times New Roman" panose="02020603050405020304" pitchFamily="18" charset="0"/>
                          <a:cs typeface="Times New Roman" panose="02020603050405020304" pitchFamily="18" charset="0"/>
                        </a:rPr>
                        <a:t>עַל־הָאָֽרֶץ</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..........on the earth (Lev 11:44)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01004727"/>
                  </a:ext>
                </a:extLst>
              </a:tr>
              <a:tr h="298358">
                <a:tc>
                  <a:txBody>
                    <a:bodyPr/>
                    <a:lstStyle/>
                    <a:p>
                      <a:pPr marL="0" marR="0"/>
                      <a:r>
                        <a:rPr lang="he-IL" sz="18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עַל־הָאָ֔רֶץ</a:t>
                      </a:r>
                      <a:r>
                        <a:rPr lang="en-US" sz="18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..........on the earth (Gen 1:20)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he-IL" sz="1800" dirty="0">
                          <a:effectLst/>
                          <a:latin typeface="Times New Roman" panose="02020603050405020304" pitchFamily="18" charset="0"/>
                          <a:ea typeface="Times New Roman" panose="02020603050405020304" pitchFamily="18" charset="0"/>
                          <a:cs typeface="Times New Roman" panose="02020603050405020304" pitchFamily="18" charset="0"/>
                        </a:rPr>
                        <a:t>מֵעַ֥להָאָ֖רֶץ </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from</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on the earth (Gen 8:3)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he-IL" sz="1800" dirty="0">
                          <a:effectLst/>
                          <a:latin typeface="Times New Roman" panose="02020603050405020304" pitchFamily="18" charset="0"/>
                          <a:ea typeface="Times New Roman" panose="02020603050405020304" pitchFamily="18" charset="0"/>
                          <a:cs typeface="Times New Roman" panose="02020603050405020304" pitchFamily="18" charset="0"/>
                        </a:rPr>
                        <a:t>עַל־הָאָֽרֶץ</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..........on the earth (Lev 11:46)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30917862"/>
                  </a:ext>
                </a:extLst>
              </a:tr>
              <a:tr h="298358">
                <a:tc>
                  <a:txBody>
                    <a:bodyPr/>
                    <a:lstStyle/>
                    <a:p>
                      <a:pPr marL="0" marR="0"/>
                      <a:r>
                        <a:rPr lang="he-IL" sz="18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עַל־הָאָֽרֶץ</a:t>
                      </a:r>
                      <a:r>
                        <a:rPr lang="en-US" sz="18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..........on the earth (Gen 1:26)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he-IL" sz="1800" dirty="0">
                          <a:effectLst/>
                          <a:latin typeface="Times New Roman" panose="02020603050405020304" pitchFamily="18" charset="0"/>
                          <a:ea typeface="Times New Roman" panose="02020603050405020304" pitchFamily="18" charset="0"/>
                          <a:cs typeface="Times New Roman" panose="02020603050405020304" pitchFamily="18" charset="0"/>
                        </a:rPr>
                        <a:t>מֵעַ֥להָאָֽרֶץ </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from</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on the earth (Gen 8:7)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he-IL" sz="1800" dirty="0">
                          <a:effectLst/>
                          <a:latin typeface="Times New Roman" panose="02020603050405020304" pitchFamily="18" charset="0"/>
                          <a:ea typeface="Times New Roman" panose="02020603050405020304" pitchFamily="18" charset="0"/>
                          <a:cs typeface="Times New Roman" panose="02020603050405020304" pitchFamily="18" charset="0"/>
                        </a:rPr>
                        <a:t>עַל־הָאָ֖רֶץ</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..........on the earth (Lev 25:18)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74021110"/>
                  </a:ext>
                </a:extLst>
              </a:tr>
              <a:tr h="298358">
                <a:tc>
                  <a:txBody>
                    <a:bodyPr/>
                    <a:lstStyle/>
                    <a:p>
                      <a:pPr marL="0" marR="0"/>
                      <a:r>
                        <a:rPr lang="he-IL" sz="18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עַל־הָאָֽרֶץ</a:t>
                      </a:r>
                      <a:r>
                        <a:rPr lang="en-US" sz="18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..........on the earth (Gen 1:28)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he-IL" sz="1800" dirty="0">
                          <a:effectLst/>
                          <a:latin typeface="Times New Roman" panose="02020603050405020304" pitchFamily="18" charset="0"/>
                          <a:ea typeface="Times New Roman" panose="02020603050405020304" pitchFamily="18" charset="0"/>
                          <a:cs typeface="Times New Roman" panose="02020603050405020304" pitchFamily="18" charset="0"/>
                        </a:rPr>
                        <a:t>מֵעַ֥להָאָֽרֶץ </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from</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on the earth (Gen 8:11)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he-IL" sz="1800" dirty="0">
                          <a:effectLst/>
                          <a:latin typeface="Times New Roman" panose="02020603050405020304" pitchFamily="18" charset="0"/>
                          <a:ea typeface="Times New Roman" panose="02020603050405020304" pitchFamily="18" charset="0"/>
                          <a:cs typeface="Times New Roman" panose="02020603050405020304" pitchFamily="18" charset="0"/>
                        </a:rPr>
                        <a:t>עַל־הָאָֽרֶץ</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..........on the earth (Num 14:36)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11103171"/>
                  </a:ext>
                </a:extLst>
              </a:tr>
              <a:tr h="298358">
                <a:tc>
                  <a:txBody>
                    <a:bodyPr/>
                    <a:lstStyle/>
                    <a:p>
                      <a:pPr marL="0" marR="0"/>
                      <a:r>
                        <a:rPr lang="he-IL" sz="18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עַל־הָאָ֗רֶץ</a:t>
                      </a:r>
                      <a:r>
                        <a:rPr lang="en-US" sz="18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..........on the earth (Gen 1:30)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he-IL" sz="1800" dirty="0">
                          <a:effectLst/>
                          <a:latin typeface="Times New Roman" panose="02020603050405020304" pitchFamily="18" charset="0"/>
                          <a:ea typeface="Times New Roman" panose="02020603050405020304" pitchFamily="18" charset="0"/>
                          <a:cs typeface="Times New Roman" panose="02020603050405020304" pitchFamily="18" charset="0"/>
                        </a:rPr>
                        <a:t>מֵעַ֣להָאָ֑רֶץ </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from</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on the earth (Gen 8:13)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he-IL" sz="1800" dirty="0">
                          <a:effectLst/>
                          <a:latin typeface="Times New Roman" panose="02020603050405020304" pitchFamily="18" charset="0"/>
                          <a:ea typeface="Times New Roman" panose="02020603050405020304" pitchFamily="18" charset="0"/>
                          <a:cs typeface="Times New Roman" panose="02020603050405020304" pitchFamily="18" charset="0"/>
                        </a:rPr>
                        <a:t>עַל־הָאָ֕רֶץ</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..........on the earth (Num 33:55)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20448408"/>
                  </a:ext>
                </a:extLst>
              </a:tr>
              <a:tr h="298358">
                <a:tc>
                  <a:txBody>
                    <a:bodyPr/>
                    <a:lstStyle/>
                    <a:p>
                      <a:pPr marL="0" marR="0"/>
                      <a:r>
                        <a:rPr lang="he-IL" sz="1800" dirty="0">
                          <a:effectLst/>
                          <a:latin typeface="Times New Roman" panose="02020603050405020304" pitchFamily="18" charset="0"/>
                          <a:ea typeface="Times New Roman" panose="02020603050405020304" pitchFamily="18" charset="0"/>
                          <a:cs typeface="Times New Roman" panose="02020603050405020304" pitchFamily="18" charset="0"/>
                        </a:rPr>
                        <a:t>עַל־הָאָ֔רֶץ</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..........on the earth (Gen 2:5)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he-IL" sz="1800" dirty="0">
                          <a:effectLst/>
                          <a:latin typeface="Times New Roman" panose="02020603050405020304" pitchFamily="18" charset="0"/>
                          <a:ea typeface="Times New Roman" panose="02020603050405020304" pitchFamily="18" charset="0"/>
                          <a:cs typeface="Times New Roman" panose="02020603050405020304" pitchFamily="18" charset="0"/>
                        </a:rPr>
                        <a:t>עַל־הָאָ֖רֶץ</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..........on the earth (Gen 8:17)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he-IL" sz="1800" dirty="0">
                          <a:effectLst/>
                          <a:latin typeface="Times New Roman" panose="02020603050405020304" pitchFamily="18" charset="0"/>
                          <a:ea typeface="Times New Roman" panose="02020603050405020304" pitchFamily="18" charset="0"/>
                          <a:cs typeface="Times New Roman" panose="02020603050405020304" pitchFamily="18" charset="0"/>
                        </a:rPr>
                        <a:t>מֵעַ֣להָאָ֔רֶץ </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from</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on the earth (Deu 4:26)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38291718"/>
                  </a:ext>
                </a:extLst>
              </a:tr>
              <a:tr h="298358">
                <a:tc>
                  <a:txBody>
                    <a:bodyPr/>
                    <a:lstStyle/>
                    <a:p>
                      <a:pPr marL="0" marR="0"/>
                      <a:r>
                        <a:rPr lang="he-IL" sz="1800" dirty="0">
                          <a:effectLst/>
                          <a:latin typeface="Times New Roman" panose="02020603050405020304" pitchFamily="18" charset="0"/>
                          <a:ea typeface="Times New Roman" panose="02020603050405020304" pitchFamily="18" charset="0"/>
                          <a:cs typeface="Times New Roman" panose="02020603050405020304" pitchFamily="18" charset="0"/>
                        </a:rPr>
                        <a:t>עַל־הָאָֽרֶץ</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..........on the earth (Gen 6:12)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he-IL" sz="1800" dirty="0">
                          <a:effectLst/>
                          <a:latin typeface="Times New Roman" panose="02020603050405020304" pitchFamily="18" charset="0"/>
                          <a:ea typeface="Times New Roman" panose="02020603050405020304" pitchFamily="18" charset="0"/>
                          <a:cs typeface="Times New Roman" panose="02020603050405020304" pitchFamily="18" charset="0"/>
                        </a:rPr>
                        <a:t>עַל־הָאָֽרֶץ</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..........on the earth (Gen 8:17)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he-IL" sz="1800" dirty="0">
                          <a:effectLst/>
                          <a:latin typeface="Times New Roman" panose="02020603050405020304" pitchFamily="18" charset="0"/>
                          <a:ea typeface="Times New Roman" panose="02020603050405020304" pitchFamily="18" charset="0"/>
                          <a:cs typeface="Times New Roman" panose="02020603050405020304" pitchFamily="18" charset="0"/>
                        </a:rPr>
                        <a:t>עַל־הָאָ֔רֶץ</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..........on the earth (Deu 4:32)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45340561"/>
                  </a:ext>
                </a:extLst>
              </a:tr>
              <a:tr h="298358">
                <a:tc>
                  <a:txBody>
                    <a:bodyPr/>
                    <a:lstStyle/>
                    <a:p>
                      <a:pPr marL="0" marR="0"/>
                      <a:r>
                        <a:rPr lang="he-IL" sz="1800" dirty="0">
                          <a:effectLst/>
                          <a:latin typeface="Times New Roman" panose="02020603050405020304" pitchFamily="18" charset="0"/>
                          <a:ea typeface="Times New Roman" panose="02020603050405020304" pitchFamily="18" charset="0"/>
                          <a:cs typeface="Times New Roman" panose="02020603050405020304" pitchFamily="18" charset="0"/>
                        </a:rPr>
                        <a:t>עַל־הָאָ֔רֶץ</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..........on the earth (Gen 6:17)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he-IL" sz="1800" dirty="0">
                          <a:effectLst/>
                          <a:latin typeface="Times New Roman" panose="02020603050405020304" pitchFamily="18" charset="0"/>
                          <a:ea typeface="Times New Roman" panose="02020603050405020304" pitchFamily="18" charset="0"/>
                          <a:cs typeface="Times New Roman" panose="02020603050405020304" pitchFamily="18" charset="0"/>
                        </a:rPr>
                        <a:t>עַל־הָאָ֑רֶץ</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..........on the earth (Gen 8:19)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he-IL" sz="1800" dirty="0">
                          <a:effectLst/>
                          <a:latin typeface="Times New Roman" panose="02020603050405020304" pitchFamily="18" charset="0"/>
                          <a:ea typeface="Times New Roman" panose="02020603050405020304" pitchFamily="18" charset="0"/>
                          <a:cs typeface="Times New Roman" panose="02020603050405020304" pitchFamily="18" charset="0"/>
                        </a:rPr>
                        <a:t>וְעַל־הָאָ֗רֶץ</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..and on the earth (Deu 4:36)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93120966"/>
                  </a:ext>
                </a:extLst>
              </a:tr>
              <a:tr h="298358">
                <a:tc>
                  <a:txBody>
                    <a:bodyPr/>
                    <a:lstStyle/>
                    <a:p>
                      <a:pPr marL="0" marR="0"/>
                      <a:r>
                        <a:rPr lang="he-IL" sz="1800" dirty="0">
                          <a:effectLst/>
                          <a:latin typeface="Times New Roman" panose="02020603050405020304" pitchFamily="18" charset="0"/>
                          <a:ea typeface="Times New Roman" panose="02020603050405020304" pitchFamily="18" charset="0"/>
                          <a:cs typeface="Times New Roman" panose="02020603050405020304" pitchFamily="18" charset="0"/>
                        </a:rPr>
                        <a:t>עַל־הָאָ֔רֶץ</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..........on the earth (Gen 7:4)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he-IL" sz="1800" dirty="0">
                          <a:effectLst/>
                          <a:latin typeface="Times New Roman" panose="02020603050405020304" pitchFamily="18" charset="0"/>
                          <a:ea typeface="Times New Roman" panose="02020603050405020304" pitchFamily="18" charset="0"/>
                          <a:cs typeface="Times New Roman" panose="02020603050405020304" pitchFamily="18" charset="0"/>
                        </a:rPr>
                        <a:t>עַל־הָאָ֑רֶץ</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..........on the earth (Gen 9:14)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he-IL" sz="1800" dirty="0">
                          <a:effectLst/>
                          <a:latin typeface="Times New Roman" panose="02020603050405020304" pitchFamily="18" charset="0"/>
                          <a:ea typeface="Times New Roman" panose="02020603050405020304" pitchFamily="18" charset="0"/>
                          <a:cs typeface="Times New Roman" panose="02020603050405020304" pitchFamily="18" charset="0"/>
                        </a:rPr>
                        <a:t>וְעַל־הָאָ֖רֶץ</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..and on the earth (Deu 4:39)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20267824"/>
                  </a:ext>
                </a:extLst>
              </a:tr>
              <a:tr h="298358">
                <a:tc>
                  <a:txBody>
                    <a:bodyPr/>
                    <a:lstStyle/>
                    <a:p>
                      <a:pPr marL="0" marR="0"/>
                      <a:r>
                        <a:rPr lang="he-IL" sz="1800" dirty="0">
                          <a:effectLst/>
                          <a:latin typeface="Times New Roman" panose="02020603050405020304" pitchFamily="18" charset="0"/>
                          <a:ea typeface="Times New Roman" panose="02020603050405020304" pitchFamily="18" charset="0"/>
                          <a:cs typeface="Times New Roman" panose="02020603050405020304" pitchFamily="18" charset="0"/>
                        </a:rPr>
                        <a:t>עַל־הָאָֽרֶץ</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..........on the earth (Gen 7:6)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he-IL" sz="1800" dirty="0">
                          <a:effectLst/>
                          <a:latin typeface="Times New Roman" panose="02020603050405020304" pitchFamily="18" charset="0"/>
                          <a:ea typeface="Times New Roman" panose="02020603050405020304" pitchFamily="18" charset="0"/>
                          <a:cs typeface="Times New Roman" panose="02020603050405020304" pitchFamily="18" charset="0"/>
                        </a:rPr>
                        <a:t>עַל־הָאָֽרֶץ</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..........on the earth (Gen 9:16)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he-IL" sz="1800" dirty="0">
                          <a:effectLst/>
                          <a:latin typeface="Times New Roman" panose="02020603050405020304" pitchFamily="18" charset="0"/>
                          <a:ea typeface="Times New Roman" panose="02020603050405020304" pitchFamily="18" charset="0"/>
                          <a:cs typeface="Times New Roman" panose="02020603050405020304" pitchFamily="18" charset="0"/>
                        </a:rPr>
                        <a:t>עַל־הָאָ֥רֶץ</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..........on the earth (Deu 8:10)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25617222"/>
                  </a:ext>
                </a:extLst>
              </a:tr>
              <a:tr h="298358">
                <a:tc>
                  <a:txBody>
                    <a:bodyPr/>
                    <a:lstStyle/>
                    <a:p>
                      <a:pPr marL="0" marR="0"/>
                      <a:r>
                        <a:rPr lang="he-IL" sz="1800" dirty="0">
                          <a:effectLst/>
                          <a:latin typeface="Times New Roman" panose="02020603050405020304" pitchFamily="18" charset="0"/>
                          <a:ea typeface="Times New Roman" panose="02020603050405020304" pitchFamily="18" charset="0"/>
                          <a:cs typeface="Times New Roman" panose="02020603050405020304" pitchFamily="18" charset="0"/>
                        </a:rPr>
                        <a:t>עַל־הָאָֽרֶץ</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..........on the earth (Gen 7:10)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he-IL" sz="1800" dirty="0">
                          <a:effectLst/>
                          <a:latin typeface="Times New Roman" panose="02020603050405020304" pitchFamily="18" charset="0"/>
                          <a:ea typeface="Times New Roman" panose="02020603050405020304" pitchFamily="18" charset="0"/>
                          <a:cs typeface="Times New Roman" panose="02020603050405020304" pitchFamily="18" charset="0"/>
                        </a:rPr>
                        <a:t>עַל־הָאָֽרֶץ</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..........on the earth (Gen 9:17)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he-IL" sz="1800" dirty="0">
                          <a:effectLst/>
                          <a:latin typeface="Times New Roman" panose="02020603050405020304" pitchFamily="18" charset="0"/>
                          <a:ea typeface="Times New Roman" panose="02020603050405020304" pitchFamily="18" charset="0"/>
                          <a:cs typeface="Times New Roman" panose="02020603050405020304" pitchFamily="18" charset="0"/>
                        </a:rPr>
                        <a:t>מֵעַל֙הָאָ֣רֶץ</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from</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on the earth (Deu 11:17)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40453601"/>
                  </a:ext>
                </a:extLst>
              </a:tr>
              <a:tr h="298358">
                <a:tc>
                  <a:txBody>
                    <a:bodyPr/>
                    <a:lstStyle/>
                    <a:p>
                      <a:pPr marL="0" marR="0"/>
                      <a:r>
                        <a:rPr lang="he-IL" sz="1800" dirty="0">
                          <a:effectLst/>
                          <a:latin typeface="Times New Roman" panose="02020603050405020304" pitchFamily="18" charset="0"/>
                          <a:ea typeface="Times New Roman" panose="02020603050405020304" pitchFamily="18" charset="0"/>
                          <a:cs typeface="Times New Roman" panose="02020603050405020304" pitchFamily="18" charset="0"/>
                        </a:rPr>
                        <a:t>עַל־הָאָ֑רֶץ</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..........on the earth (Gen 7:12)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he-IL" sz="1800" dirty="0">
                          <a:effectLst/>
                          <a:latin typeface="Times New Roman" panose="02020603050405020304" pitchFamily="18" charset="0"/>
                          <a:ea typeface="Times New Roman" panose="02020603050405020304" pitchFamily="18" charset="0"/>
                          <a:cs typeface="Times New Roman" panose="02020603050405020304" pitchFamily="18" charset="0"/>
                        </a:rPr>
                        <a:t>עַל־הָאָ֑רֶץ</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..........on the earth (Gen 19:23)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he-IL" sz="1800" dirty="0">
                          <a:effectLst/>
                          <a:latin typeface="Times New Roman" panose="02020603050405020304" pitchFamily="18" charset="0"/>
                          <a:ea typeface="Times New Roman" panose="02020603050405020304" pitchFamily="18" charset="0"/>
                          <a:cs typeface="Times New Roman" panose="02020603050405020304" pitchFamily="18" charset="0"/>
                        </a:rPr>
                        <a:t>עַל־הָאָֽרֶץ</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..........on the earth (Deu 11:21)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77369019"/>
                  </a:ext>
                </a:extLst>
              </a:tr>
              <a:tr h="298358">
                <a:tc>
                  <a:txBody>
                    <a:bodyPr/>
                    <a:lstStyle/>
                    <a:p>
                      <a:pPr marL="0" marR="0"/>
                      <a:r>
                        <a:rPr lang="he-IL" sz="1800" dirty="0">
                          <a:effectLst/>
                          <a:latin typeface="Times New Roman" panose="02020603050405020304" pitchFamily="18" charset="0"/>
                          <a:ea typeface="Times New Roman" panose="02020603050405020304" pitchFamily="18" charset="0"/>
                          <a:cs typeface="Times New Roman" panose="02020603050405020304" pitchFamily="18" charset="0"/>
                        </a:rPr>
                        <a:t>עַל־הָאָ֖רֶץ</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..........on the earth (Gen 7:14)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he-IL" sz="1800" dirty="0">
                          <a:effectLst/>
                          <a:latin typeface="Times New Roman" panose="02020603050405020304" pitchFamily="18" charset="0"/>
                          <a:ea typeface="Times New Roman" panose="02020603050405020304" pitchFamily="18" charset="0"/>
                          <a:cs typeface="Times New Roman" panose="02020603050405020304" pitchFamily="18" charset="0"/>
                        </a:rPr>
                        <a:t>עַל־הָאָ֑רֶץ</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..........on the earth (Gen 41:34)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he-IL" sz="1800" dirty="0">
                          <a:effectLst/>
                          <a:latin typeface="Times New Roman" panose="02020603050405020304" pitchFamily="18" charset="0"/>
                          <a:ea typeface="Times New Roman" panose="02020603050405020304" pitchFamily="18" charset="0"/>
                          <a:cs typeface="Times New Roman" panose="02020603050405020304" pitchFamily="18" charset="0"/>
                        </a:rPr>
                        <a:t>עַל־הָאָ֥רֶץ</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..........on the earth (Deu 12:16)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4998423"/>
                  </a:ext>
                </a:extLst>
              </a:tr>
              <a:tr h="298358">
                <a:tc>
                  <a:txBody>
                    <a:bodyPr/>
                    <a:lstStyle/>
                    <a:p>
                      <a:pPr marL="0" marR="0"/>
                      <a:r>
                        <a:rPr lang="he-IL" sz="1800" dirty="0">
                          <a:effectLst/>
                          <a:latin typeface="Times New Roman" panose="02020603050405020304" pitchFamily="18" charset="0"/>
                          <a:ea typeface="Times New Roman" panose="02020603050405020304" pitchFamily="18" charset="0"/>
                          <a:cs typeface="Times New Roman" panose="02020603050405020304" pitchFamily="18" charset="0"/>
                        </a:rPr>
                        <a:t>עַל־הָאָ֑רֶץ</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..........on the earth (Gen 7:17)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he-IL" sz="1800" dirty="0">
                          <a:effectLst/>
                          <a:latin typeface="Times New Roman" panose="02020603050405020304" pitchFamily="18" charset="0"/>
                          <a:ea typeface="Times New Roman" panose="02020603050405020304" pitchFamily="18" charset="0"/>
                          <a:cs typeface="Times New Roman" panose="02020603050405020304" pitchFamily="18" charset="0"/>
                        </a:rPr>
                        <a:t>עַל־הָאָ֔רֶץ</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..........on the earth (Gen 42:6)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he-IL" sz="1800" dirty="0">
                          <a:effectLst/>
                          <a:latin typeface="Times New Roman" panose="02020603050405020304" pitchFamily="18" charset="0"/>
                          <a:ea typeface="Times New Roman" panose="02020603050405020304" pitchFamily="18" charset="0"/>
                          <a:cs typeface="Times New Roman" panose="02020603050405020304" pitchFamily="18" charset="0"/>
                        </a:rPr>
                        <a:t>עַל־הָאָ֥רֶץ</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..........on the earth (Deu 12:24)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94795967"/>
                  </a:ext>
                </a:extLst>
              </a:tr>
              <a:tr h="298358">
                <a:tc>
                  <a:txBody>
                    <a:bodyPr/>
                    <a:lstStyle/>
                    <a:p>
                      <a:pPr marL="0" marR="0"/>
                      <a:r>
                        <a:rPr lang="he-IL" sz="1800" dirty="0">
                          <a:effectLst/>
                          <a:latin typeface="Times New Roman" panose="02020603050405020304" pitchFamily="18" charset="0"/>
                          <a:ea typeface="Times New Roman" panose="02020603050405020304" pitchFamily="18" charset="0"/>
                          <a:cs typeface="Times New Roman" panose="02020603050405020304" pitchFamily="18" charset="0"/>
                        </a:rPr>
                        <a:t>מֵעַ֥להָאָֽרֶץ </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from</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on the earth (Gen 7:17)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he-IL" sz="1800" dirty="0">
                          <a:effectLst/>
                          <a:latin typeface="Times New Roman" panose="02020603050405020304" pitchFamily="18" charset="0"/>
                          <a:ea typeface="Times New Roman" panose="02020603050405020304" pitchFamily="18" charset="0"/>
                          <a:cs typeface="Times New Roman" panose="02020603050405020304" pitchFamily="18" charset="0"/>
                        </a:rPr>
                        <a:t>עַל־הָאָֽרֶץ</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..........on the earth (Exo 16:14)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he-IL" sz="1800" dirty="0">
                          <a:effectLst/>
                          <a:latin typeface="Times New Roman" panose="02020603050405020304" pitchFamily="18" charset="0"/>
                          <a:ea typeface="Times New Roman" panose="02020603050405020304" pitchFamily="18" charset="0"/>
                          <a:cs typeface="Times New Roman" panose="02020603050405020304" pitchFamily="18" charset="0"/>
                        </a:rPr>
                        <a:t>עַל־הָאָ֥רֶץ</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..........on the earth (Deu 15:23)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25111621"/>
                  </a:ext>
                </a:extLst>
              </a:tr>
              <a:tr h="298358">
                <a:tc>
                  <a:txBody>
                    <a:bodyPr/>
                    <a:lstStyle/>
                    <a:p>
                      <a:pPr marL="0" marR="0"/>
                      <a:r>
                        <a:rPr lang="he-IL" sz="1800" dirty="0">
                          <a:effectLst/>
                          <a:latin typeface="Times New Roman" panose="02020603050405020304" pitchFamily="18" charset="0"/>
                          <a:ea typeface="Times New Roman" panose="02020603050405020304" pitchFamily="18" charset="0"/>
                          <a:cs typeface="Times New Roman" panose="02020603050405020304" pitchFamily="18" charset="0"/>
                        </a:rPr>
                        <a:t>עַל־הָאָ֑רֶץ</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..........on the earth (Gen 7:18)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he-IL" sz="1800" dirty="0">
                          <a:effectLst/>
                          <a:latin typeface="Times New Roman" panose="02020603050405020304" pitchFamily="18" charset="0"/>
                          <a:ea typeface="Times New Roman" panose="02020603050405020304" pitchFamily="18" charset="0"/>
                          <a:cs typeface="Times New Roman" panose="02020603050405020304" pitchFamily="18" charset="0"/>
                        </a:rPr>
                        <a:t>עַל־הָאָֽרֶץ</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..........on the earth (Lev 11:2)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he-IL" sz="1800" dirty="0">
                          <a:effectLst/>
                          <a:latin typeface="Times New Roman" panose="02020603050405020304" pitchFamily="18" charset="0"/>
                          <a:ea typeface="Times New Roman" panose="02020603050405020304" pitchFamily="18" charset="0"/>
                          <a:cs typeface="Times New Roman" panose="02020603050405020304" pitchFamily="18" charset="0"/>
                        </a:rPr>
                        <a:t>על־הָאָ֗רֶץ</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..........on the earth (Deu 22:6)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6634458"/>
                  </a:ext>
                </a:extLst>
              </a:tr>
              <a:tr h="298358">
                <a:tc>
                  <a:txBody>
                    <a:bodyPr/>
                    <a:lstStyle/>
                    <a:p>
                      <a:pPr marL="0" marR="0"/>
                      <a:r>
                        <a:rPr lang="he-IL" sz="1800" dirty="0">
                          <a:effectLst/>
                          <a:latin typeface="Times New Roman" panose="02020603050405020304" pitchFamily="18" charset="0"/>
                          <a:ea typeface="Times New Roman" panose="02020603050405020304" pitchFamily="18" charset="0"/>
                          <a:cs typeface="Times New Roman" panose="02020603050405020304" pitchFamily="18" charset="0"/>
                        </a:rPr>
                        <a:t>עַל־הָאָ֑רֶץ</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..........on the earth (Gen 7:19)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he-IL" sz="1800" dirty="0">
                          <a:effectLst/>
                          <a:latin typeface="Times New Roman" panose="02020603050405020304" pitchFamily="18" charset="0"/>
                          <a:ea typeface="Times New Roman" panose="02020603050405020304" pitchFamily="18" charset="0"/>
                          <a:cs typeface="Times New Roman" panose="02020603050405020304" pitchFamily="18" charset="0"/>
                        </a:rPr>
                        <a:t>עַל־הָאָֽרֶץ</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..........on the earth (Lev 11:21)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he-IL" sz="1800" dirty="0">
                          <a:effectLst/>
                          <a:latin typeface="Times New Roman" panose="02020603050405020304" pitchFamily="18" charset="0"/>
                          <a:ea typeface="Times New Roman" panose="02020603050405020304" pitchFamily="18" charset="0"/>
                          <a:cs typeface="Times New Roman" panose="02020603050405020304" pitchFamily="18" charset="0"/>
                        </a:rPr>
                        <a:t>עַל־הָאָ֕רֶץ</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..........on the earth (Deu 23:21)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77782657"/>
                  </a:ext>
                </a:extLst>
              </a:tr>
              <a:tr h="298358">
                <a:tc>
                  <a:txBody>
                    <a:bodyPr/>
                    <a:lstStyle/>
                    <a:p>
                      <a:pPr marL="0" marR="0"/>
                      <a:r>
                        <a:rPr lang="he-IL" sz="1800" dirty="0">
                          <a:effectLst/>
                          <a:latin typeface="Times New Roman" panose="02020603050405020304" pitchFamily="18" charset="0"/>
                          <a:ea typeface="Times New Roman" panose="02020603050405020304" pitchFamily="18" charset="0"/>
                          <a:cs typeface="Times New Roman" panose="02020603050405020304" pitchFamily="18" charset="0"/>
                        </a:rPr>
                        <a:t>עַל־הָאָ֗רֶץ</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..........on the earth (Gen 7:21)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he-IL" sz="1800" dirty="0">
                          <a:effectLst/>
                          <a:latin typeface="Times New Roman" panose="02020603050405020304" pitchFamily="18" charset="0"/>
                          <a:ea typeface="Times New Roman" panose="02020603050405020304" pitchFamily="18" charset="0"/>
                          <a:cs typeface="Times New Roman" panose="02020603050405020304" pitchFamily="18" charset="0"/>
                        </a:rPr>
                        <a:t>עַל־הָאָ֑רֶץ</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..........on the earth (Lev 11:29)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he-IL" sz="1800" dirty="0">
                          <a:effectLst/>
                          <a:latin typeface="Times New Roman" panose="02020603050405020304" pitchFamily="18" charset="0"/>
                          <a:ea typeface="Times New Roman" panose="02020603050405020304" pitchFamily="18" charset="0"/>
                          <a:cs typeface="Times New Roman" panose="02020603050405020304" pitchFamily="18" charset="0"/>
                        </a:rPr>
                        <a:t>עַל־הָאָ֔רֶץ</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..........on the earth (Deu 28:56)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16269725"/>
                  </a:ext>
                </a:extLst>
              </a:tr>
            </a:tbl>
          </a:graphicData>
        </a:graphic>
      </p:graphicFrame>
      <p:sp>
        <p:nvSpPr>
          <p:cNvPr id="8" name="TextBox 7">
            <a:extLst>
              <a:ext uri="{FF2B5EF4-FFF2-40B4-BE49-F238E27FC236}">
                <a16:creationId xmlns:a16="http://schemas.microsoft.com/office/drawing/2014/main" id="{CB253158-548B-AD91-7E61-06643F06D50C}"/>
              </a:ext>
            </a:extLst>
          </p:cNvPr>
          <p:cNvSpPr txBox="1"/>
          <p:nvPr/>
        </p:nvSpPr>
        <p:spPr>
          <a:xfrm>
            <a:off x="226243" y="-75414"/>
            <a:ext cx="12113444" cy="1384995"/>
          </a:xfrm>
          <a:prstGeom prst="rect">
            <a:avLst/>
          </a:prstGeom>
          <a:noFill/>
        </p:spPr>
        <p:txBody>
          <a:bodyPr wrap="square">
            <a:spAutoFit/>
          </a:bodyPr>
          <a:lstStyle/>
          <a:p>
            <a:r>
              <a:rPr lang="en-US" sz="2400" b="1" i="1" dirty="0">
                <a:effectLst/>
                <a:latin typeface="Times New Roman" panose="02020603050405020304" pitchFamily="18" charset="0"/>
                <a:ea typeface="Times New Roman" panose="02020603050405020304" pitchFamily="18" charset="0"/>
              </a:rPr>
              <a:t>On the earth</a:t>
            </a:r>
            <a:r>
              <a:rPr lang="en-US" sz="2400" b="1" dirty="0">
                <a:effectLst/>
                <a:latin typeface="Times New Roman" panose="02020603050405020304" pitchFamily="18" charset="0"/>
                <a:ea typeface="Times New Roman" panose="02020603050405020304" pitchFamily="18" charset="0"/>
              </a:rPr>
              <a:t> 60 times in the Torah              </a:t>
            </a:r>
            <a:r>
              <a:rPr lang="en-US" sz="2400" b="1" i="1" dirty="0">
                <a:latin typeface="Times New Roman" panose="02020603050405020304" pitchFamily="18" charset="0"/>
                <a:ea typeface="Times New Roman" panose="02020603050405020304" pitchFamily="18" charset="0"/>
              </a:rPr>
              <a:t>On the earth</a:t>
            </a:r>
            <a:r>
              <a:rPr lang="en-US" sz="2400" b="1" dirty="0">
                <a:latin typeface="Times New Roman" panose="02020603050405020304" pitchFamily="18" charset="0"/>
                <a:ea typeface="Times New Roman" panose="02020603050405020304" pitchFamily="18" charset="0"/>
              </a:rPr>
              <a:t> 36 times in Genesis (3 x 12)</a:t>
            </a:r>
            <a:endParaRPr lang="en-US" sz="2400" dirty="0">
              <a:latin typeface="Times New Roman" panose="02020603050405020304" pitchFamily="18"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i="1" dirty="0">
                <a:effectLst/>
                <a:latin typeface="Times New Roman" panose="02020603050405020304" pitchFamily="18" charset="0"/>
                <a:ea typeface="Times New Roman" panose="02020603050405020304" pitchFamily="18" charset="0"/>
              </a:rPr>
              <a:t>From on the earth</a:t>
            </a:r>
            <a:r>
              <a:rPr lang="en-US" sz="2400" b="1" dirty="0">
                <a:effectLst/>
                <a:latin typeface="Times New Roman" panose="02020603050405020304" pitchFamily="18" charset="0"/>
                <a:ea typeface="Times New Roman" panose="02020603050405020304" pitchFamily="18" charset="0"/>
              </a:rPr>
              <a:t> 7 times in the Torah       </a:t>
            </a:r>
            <a:r>
              <a:rPr lang="en-US" sz="2400" b="1" i="1" dirty="0">
                <a:solidFill>
                  <a:srgbClr val="0000FF"/>
                </a:solidFill>
                <a:latin typeface="Times New Roman" panose="02020603050405020304" pitchFamily="18" charset="0"/>
                <a:ea typeface="Times New Roman" panose="02020603050405020304" pitchFamily="18" charset="0"/>
              </a:rPr>
              <a:t>On the earth</a:t>
            </a:r>
            <a:r>
              <a:rPr lang="en-US" sz="2400" b="1" dirty="0">
                <a:solidFill>
                  <a:srgbClr val="0000FF"/>
                </a:solidFill>
                <a:latin typeface="Times New Roman" panose="02020603050405020304" pitchFamily="18" charset="0"/>
                <a:ea typeface="Times New Roman" panose="02020603050405020304" pitchFamily="18" charset="0"/>
              </a:rPr>
              <a:t> 7 times in Genesis 1	</a:t>
            </a: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Copyright: Repetition in the Bible </a:t>
            </a: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a:p>
            <a:endParaRPr lang="en-US" sz="2400" dirty="0">
              <a:solidFill>
                <a:srgbClr val="0000FF"/>
              </a:solidFill>
              <a:latin typeface="Times New Roman" panose="02020603050405020304" pitchFamily="18" charset="0"/>
              <a:ea typeface="Times New Roman" panose="02020603050405020304" pitchFamily="18" charset="0"/>
            </a:endParaRPr>
          </a:p>
          <a:p>
            <a:pPr marL="0" marR="0"/>
            <a:endParaRPr lang="en-US" sz="1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97768171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E777FA-194E-EFDB-5952-366A663649C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7A7177F-143E-79FA-7528-AB1FFB556E80}"/>
              </a:ext>
            </a:extLst>
          </p:cNvPr>
          <p:cNvSpPr txBox="1"/>
          <p:nvPr/>
        </p:nvSpPr>
        <p:spPr>
          <a:xfrm>
            <a:off x="527901" y="263950"/>
            <a:ext cx="12192000" cy="6740307"/>
          </a:xfrm>
          <a:prstGeom prst="rect">
            <a:avLst/>
          </a:prstGeom>
          <a:noFill/>
        </p:spPr>
        <p:txBody>
          <a:bodyPr wrap="square" rtlCol="0">
            <a:spAutoFit/>
          </a:bodyPr>
          <a:lstStyle/>
          <a:p>
            <a:pPr marL="0" marR="0"/>
            <a:r>
              <a:rPr lang="en-US" sz="1800" dirty="0">
                <a:effectLst/>
                <a:latin typeface="Times New Roman" panose="02020603050405020304" pitchFamily="18" charset="0"/>
                <a:ea typeface="Times New Roman" panose="02020603050405020304" pitchFamily="18" charset="0"/>
              </a:rPr>
              <a:t> </a:t>
            </a:r>
          </a:p>
          <a:p>
            <a:pPr marL="0" marR="0"/>
            <a:r>
              <a:rPr lang="en-US" sz="3600" b="1" i="1" dirty="0">
                <a:effectLst/>
                <a:latin typeface="Times New Roman" panose="02020603050405020304" pitchFamily="18" charset="0"/>
                <a:ea typeface="Times New Roman" panose="02020603050405020304" pitchFamily="18" charset="0"/>
              </a:rPr>
              <a:t>that creeps </a:t>
            </a:r>
            <a:r>
              <a:rPr lang="en-US" sz="3600" dirty="0">
                <a:effectLst/>
                <a:latin typeface="Times New Roman" panose="02020603050405020304" pitchFamily="18" charset="0"/>
                <a:ea typeface="Times New Roman" panose="02020603050405020304" pitchFamily="18" charset="0"/>
              </a:rPr>
              <a:t>(verb) </a:t>
            </a:r>
            <a:r>
              <a:rPr lang="en-US" sz="3600" b="1" i="1" dirty="0">
                <a:effectLst/>
                <a:latin typeface="Times New Roman" panose="02020603050405020304" pitchFamily="18" charset="0"/>
                <a:ea typeface="Times New Roman" panose="02020603050405020304" pitchFamily="18" charset="0"/>
              </a:rPr>
              <a:t>on the earth/ground </a:t>
            </a:r>
            <a:r>
              <a:rPr lang="en-US" sz="3600" b="1" dirty="0">
                <a:effectLst/>
                <a:latin typeface="Times New Roman" panose="02020603050405020304" pitchFamily="18" charset="0"/>
                <a:ea typeface="Times New Roman" panose="02020603050405020304" pitchFamily="18" charset="0"/>
              </a:rPr>
              <a:t>10 times in the Bible</a:t>
            </a:r>
            <a:endParaRPr lang="en-US" sz="3600" dirty="0">
              <a:effectLst/>
              <a:latin typeface="Times New Roman" panose="02020603050405020304" pitchFamily="18" charset="0"/>
              <a:ea typeface="Times New Roman" panose="02020603050405020304" pitchFamily="18" charset="0"/>
            </a:endParaRPr>
          </a:p>
          <a:p>
            <a:pPr marL="0" marR="0"/>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that creeps on the </a:t>
            </a:r>
            <a:r>
              <a:rPr lang="en-US" sz="320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earth</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הָֽרֹמֵ֥שׂ עַל־הָאָֽרֶץ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(Gen 1:26)</a:t>
            </a:r>
          </a:p>
          <a:p>
            <a:pPr marL="0" marR="0"/>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that creeps on the </a:t>
            </a:r>
            <a:r>
              <a:rPr lang="en-US" sz="320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earth</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 הָֽרֹמֶ֥שֶׂת עַל־הָאָֽרֶץ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(Gen 1:28)</a:t>
            </a:r>
          </a:p>
          <a:p>
            <a:pPr marL="0" marR="0"/>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that creeps on the </a:t>
            </a:r>
            <a:r>
              <a:rPr lang="en-US" sz="320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earth</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 רוֹמֵ֣שׂ עַל־הָאָ֗רֶץ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(Gen 1:30)</a:t>
            </a:r>
          </a:p>
          <a:p>
            <a:pPr marL="0" marR="0"/>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that creeps on the </a:t>
            </a:r>
            <a:r>
              <a:rPr lang="en-US" sz="3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ground</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רֹמֵ֖שׂ עַל־הָֽאֲדָמָֽה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(Gen 7:8)</a:t>
            </a:r>
          </a:p>
          <a:p>
            <a:pPr marL="0" marR="0"/>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that creeps on the </a:t>
            </a:r>
            <a:r>
              <a:rPr lang="en-US" sz="320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earth</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 הָרֹמֵ֥שׂ עַל־הָאָ֖רֶץ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(Gen 7:14)</a:t>
            </a:r>
          </a:p>
          <a:p>
            <a:pPr marL="0" marR="0"/>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that creeps on the </a:t>
            </a:r>
            <a:r>
              <a:rPr lang="en-US" sz="320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earth</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 הָרֹמֵ֣שׂ עַל־הָאָ֗רֶץ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(Gen 7:21)</a:t>
            </a:r>
          </a:p>
          <a:p>
            <a:pPr marL="0" marR="0"/>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that creeps on the </a:t>
            </a:r>
            <a:r>
              <a:rPr lang="en-US" sz="320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earth</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 הָרֹמֵ֥שׂ עַל־הָאָ֖רֶץ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(Gen 8:17)</a:t>
            </a:r>
          </a:p>
          <a:p>
            <a:pPr marL="0" marR="0"/>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that creeps on the </a:t>
            </a:r>
            <a:r>
              <a:rPr lang="en-US" sz="320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earth</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 רוֹמֵ֣שׂ עַל־הָאָ֑רֶץ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(Gen 8:19)</a:t>
            </a:r>
          </a:p>
          <a:p>
            <a:pPr marL="0" marR="0"/>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that creeps on the earth...........</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 הָרֹמֵ֥שׂ עַל־הָאָֽרֶץ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(Lev 11:44)</a:t>
            </a:r>
          </a:p>
          <a:p>
            <a:pPr marL="0" marR="0"/>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that creeps on the </a:t>
            </a:r>
            <a:r>
              <a:rPr lang="en-US" sz="3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ground</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 הָרֹמֵ֣שׂ עַל־הָֽאֲדָמָ֔ה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(Eze 38:20)</a:t>
            </a:r>
          </a:p>
          <a:p>
            <a:pPr marL="0" marR="0"/>
            <a:endParaRPr lang="en-US" sz="32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Copyright: Repetition in the Bible </a:t>
            </a: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a:endParaRPr lang="en-US" sz="18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5987407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8E2FC1-D844-3E8A-ED0E-B3748008A6E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A7F2046-DB22-872A-F170-8239896D22C1}"/>
              </a:ext>
            </a:extLst>
          </p:cNvPr>
          <p:cNvSpPr txBox="1"/>
          <p:nvPr/>
        </p:nvSpPr>
        <p:spPr>
          <a:xfrm>
            <a:off x="1602558" y="74235"/>
            <a:ext cx="9568206" cy="7109639"/>
          </a:xfrm>
          <a:prstGeom prst="rect">
            <a:avLst/>
          </a:prstGeom>
          <a:noFill/>
        </p:spPr>
        <p:txBody>
          <a:bodyPr wrap="square">
            <a:spAutoFit/>
          </a:bodyPr>
          <a:lstStyle/>
          <a:p>
            <a:pPr marL="0" marR="0"/>
            <a:r>
              <a:rPr lang="en-US" sz="2800" b="1" i="1" dirty="0">
                <a:effectLst/>
                <a:latin typeface="Times New Roman" panose="02020603050405020304" pitchFamily="18" charset="0"/>
                <a:ea typeface="Times New Roman" panose="02020603050405020304" pitchFamily="18" charset="0"/>
              </a:rPr>
              <a:t>That Creeps </a:t>
            </a:r>
            <a:r>
              <a:rPr lang="en-US" sz="2800" dirty="0">
                <a:effectLst/>
                <a:latin typeface="Times New Roman" panose="02020603050405020304" pitchFamily="18" charset="0"/>
                <a:ea typeface="Times New Roman" panose="02020603050405020304" pitchFamily="18" charset="0"/>
              </a:rPr>
              <a:t>(verb) </a:t>
            </a:r>
            <a:r>
              <a:rPr lang="en-US" sz="2800" b="1" dirty="0">
                <a:effectLst/>
                <a:latin typeface="Times New Roman" panose="02020603050405020304" pitchFamily="18" charset="0"/>
                <a:ea typeface="Times New Roman" panose="02020603050405020304" pitchFamily="18" charset="0"/>
              </a:rPr>
              <a:t>17 times in the Tanakh</a:t>
            </a:r>
            <a:endParaRPr lang="en-US" sz="2800" dirty="0">
              <a:effectLst/>
              <a:latin typeface="Times New Roman" panose="02020603050405020304" pitchFamily="18" charset="0"/>
              <a:ea typeface="Times New Roman" panose="02020603050405020304" pitchFamily="18" charset="0"/>
            </a:endParaRPr>
          </a:p>
          <a:p>
            <a:pPr marL="0" marR="0"/>
            <a:r>
              <a:rPr lang="en-US" sz="2400" b="1" i="1" dirty="0">
                <a:effectLst/>
                <a:latin typeface="Times New Roman" panose="02020603050405020304" pitchFamily="18" charset="0"/>
                <a:ea typeface="Times New Roman" panose="02020603050405020304" pitchFamily="18" charset="0"/>
              </a:rPr>
              <a:t>That Creeps </a:t>
            </a:r>
            <a:r>
              <a:rPr lang="en-US" sz="2400" b="1" dirty="0">
                <a:effectLst/>
                <a:latin typeface="Times New Roman" panose="02020603050405020304" pitchFamily="18" charset="0"/>
                <a:ea typeface="Times New Roman" panose="02020603050405020304" pitchFamily="18" charset="0"/>
              </a:rPr>
              <a:t>10s times in Genesis, Creeps upon 10 times in Tanakh</a:t>
            </a:r>
            <a:endParaRPr lang="en-US" sz="2400" dirty="0">
              <a:effectLst/>
              <a:latin typeface="Times New Roman" panose="02020603050405020304" pitchFamily="18" charset="0"/>
              <a:ea typeface="Times New Roman" panose="02020603050405020304" pitchFamily="18" charset="0"/>
            </a:endParaRPr>
          </a:p>
          <a:p>
            <a:pPr marL="0" marR="0"/>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that creeps............................................</a:t>
            </a:r>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הָֽרֹמֶ֡שֶׂת </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(Gen 1:21)</a:t>
            </a:r>
          </a:p>
          <a:p>
            <a:pPr marL="0" marR="0"/>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that creeps </a:t>
            </a:r>
            <a:r>
              <a:rPr lang="en-US" sz="2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upon </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the earth........</a:t>
            </a:r>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 הָֽרֹמֵ֥שׂ </a:t>
            </a:r>
            <a:r>
              <a:rPr lang="he-IL" sz="2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עַל</a:t>
            </a:r>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־הָאָֽרֶץ </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(Gen 1:26)</a:t>
            </a:r>
          </a:p>
          <a:p>
            <a:pPr marL="0" marR="0"/>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that creeps </a:t>
            </a:r>
            <a:r>
              <a:rPr lang="en-US" sz="2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upon </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the earth........</a:t>
            </a:r>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 הָֽרֹמֶ֥שֶׂת </a:t>
            </a:r>
            <a:r>
              <a:rPr lang="he-IL" sz="2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עַל</a:t>
            </a:r>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־הָאָֽרֶץ </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(Gen 1:28)</a:t>
            </a:r>
          </a:p>
          <a:p>
            <a:pPr marL="0" marR="0"/>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that creeps </a:t>
            </a:r>
            <a:r>
              <a:rPr lang="en-US" sz="2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upon </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the earth........</a:t>
            </a:r>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 רוֹמֵ֣שׂ </a:t>
            </a:r>
            <a:r>
              <a:rPr lang="he-IL" sz="2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עַל</a:t>
            </a:r>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־הָאָ֗רֶץ </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(Gen 1:30)</a:t>
            </a:r>
          </a:p>
          <a:p>
            <a:pPr marL="0" marR="0"/>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that creeps </a:t>
            </a:r>
            <a:r>
              <a:rPr lang="en-US" sz="2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upon </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the </a:t>
            </a:r>
            <a:r>
              <a:rPr lang="en-US" sz="22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ground</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 רֹמֵ֖שׂ </a:t>
            </a:r>
            <a:r>
              <a:rPr lang="he-IL" sz="2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עַל</a:t>
            </a:r>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־הָֽאֲדָמָֽה </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(Gen 7:8)</a:t>
            </a:r>
          </a:p>
          <a:p>
            <a:pPr marL="0" marR="0"/>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that creeps </a:t>
            </a:r>
            <a:r>
              <a:rPr lang="en-US" sz="2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upon </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the earth........</a:t>
            </a:r>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 הָרֹמֵ֥שׂ </a:t>
            </a:r>
            <a:r>
              <a:rPr lang="he-IL" sz="2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עַל</a:t>
            </a:r>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־הָאָ֖רֶץ </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(Gen 7:14)</a:t>
            </a:r>
          </a:p>
          <a:p>
            <a:pPr marL="0" marR="0"/>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that creeps </a:t>
            </a:r>
            <a:r>
              <a:rPr lang="en-US" sz="2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upon </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the earth........</a:t>
            </a:r>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 הָרֹמֵ֣שׂ </a:t>
            </a:r>
            <a:r>
              <a:rPr lang="he-IL" sz="2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עַל</a:t>
            </a:r>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־הָאָ֗רֶץ </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(Gen 7:21)</a:t>
            </a:r>
          </a:p>
          <a:p>
            <a:pPr marL="0" marR="0"/>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that creeps </a:t>
            </a:r>
            <a:r>
              <a:rPr lang="en-US" sz="2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upon </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the earth........</a:t>
            </a:r>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 הָרֹמֵ֥שׂ </a:t>
            </a:r>
            <a:r>
              <a:rPr lang="he-IL" sz="2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עַל</a:t>
            </a:r>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־הָאָ֖רֶץ </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(Gen 8:17)</a:t>
            </a:r>
          </a:p>
          <a:p>
            <a:pPr marL="0" marR="0"/>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that creeps </a:t>
            </a:r>
            <a:r>
              <a:rPr lang="en-US" sz="2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upon </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the earth........</a:t>
            </a:r>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 רוֹמֵ֣שׂ </a:t>
            </a:r>
            <a:r>
              <a:rPr lang="he-IL" sz="2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עַל</a:t>
            </a:r>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־הָאָ֑רֶץ </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(Gen 8:19)</a:t>
            </a:r>
          </a:p>
          <a:p>
            <a:pPr marL="0" marR="0"/>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that creeps …… the </a:t>
            </a:r>
            <a:r>
              <a:rPr lang="en-US" sz="22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ground</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 תִּרְמֹ֧שׂ הָֽאֲדָמָ֛ה </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(Gen 9:2)</a:t>
            </a:r>
          </a:p>
          <a:p>
            <a:pPr marL="0" marR="0"/>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that creeps </a:t>
            </a:r>
            <a:r>
              <a:rPr lang="en-US" sz="2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upon </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the earth........</a:t>
            </a:r>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 הָרֹמֵ֥שׂ </a:t>
            </a:r>
            <a:r>
              <a:rPr lang="he-IL" sz="2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עַל</a:t>
            </a:r>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־הָאָֽרֶץ </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b="1" dirty="0">
                <a:effectLst/>
                <a:latin typeface="Times New Roman" panose="02020603050405020304" pitchFamily="18" charset="0"/>
                <a:ea typeface="Times New Roman" panose="02020603050405020304" pitchFamily="18" charset="0"/>
                <a:cs typeface="Times New Roman" panose="02020603050405020304" pitchFamily="18" charset="0"/>
              </a:rPr>
              <a:t>(Lev 11:44)</a:t>
            </a:r>
          </a:p>
          <a:p>
            <a:pPr marL="0" marR="0"/>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that creeps............................................</a:t>
            </a:r>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 הָרֹמֶ֖שֶׂת </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b="1" dirty="0">
                <a:effectLst/>
                <a:latin typeface="Times New Roman" panose="02020603050405020304" pitchFamily="18" charset="0"/>
                <a:ea typeface="Times New Roman" panose="02020603050405020304" pitchFamily="18" charset="0"/>
                <a:cs typeface="Times New Roman" panose="02020603050405020304" pitchFamily="18" charset="0"/>
              </a:rPr>
              <a:t>(Lev 11:46)</a:t>
            </a:r>
          </a:p>
          <a:p>
            <a:pPr marL="0" marR="0"/>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that creeps …… the </a:t>
            </a:r>
            <a:r>
              <a:rPr lang="en-US" sz="22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ground</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 תִּרְמֹ֣שׂ הָֽאֲדָמָ֔ה </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b="1" dirty="0">
                <a:effectLst/>
                <a:latin typeface="Times New Roman" panose="02020603050405020304" pitchFamily="18" charset="0"/>
                <a:ea typeface="Times New Roman" panose="02020603050405020304" pitchFamily="18" charset="0"/>
                <a:cs typeface="Times New Roman" panose="02020603050405020304" pitchFamily="18" charset="0"/>
              </a:rPr>
              <a:t>(Lev 20:25)</a:t>
            </a:r>
          </a:p>
          <a:p>
            <a:pPr marL="0" marR="0"/>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all that creeps …… the </a:t>
            </a:r>
            <a:r>
              <a:rPr lang="en-US" sz="22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ground</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כָּל־רֹמֵ֖שׂ בָּאֲדָמָ֑ה </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b="1" dirty="0">
                <a:effectLst/>
                <a:latin typeface="Times New Roman" panose="02020603050405020304" pitchFamily="18" charset="0"/>
                <a:ea typeface="Times New Roman" panose="02020603050405020304" pitchFamily="18" charset="0"/>
                <a:cs typeface="Times New Roman" panose="02020603050405020304" pitchFamily="18" charset="0"/>
              </a:rPr>
              <a:t>(Deu 4:18)</a:t>
            </a:r>
          </a:p>
          <a:p>
            <a:pPr marL="0" marR="0"/>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that creeps..............................................</a:t>
            </a:r>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 רֹמֵ֥שׂ </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b="1"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200" b="1" dirty="0" err="1">
                <a:effectLst/>
                <a:latin typeface="Times New Roman" panose="02020603050405020304" pitchFamily="18" charset="0"/>
                <a:ea typeface="Times New Roman" panose="02020603050405020304" pitchFamily="18" charset="0"/>
                <a:cs typeface="Times New Roman" panose="02020603050405020304" pitchFamily="18" charset="0"/>
              </a:rPr>
              <a:t>Psa</a:t>
            </a:r>
            <a:r>
              <a:rPr lang="en-US" sz="2200" b="1" dirty="0">
                <a:effectLst/>
                <a:latin typeface="Times New Roman" panose="02020603050405020304" pitchFamily="18" charset="0"/>
                <a:ea typeface="Times New Roman" panose="02020603050405020304" pitchFamily="18" charset="0"/>
                <a:cs typeface="Times New Roman" panose="02020603050405020304" pitchFamily="18" charset="0"/>
              </a:rPr>
              <a:t> 69:35)</a:t>
            </a:r>
          </a:p>
          <a:p>
            <a:pPr marL="0" marR="0"/>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that creeps...............................................</a:t>
            </a:r>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 תִ֜רְמֹ֗שׂ</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b="1"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200" b="1" dirty="0" err="1">
                <a:effectLst/>
                <a:latin typeface="Times New Roman" panose="02020603050405020304" pitchFamily="18" charset="0"/>
                <a:ea typeface="Times New Roman" panose="02020603050405020304" pitchFamily="18" charset="0"/>
                <a:cs typeface="Times New Roman" panose="02020603050405020304" pitchFamily="18" charset="0"/>
              </a:rPr>
              <a:t>Psa</a:t>
            </a:r>
            <a:r>
              <a:rPr lang="en-US" sz="2200" b="1" dirty="0">
                <a:effectLst/>
                <a:latin typeface="Times New Roman" panose="02020603050405020304" pitchFamily="18" charset="0"/>
                <a:ea typeface="Times New Roman" panose="02020603050405020304" pitchFamily="18" charset="0"/>
                <a:cs typeface="Times New Roman" panose="02020603050405020304" pitchFamily="18" charset="0"/>
              </a:rPr>
              <a:t> 104:20)</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that creeps </a:t>
            </a:r>
            <a:r>
              <a:rPr lang="en-US" sz="2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upon </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the </a:t>
            </a:r>
            <a:r>
              <a:rPr lang="en-US" sz="22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ground</a:t>
            </a:r>
            <a:r>
              <a:rPr lang="en-US" sz="22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 הָרֹמֵ֣שׂ </a:t>
            </a:r>
            <a:r>
              <a:rPr lang="he-IL" sz="2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עַל</a:t>
            </a:r>
            <a:r>
              <a:rPr lang="he-IL" sz="2200" dirty="0">
                <a:effectLst/>
                <a:latin typeface="Times New Roman" panose="02020603050405020304" pitchFamily="18" charset="0"/>
                <a:ea typeface="Times New Roman" panose="02020603050405020304" pitchFamily="18" charset="0"/>
                <a:cs typeface="Times New Roman" panose="02020603050405020304" pitchFamily="18" charset="0"/>
              </a:rPr>
              <a:t>־הָֽאֲדָמָ֔ה </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b="1" dirty="0">
                <a:effectLst/>
                <a:latin typeface="Times New Roman" panose="02020603050405020304" pitchFamily="18" charset="0"/>
                <a:ea typeface="Times New Roman" panose="02020603050405020304" pitchFamily="18" charset="0"/>
                <a:cs typeface="Times New Roman" panose="02020603050405020304" pitchFamily="18" charset="0"/>
              </a:rPr>
              <a:t>(Eze 38:20)</a:t>
            </a: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solidFill>
                  <a:prstClr val="black"/>
                </a:solidFill>
                <a:latin typeface="Times New Roman" pitchFamily="18" charset="0"/>
                <a:cs typeface="Times New Roman" pitchFamily="18" charset="0"/>
              </a:rPr>
              <a:t>							</a:t>
            </a: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Copyright: Repetition in the Bible </a:t>
            </a: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a:endParaRPr lang="en-US" sz="2200" b="1"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982573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FC8B7A5-D315-9695-2475-203F94B99C09}"/>
              </a:ext>
            </a:extLst>
          </p:cNvPr>
          <p:cNvSpPr txBox="1"/>
          <p:nvPr/>
        </p:nvSpPr>
        <p:spPr>
          <a:xfrm>
            <a:off x="0" y="933420"/>
            <a:ext cx="12296775" cy="501675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Creeping thing (noun) 10 times in Genesis</a:t>
            </a:r>
            <a:endParaRPr kumimoji="0" lang="en-US" sz="3200" b="0" i="0" u="none" strike="noStrike" kern="1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kumimoji="0" lang="en-US" sz="2400" b="0" i="0" u="none" strike="noStrike" kern="0" cap="none" spc="0" normalizeH="0" baseline="0" noProof="0" dirty="0">
                <a:ln>
                  <a:noFill/>
                </a:ln>
                <a:solidFill>
                  <a:srgbClr val="FF0000"/>
                </a:solidFill>
                <a:effectLst/>
                <a:uLnTx/>
                <a:uFillTx/>
                <a:latin typeface="Times New Roman" panose="02020603050405020304" pitchFamily="18" charset="0"/>
                <a:ea typeface="Calibri" panose="020F0502020204030204" pitchFamily="34" charset="0"/>
                <a:cs typeface="Times New Roman" panose="02020603050405020304" pitchFamily="18" charset="0"/>
              </a:rPr>
              <a:t>and </a:t>
            </a:r>
            <a:r>
              <a:rPr kumimoji="0" lang="en-US" sz="2400" b="0" i="0" u="none" strike="noStrike" kern="0" cap="none" spc="0" normalizeH="0" baseline="0" noProof="0" dirty="0">
                <a:ln>
                  <a:noFill/>
                </a:ln>
                <a:solidFill>
                  <a:srgbClr val="0000FF"/>
                </a:solidFill>
                <a:effectLst/>
                <a:uLnTx/>
                <a:uFillTx/>
                <a:latin typeface="Times New Roman" panose="02020603050405020304" pitchFamily="18" charset="0"/>
                <a:ea typeface="Calibri" panose="020F0502020204030204" pitchFamily="34" charset="0"/>
                <a:cs typeface="Times New Roman" panose="02020603050405020304" pitchFamily="18" charset="0"/>
              </a:rPr>
              <a:t>creeping thing</a:t>
            </a:r>
            <a:r>
              <a:rPr kumimoji="0" lang="en-US" sz="2400" b="0" i="0" u="none" strike="noStrike" kern="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kumimoji="0" lang="he-IL" sz="2400" b="0" i="0" u="none" strike="noStrike" kern="0" cap="none" spc="0" normalizeH="0" baseline="0" noProof="0" dirty="0">
                <a:ln>
                  <a:noFill/>
                </a:ln>
                <a:solidFill>
                  <a:srgbClr val="0000FF"/>
                </a:solidFill>
                <a:effectLst/>
                <a:uLnTx/>
                <a:uFillTx/>
                <a:latin typeface="Times New Roman" panose="02020603050405020304" pitchFamily="18" charset="0"/>
                <a:ea typeface="Calibri" panose="020F0502020204030204" pitchFamily="34" charset="0"/>
                <a:cs typeface="Times New Roman" panose="02020603050405020304" pitchFamily="18" charset="0"/>
              </a:rPr>
              <a:t>וָרֶ֛מֶשׂ </a:t>
            </a:r>
            <a:r>
              <a:rPr kumimoji="0" lang="en-US" sz="2400" b="0" i="0" u="none" strike="noStrike" kern="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kumimoji="0" lang="en-US" sz="2400" b="0" i="0" u="none" strike="noStrike" kern="0" cap="none" spc="0" normalizeH="0" baseline="0" noProof="0" dirty="0">
                <a:ln>
                  <a:noFill/>
                </a:ln>
                <a:solidFill>
                  <a:srgbClr val="008000"/>
                </a:solidFill>
                <a:effectLst/>
                <a:uLnTx/>
                <a:uFillTx/>
                <a:latin typeface="Times New Roman" panose="02020603050405020304" pitchFamily="18" charset="0"/>
                <a:ea typeface="Calibri" panose="020F0502020204030204" pitchFamily="34" charset="0"/>
                <a:cs typeface="Times New Roman" panose="02020603050405020304" pitchFamily="18" charset="0"/>
              </a:rPr>
              <a:t>(Gen 1:24)</a:t>
            </a:r>
            <a:endParaRPr kumimoji="0" lang="en-US" sz="2400" b="0" i="0" u="none" strike="noStrike" kern="100" cap="none" spc="0" normalizeH="0" baseline="0" noProof="0" dirty="0">
              <a:ln>
                <a:noFill/>
              </a:ln>
              <a:solidFill>
                <a:srgbClr val="008000"/>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kumimoji="0" lang="en-US" sz="2400" b="0" i="0" u="none" strike="noStrike" kern="0" cap="none" spc="0" normalizeH="0" baseline="0" noProof="0" dirty="0">
                <a:ln>
                  <a:noFill/>
                </a:ln>
                <a:solidFill>
                  <a:srgbClr val="FF0000"/>
                </a:solidFill>
                <a:effectLst/>
                <a:uLnTx/>
                <a:uFillTx/>
                <a:latin typeface="Times New Roman" panose="02020603050405020304" pitchFamily="18" charset="0"/>
                <a:ea typeface="Calibri" panose="020F0502020204030204" pitchFamily="34" charset="0"/>
                <a:cs typeface="Times New Roman" panose="02020603050405020304" pitchFamily="18" charset="0"/>
              </a:rPr>
              <a:t>and </a:t>
            </a:r>
            <a:r>
              <a:rPr kumimoji="0" lang="en-US" sz="2400" b="1" i="0" u="none" strike="noStrike" kern="0" cap="none" spc="0" normalizeH="0" baseline="0" noProof="0" dirty="0">
                <a:ln>
                  <a:noFill/>
                </a:ln>
                <a:solidFill>
                  <a:srgbClr val="0000FF"/>
                </a:solidFill>
                <a:effectLst/>
                <a:uLnTx/>
                <a:uFillTx/>
                <a:latin typeface="Times New Roman" panose="02020603050405020304" pitchFamily="18" charset="0"/>
                <a:ea typeface="Calibri" panose="020F0502020204030204" pitchFamily="34" charset="0"/>
                <a:cs typeface="Times New Roman" panose="02020603050405020304" pitchFamily="18" charset="0"/>
              </a:rPr>
              <a:t>every</a:t>
            </a:r>
            <a:r>
              <a:rPr kumimoji="0" lang="en-US" sz="2400" b="0" i="0" u="none" strike="noStrike" kern="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kumimoji="0" lang="en-US" sz="2400" b="0" i="0" u="none" strike="noStrike" kern="0" cap="none" spc="0" normalizeH="0" baseline="0" noProof="0" dirty="0">
                <a:ln>
                  <a:noFill/>
                </a:ln>
                <a:solidFill>
                  <a:srgbClr val="0000FF"/>
                </a:solidFill>
                <a:effectLst/>
                <a:uLnTx/>
                <a:uFillTx/>
                <a:latin typeface="Times New Roman" panose="02020603050405020304" pitchFamily="18" charset="0"/>
                <a:ea typeface="Calibri" panose="020F0502020204030204" pitchFamily="34" charset="0"/>
                <a:cs typeface="Times New Roman" panose="02020603050405020304" pitchFamily="18" charset="0"/>
              </a:rPr>
              <a:t>creeping thing </a:t>
            </a:r>
            <a:r>
              <a:rPr kumimoji="0" lang="en-US" sz="2400" b="0" i="0" u="none" strike="noStrike" kern="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on the ground.........................</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וְאֵ֛ת כָּל־ר</a:t>
            </a:r>
            <a:r>
              <a:rPr kumimoji="0" lang="he-IL" sz="2400" b="0" i="0" u="none" strike="noStrike" kern="0" cap="none" spc="0" normalizeH="0" baseline="0" noProof="0" dirty="0">
                <a:ln>
                  <a:noFill/>
                </a:ln>
                <a:solidFill>
                  <a:srgbClr val="0000FF"/>
                </a:solidFill>
                <a:effectLst/>
                <a:uLnTx/>
                <a:uFillTx/>
                <a:latin typeface="Times New Roman" panose="02020603050405020304" pitchFamily="18" charset="0"/>
                <a:ea typeface="Calibri" panose="020F0502020204030204" pitchFamily="34" charset="0"/>
                <a:cs typeface="Times New Roman" panose="02020603050405020304" pitchFamily="18" charset="0"/>
              </a:rPr>
              <a:t>ֶ֥מֶשׂ</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הָֽאֲדָמָ֖ה </a:t>
            </a:r>
            <a:r>
              <a:rPr kumimoji="0" lang="en-US" sz="2400" b="0" i="0" u="none" strike="noStrike" kern="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kumimoji="0" lang="en-US" sz="2400" b="0" i="0" u="none" strike="noStrike" kern="0" cap="none" spc="0" normalizeH="0" baseline="0" noProof="0" dirty="0">
                <a:ln>
                  <a:noFill/>
                </a:ln>
                <a:solidFill>
                  <a:srgbClr val="008000"/>
                </a:solidFill>
                <a:effectLst/>
                <a:uLnTx/>
                <a:uFillTx/>
                <a:latin typeface="Times New Roman" panose="02020603050405020304" pitchFamily="18" charset="0"/>
                <a:ea typeface="Calibri" panose="020F0502020204030204" pitchFamily="34" charset="0"/>
                <a:cs typeface="Times New Roman" panose="02020603050405020304" pitchFamily="18" charset="0"/>
              </a:rPr>
              <a:t>(Gen 1:25)</a:t>
            </a:r>
            <a:endParaRPr kumimoji="0" lang="en-US" sz="2400" b="0" i="0" u="none" strike="noStrike" kern="100" cap="none" spc="0" normalizeH="0" baseline="0" noProof="0" dirty="0">
              <a:ln>
                <a:noFill/>
              </a:ln>
              <a:solidFill>
                <a:srgbClr val="008000"/>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kumimoji="0" lang="en-US" sz="2400" b="0" i="0" u="none" strike="noStrike" kern="0" cap="none" spc="0" normalizeH="0" baseline="0" noProof="0" dirty="0">
                <a:ln>
                  <a:noFill/>
                </a:ln>
                <a:solidFill>
                  <a:srgbClr val="FF0000"/>
                </a:solidFill>
                <a:effectLst/>
                <a:uLnTx/>
                <a:uFillTx/>
                <a:latin typeface="Times New Roman" panose="02020603050405020304" pitchFamily="18" charset="0"/>
                <a:ea typeface="Calibri" panose="020F0502020204030204" pitchFamily="34" charset="0"/>
                <a:cs typeface="Times New Roman" panose="02020603050405020304" pitchFamily="18" charset="0"/>
              </a:rPr>
              <a:t>and </a:t>
            </a:r>
            <a:r>
              <a:rPr kumimoji="0" lang="en-US" sz="2400" b="0" i="0" u="none" strike="noStrike" kern="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Upon </a:t>
            </a:r>
            <a:r>
              <a:rPr kumimoji="0" lang="en-US" sz="2400" b="1" i="0" u="none" strike="noStrike" kern="0" cap="none" spc="0" normalizeH="0" baseline="0" noProof="0" dirty="0">
                <a:ln>
                  <a:noFill/>
                </a:ln>
                <a:solidFill>
                  <a:srgbClr val="0000FF"/>
                </a:solidFill>
                <a:effectLst/>
                <a:uLnTx/>
                <a:uFillTx/>
                <a:latin typeface="Times New Roman" panose="02020603050405020304" pitchFamily="18" charset="0"/>
                <a:ea typeface="Calibri" panose="020F0502020204030204" pitchFamily="34" charset="0"/>
                <a:cs typeface="Times New Roman" panose="02020603050405020304" pitchFamily="18" charset="0"/>
              </a:rPr>
              <a:t>every</a:t>
            </a:r>
            <a:r>
              <a:rPr kumimoji="0" lang="en-US" sz="2400" b="0" i="0" u="none" strike="noStrike" kern="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kumimoji="0" lang="en-US" sz="2400" b="0" i="0" u="none" strike="noStrike" kern="0" cap="none" spc="0" normalizeH="0" baseline="0" noProof="0" dirty="0">
                <a:ln>
                  <a:noFill/>
                </a:ln>
                <a:solidFill>
                  <a:srgbClr val="0000FF"/>
                </a:solidFill>
                <a:effectLst/>
                <a:uLnTx/>
                <a:uFillTx/>
                <a:latin typeface="Times New Roman" panose="02020603050405020304" pitchFamily="18" charset="0"/>
                <a:ea typeface="Calibri" panose="020F0502020204030204" pitchFamily="34" charset="0"/>
                <a:cs typeface="Times New Roman" panose="02020603050405020304" pitchFamily="18" charset="0"/>
              </a:rPr>
              <a:t>creeping thing </a:t>
            </a:r>
            <a:r>
              <a:rPr kumimoji="0" lang="en-US" sz="2400" b="0" i="0" u="none" strike="noStrike" kern="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that creeps on the earth.......</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וּבְכָל־הָרֶ֖מֶשׂ </a:t>
            </a:r>
            <a:r>
              <a:rPr kumimoji="0" lang="he-IL" sz="2400" b="0" i="0" u="none" strike="noStrike" kern="0" cap="none" spc="0" normalizeH="0" baseline="0" noProof="0" dirty="0">
                <a:ln>
                  <a:noFill/>
                </a:ln>
                <a:solidFill>
                  <a:srgbClr val="0000FF"/>
                </a:solidFill>
                <a:effectLst/>
                <a:uLnTx/>
                <a:uFillTx/>
                <a:latin typeface="Times New Roman" panose="02020603050405020304" pitchFamily="18" charset="0"/>
                <a:ea typeface="Calibri" panose="020F0502020204030204" pitchFamily="34" charset="0"/>
                <a:cs typeface="Times New Roman" panose="02020603050405020304" pitchFamily="18" charset="0"/>
              </a:rPr>
              <a:t>הָֽרֹמֵ֥שׂ </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עַל־הָאָֽרֶץ </a:t>
            </a:r>
            <a:r>
              <a:rPr kumimoji="0" lang="en-US" sz="2400" b="0" i="0" u="none" strike="noStrike" kern="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kumimoji="0" lang="en-US" sz="2400" b="0" i="0" u="none" strike="noStrike" kern="0" cap="none" spc="0" normalizeH="0" baseline="0" noProof="0" dirty="0">
                <a:ln>
                  <a:noFill/>
                </a:ln>
                <a:solidFill>
                  <a:srgbClr val="008000"/>
                </a:solidFill>
                <a:effectLst/>
                <a:uLnTx/>
                <a:uFillTx/>
                <a:latin typeface="Times New Roman" panose="02020603050405020304" pitchFamily="18" charset="0"/>
                <a:ea typeface="Calibri" panose="020F0502020204030204" pitchFamily="34" charset="0"/>
                <a:cs typeface="Times New Roman" panose="02020603050405020304" pitchFamily="18" charset="0"/>
              </a:rPr>
              <a:t>(Gen 1:26)</a:t>
            </a:r>
            <a:endParaRPr kumimoji="0" lang="en-US" sz="2400" b="0" i="0" u="none" strike="noStrike" kern="100" cap="none" spc="0" normalizeH="0" baseline="0" noProof="0" dirty="0">
              <a:ln>
                <a:noFill/>
              </a:ln>
              <a:solidFill>
                <a:srgbClr val="008000"/>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to </a:t>
            </a:r>
            <a:r>
              <a:rPr kumimoji="0" lang="en-US" sz="2400" b="0" i="0" u="none" strike="noStrike" kern="0" cap="none" spc="0" normalizeH="0" baseline="0" noProof="0" dirty="0">
                <a:ln>
                  <a:noFill/>
                </a:ln>
                <a:solidFill>
                  <a:srgbClr val="0000FF"/>
                </a:solidFill>
                <a:effectLst/>
                <a:uLnTx/>
                <a:uFillTx/>
                <a:latin typeface="Times New Roman" panose="02020603050405020304" pitchFamily="18" charset="0"/>
                <a:ea typeface="Calibri" panose="020F0502020204030204" pitchFamily="34" charset="0"/>
                <a:cs typeface="Times New Roman" panose="02020603050405020304" pitchFamily="18" charset="0"/>
              </a:rPr>
              <a:t>creeping thing</a:t>
            </a:r>
            <a:r>
              <a:rPr kumimoji="0" lang="en-US" sz="2400" b="0" i="0" u="none" strike="noStrike" kern="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עַד־ר</a:t>
            </a:r>
            <a:r>
              <a:rPr kumimoji="0" lang="he-IL" sz="2400" b="0" i="0" u="none" strike="noStrike" kern="0" cap="none" spc="0" normalizeH="0" baseline="0" noProof="0" dirty="0">
                <a:ln>
                  <a:noFill/>
                </a:ln>
                <a:solidFill>
                  <a:srgbClr val="0000FF"/>
                </a:solidFill>
                <a:effectLst/>
                <a:uLnTx/>
                <a:uFillTx/>
                <a:latin typeface="Times New Roman" panose="02020603050405020304" pitchFamily="18" charset="0"/>
                <a:ea typeface="Calibri" panose="020F0502020204030204" pitchFamily="34" charset="0"/>
                <a:cs typeface="Times New Roman" panose="02020603050405020304" pitchFamily="18" charset="0"/>
              </a:rPr>
              <a:t>ֶ֖מֶשׂ</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kumimoji="0" lang="en-US" sz="2400" b="0" i="0" u="none" strike="noStrike" kern="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kumimoji="0" lang="en-US" sz="2400" b="0" i="0" u="none" strike="noStrike" kern="0" cap="none" spc="0" normalizeH="0" baseline="0" noProof="0" dirty="0">
                <a:ln>
                  <a:noFill/>
                </a:ln>
                <a:solidFill>
                  <a:srgbClr val="008000"/>
                </a:solidFill>
                <a:effectLst/>
                <a:uLnTx/>
                <a:uFillTx/>
                <a:latin typeface="Times New Roman" panose="02020603050405020304" pitchFamily="18" charset="0"/>
                <a:ea typeface="Calibri" panose="020F0502020204030204" pitchFamily="34" charset="0"/>
                <a:cs typeface="Times New Roman" panose="02020603050405020304" pitchFamily="18" charset="0"/>
              </a:rPr>
              <a:t>(Gen 6:7)</a:t>
            </a:r>
            <a:endParaRPr kumimoji="0" lang="en-US" sz="2400" b="0" i="0" u="none" strike="noStrike" kern="100" cap="none" spc="0" normalizeH="0" baseline="0" noProof="0" dirty="0">
              <a:ln>
                <a:noFill/>
              </a:ln>
              <a:solidFill>
                <a:srgbClr val="008000"/>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from </a:t>
            </a:r>
            <a:r>
              <a:rPr kumimoji="0" lang="en-US" sz="2400" b="1" i="0" u="none" strike="noStrike" kern="0" cap="none" spc="0" normalizeH="0" baseline="0" noProof="0" dirty="0">
                <a:ln>
                  <a:noFill/>
                </a:ln>
                <a:solidFill>
                  <a:srgbClr val="0000FF"/>
                </a:solidFill>
                <a:effectLst/>
                <a:uLnTx/>
                <a:uFillTx/>
                <a:latin typeface="Times New Roman" panose="02020603050405020304" pitchFamily="18" charset="0"/>
                <a:ea typeface="Calibri" panose="020F0502020204030204" pitchFamily="34" charset="0"/>
                <a:cs typeface="Times New Roman" panose="02020603050405020304" pitchFamily="18" charset="0"/>
              </a:rPr>
              <a:t>every</a:t>
            </a:r>
            <a:r>
              <a:rPr kumimoji="0" lang="en-US" sz="2400" b="0" i="0" u="none" strike="noStrike" kern="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kumimoji="0" lang="en-US" sz="2400" b="0" i="0" u="none" strike="noStrike" kern="0" cap="none" spc="0" normalizeH="0" baseline="0" noProof="0" dirty="0">
                <a:ln>
                  <a:noFill/>
                </a:ln>
                <a:solidFill>
                  <a:srgbClr val="0000FF"/>
                </a:solidFill>
                <a:effectLst/>
                <a:uLnTx/>
                <a:uFillTx/>
                <a:latin typeface="Times New Roman" panose="02020603050405020304" pitchFamily="18" charset="0"/>
                <a:ea typeface="Calibri" panose="020F0502020204030204" pitchFamily="34" charset="0"/>
                <a:cs typeface="Times New Roman" panose="02020603050405020304" pitchFamily="18" charset="0"/>
              </a:rPr>
              <a:t>creeping thing </a:t>
            </a:r>
            <a:r>
              <a:rPr kumimoji="0" lang="en-US" sz="2400" b="0" i="0" u="none" strike="noStrike" kern="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on the ground.........</a:t>
            </a:r>
            <a:r>
              <a:rPr kumimoji="0" lang="en-US" sz="2400" b="0" i="0" u="none" strike="noStrike" kern="0" cap="none" spc="0" normalizeH="0" baseline="0" noProof="0" dirty="0">
                <a:ln>
                  <a:noFill/>
                </a:ln>
                <a:solidFill>
                  <a:srgbClr val="0000FF"/>
                </a:solidFill>
                <a:effectLst/>
                <a:uLnTx/>
                <a:uFillTx/>
                <a:latin typeface="Times New Roman" panose="02020603050405020304" pitchFamily="18" charset="0"/>
                <a:ea typeface="Calibri" panose="020F0502020204030204" pitchFamily="34" charset="0"/>
                <a:cs typeface="Times New Roman" panose="02020603050405020304" pitchFamily="18" charset="0"/>
              </a:rPr>
              <a:t>.......</a:t>
            </a:r>
            <a:r>
              <a:rPr kumimoji="0" lang="en-US" sz="2400" b="0" i="0" u="none" strike="noStrike" kern="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מִכֹּ֛ל </a:t>
            </a:r>
            <a:r>
              <a:rPr kumimoji="0" lang="he-IL" sz="2400" b="0" i="0" u="none" strike="noStrike" kern="0" cap="none" spc="0" normalizeH="0" baseline="0" noProof="0" dirty="0">
                <a:ln>
                  <a:noFill/>
                </a:ln>
                <a:solidFill>
                  <a:srgbClr val="0000FF"/>
                </a:solidFill>
                <a:effectLst/>
                <a:uLnTx/>
                <a:uFillTx/>
                <a:latin typeface="Times New Roman" panose="02020603050405020304" pitchFamily="18" charset="0"/>
                <a:ea typeface="Calibri" panose="020F0502020204030204" pitchFamily="34" charset="0"/>
                <a:cs typeface="Times New Roman" panose="02020603050405020304" pitchFamily="18" charset="0"/>
              </a:rPr>
              <a:t>רֶ֥מֶשׂ </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הָֽאֲדָמָ֖ה </a:t>
            </a:r>
            <a:r>
              <a:rPr kumimoji="0" lang="en-US" sz="2400" b="0" i="0" u="none" strike="noStrike" kern="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kumimoji="0" lang="en-US" sz="2400" b="0" i="0" u="none" strike="noStrike" kern="0" cap="none" spc="0" normalizeH="0" baseline="0" noProof="0" dirty="0">
                <a:ln>
                  <a:noFill/>
                </a:ln>
                <a:solidFill>
                  <a:srgbClr val="008000"/>
                </a:solidFill>
                <a:effectLst/>
                <a:uLnTx/>
                <a:uFillTx/>
                <a:latin typeface="Times New Roman" panose="02020603050405020304" pitchFamily="18" charset="0"/>
                <a:ea typeface="Calibri" panose="020F0502020204030204" pitchFamily="34" charset="0"/>
                <a:cs typeface="Times New Roman" panose="02020603050405020304" pitchFamily="18" charset="0"/>
              </a:rPr>
              <a:t>(Gen 6:20)</a:t>
            </a:r>
            <a:endParaRPr kumimoji="0" lang="en-US" sz="2400" b="0" i="0" u="none" strike="noStrike" kern="100" cap="none" spc="0" normalizeH="0" baseline="0" noProof="0" dirty="0">
              <a:ln>
                <a:noFill/>
              </a:ln>
              <a:solidFill>
                <a:srgbClr val="008000"/>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kumimoji="0" lang="en-US" sz="2400" b="0" i="0" u="none" strike="noStrike" kern="0" cap="none" spc="0" normalizeH="0" baseline="0" noProof="0" dirty="0">
                <a:ln>
                  <a:noFill/>
                </a:ln>
                <a:solidFill>
                  <a:srgbClr val="FF0000"/>
                </a:solidFill>
                <a:effectLst/>
                <a:uLnTx/>
                <a:uFillTx/>
                <a:latin typeface="Times New Roman" panose="02020603050405020304" pitchFamily="18" charset="0"/>
                <a:ea typeface="Calibri" panose="020F0502020204030204" pitchFamily="34" charset="0"/>
                <a:cs typeface="Times New Roman" panose="02020603050405020304" pitchFamily="18" charset="0"/>
              </a:rPr>
              <a:t>and </a:t>
            </a:r>
            <a:r>
              <a:rPr kumimoji="0" lang="en-US" sz="2400" b="1" i="0" u="none" strike="noStrike" kern="0" cap="none" spc="0" normalizeH="0" baseline="0" noProof="0" dirty="0">
                <a:ln>
                  <a:noFill/>
                </a:ln>
                <a:solidFill>
                  <a:srgbClr val="0000FF"/>
                </a:solidFill>
                <a:effectLst/>
                <a:uLnTx/>
                <a:uFillTx/>
                <a:latin typeface="Times New Roman" panose="02020603050405020304" pitchFamily="18" charset="0"/>
                <a:ea typeface="Calibri" panose="020F0502020204030204" pitchFamily="34" charset="0"/>
                <a:cs typeface="Times New Roman" panose="02020603050405020304" pitchFamily="18" charset="0"/>
              </a:rPr>
              <a:t>every</a:t>
            </a:r>
            <a:r>
              <a:rPr kumimoji="0" lang="en-US" sz="2400" b="0" i="0" u="none" strike="noStrike" kern="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kumimoji="0" lang="en-US" sz="2400" b="0" i="0" u="none" strike="noStrike" kern="0" cap="none" spc="0" normalizeH="0" baseline="0" noProof="0" dirty="0">
                <a:ln>
                  <a:noFill/>
                </a:ln>
                <a:solidFill>
                  <a:srgbClr val="0000FF"/>
                </a:solidFill>
                <a:effectLst/>
                <a:uLnTx/>
                <a:uFillTx/>
                <a:latin typeface="Times New Roman" panose="02020603050405020304" pitchFamily="18" charset="0"/>
                <a:ea typeface="Calibri" panose="020F0502020204030204" pitchFamily="34" charset="0"/>
                <a:cs typeface="Times New Roman" panose="02020603050405020304" pitchFamily="18" charset="0"/>
              </a:rPr>
              <a:t>creeping thing </a:t>
            </a:r>
            <a:r>
              <a:rPr kumimoji="0" lang="en-US" sz="2400" b="0" i="0" u="none" strike="noStrike" kern="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that creeps on the earth.......</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וְכָל־הָרֶ֛מֶשׂ </a:t>
            </a:r>
            <a:r>
              <a:rPr kumimoji="0" lang="he-IL" sz="2400" b="0" i="0" u="none" strike="noStrike" kern="0" cap="none" spc="0" normalizeH="0" baseline="0" noProof="0" dirty="0">
                <a:ln>
                  <a:noFill/>
                </a:ln>
                <a:solidFill>
                  <a:srgbClr val="0000FF"/>
                </a:solidFill>
                <a:effectLst/>
                <a:uLnTx/>
                <a:uFillTx/>
                <a:latin typeface="Times New Roman" panose="02020603050405020304" pitchFamily="18" charset="0"/>
                <a:ea typeface="Calibri" panose="020F0502020204030204" pitchFamily="34" charset="0"/>
                <a:cs typeface="Times New Roman" panose="02020603050405020304" pitchFamily="18" charset="0"/>
              </a:rPr>
              <a:t>הָרֹמֵ֥שׂ </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עַל־הָאָ֖רֶץ </a:t>
            </a:r>
            <a:r>
              <a:rPr kumimoji="0" lang="en-US" sz="2400" b="0" i="0" u="none" strike="noStrike" kern="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kumimoji="0" lang="en-US" sz="2400" b="0" i="0" u="none" strike="noStrike" kern="0" cap="none" spc="0" normalizeH="0" baseline="0" noProof="0" dirty="0">
                <a:ln>
                  <a:noFill/>
                </a:ln>
                <a:solidFill>
                  <a:srgbClr val="008000"/>
                </a:solidFill>
                <a:effectLst/>
                <a:uLnTx/>
                <a:uFillTx/>
                <a:latin typeface="Times New Roman" panose="02020603050405020304" pitchFamily="18" charset="0"/>
                <a:ea typeface="Calibri" panose="020F0502020204030204" pitchFamily="34" charset="0"/>
                <a:cs typeface="Times New Roman" panose="02020603050405020304" pitchFamily="18" charset="0"/>
              </a:rPr>
              <a:t>(Gen 7:14)</a:t>
            </a:r>
            <a:endParaRPr kumimoji="0" lang="en-US" sz="2400" b="0" i="0" u="none" strike="noStrike" kern="100" cap="none" spc="0" normalizeH="0" baseline="0" noProof="0" dirty="0">
              <a:ln>
                <a:noFill/>
              </a:ln>
              <a:solidFill>
                <a:srgbClr val="008000"/>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to </a:t>
            </a:r>
            <a:r>
              <a:rPr kumimoji="0" lang="en-US" sz="2400" b="0" i="0" u="none" strike="noStrike" kern="0" cap="none" spc="0" normalizeH="0" baseline="0" noProof="0" dirty="0">
                <a:ln>
                  <a:noFill/>
                </a:ln>
                <a:solidFill>
                  <a:srgbClr val="0000FF"/>
                </a:solidFill>
                <a:effectLst/>
                <a:uLnTx/>
                <a:uFillTx/>
                <a:latin typeface="Times New Roman" panose="02020603050405020304" pitchFamily="18" charset="0"/>
                <a:ea typeface="Calibri" panose="020F0502020204030204" pitchFamily="34" charset="0"/>
                <a:cs typeface="Times New Roman" panose="02020603050405020304" pitchFamily="18" charset="0"/>
              </a:rPr>
              <a:t>creeping thing</a:t>
            </a:r>
            <a:r>
              <a:rPr kumimoji="0" lang="en-US" sz="2400" b="0" i="0" u="none" strike="noStrike" kern="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עַד־ר</a:t>
            </a:r>
            <a:r>
              <a:rPr kumimoji="0" lang="he-IL" sz="2400" b="0" i="0" u="none" strike="noStrike" kern="0" cap="none" spc="0" normalizeH="0" baseline="0" noProof="0" dirty="0">
                <a:ln>
                  <a:noFill/>
                </a:ln>
                <a:solidFill>
                  <a:srgbClr val="0000FF"/>
                </a:solidFill>
                <a:effectLst/>
                <a:uLnTx/>
                <a:uFillTx/>
                <a:latin typeface="Times New Roman" panose="02020603050405020304" pitchFamily="18" charset="0"/>
                <a:ea typeface="Calibri" panose="020F0502020204030204" pitchFamily="34" charset="0"/>
                <a:cs typeface="Times New Roman" panose="02020603050405020304" pitchFamily="18" charset="0"/>
              </a:rPr>
              <a:t>ֶ֙מֶשׂ</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kumimoji="0" lang="en-US" sz="2400" b="0" i="0" u="none" strike="noStrike" kern="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kumimoji="0" lang="en-US" sz="2400" b="0" i="0" u="none" strike="noStrike" kern="0" cap="none" spc="0" normalizeH="0" baseline="0" noProof="0" dirty="0">
                <a:ln>
                  <a:noFill/>
                </a:ln>
                <a:solidFill>
                  <a:srgbClr val="008000"/>
                </a:solidFill>
                <a:effectLst/>
                <a:uLnTx/>
                <a:uFillTx/>
                <a:latin typeface="Times New Roman" panose="02020603050405020304" pitchFamily="18" charset="0"/>
                <a:ea typeface="Calibri" panose="020F0502020204030204" pitchFamily="34" charset="0"/>
                <a:cs typeface="Times New Roman" panose="02020603050405020304" pitchFamily="18" charset="0"/>
              </a:rPr>
              <a:t>(Gen 7:23)</a:t>
            </a:r>
            <a:endParaRPr kumimoji="0" lang="en-US" sz="2400" b="0" i="0" u="none" strike="noStrike" kern="100" cap="none" spc="0" normalizeH="0" baseline="0" noProof="0" dirty="0">
              <a:ln>
                <a:noFill/>
              </a:ln>
              <a:solidFill>
                <a:srgbClr val="008000"/>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kumimoji="0" lang="en-US" sz="2400" b="0" i="0" u="none" strike="noStrike" kern="0" cap="none" spc="0" normalizeH="0" baseline="0" noProof="0" dirty="0">
                <a:ln>
                  <a:noFill/>
                </a:ln>
                <a:solidFill>
                  <a:srgbClr val="FF0000"/>
                </a:solidFill>
                <a:effectLst/>
                <a:uLnTx/>
                <a:uFillTx/>
                <a:latin typeface="Times New Roman" panose="02020603050405020304" pitchFamily="18" charset="0"/>
                <a:ea typeface="Calibri" panose="020F0502020204030204" pitchFamily="34" charset="0"/>
                <a:cs typeface="Times New Roman" panose="02020603050405020304" pitchFamily="18" charset="0"/>
              </a:rPr>
              <a:t>and </a:t>
            </a:r>
            <a:r>
              <a:rPr kumimoji="0" lang="en-US" sz="2400" b="0" i="0" u="none" strike="noStrike" kern="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Upon </a:t>
            </a:r>
            <a:r>
              <a:rPr kumimoji="0" lang="en-US" sz="2400" b="1" i="0" u="none" strike="noStrike" kern="0" cap="none" spc="0" normalizeH="0" baseline="0" noProof="0" dirty="0">
                <a:ln>
                  <a:noFill/>
                </a:ln>
                <a:solidFill>
                  <a:srgbClr val="0000FF"/>
                </a:solidFill>
                <a:effectLst/>
                <a:uLnTx/>
                <a:uFillTx/>
                <a:latin typeface="Times New Roman" panose="02020603050405020304" pitchFamily="18" charset="0"/>
                <a:ea typeface="Calibri" panose="020F0502020204030204" pitchFamily="34" charset="0"/>
                <a:cs typeface="Times New Roman" panose="02020603050405020304" pitchFamily="18" charset="0"/>
              </a:rPr>
              <a:t>every</a:t>
            </a:r>
            <a:r>
              <a:rPr kumimoji="0" lang="en-US" sz="2400" b="0" i="0" u="none" strike="noStrike" kern="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kumimoji="0" lang="en-US" sz="2400" b="0" i="0" u="none" strike="noStrike" kern="0" cap="none" spc="0" normalizeH="0" baseline="0" noProof="0" dirty="0">
                <a:ln>
                  <a:noFill/>
                </a:ln>
                <a:solidFill>
                  <a:srgbClr val="0000FF"/>
                </a:solidFill>
                <a:effectLst/>
                <a:uLnTx/>
                <a:uFillTx/>
                <a:latin typeface="Times New Roman" panose="02020603050405020304" pitchFamily="18" charset="0"/>
                <a:ea typeface="Calibri" panose="020F0502020204030204" pitchFamily="34" charset="0"/>
                <a:cs typeface="Times New Roman" panose="02020603050405020304" pitchFamily="18" charset="0"/>
              </a:rPr>
              <a:t>creeping thing </a:t>
            </a:r>
            <a:r>
              <a:rPr kumimoji="0" lang="en-US" sz="2400" b="0" i="0" u="none" strike="noStrike" kern="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that creeps on the earth.......</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וּבְכָל־הָרֶ֛מֶשׂ </a:t>
            </a:r>
            <a:r>
              <a:rPr kumimoji="0" lang="he-IL" sz="2400" b="0" i="0" u="none" strike="noStrike" kern="0" cap="none" spc="0" normalizeH="0" baseline="0" noProof="0" dirty="0">
                <a:ln>
                  <a:noFill/>
                </a:ln>
                <a:solidFill>
                  <a:srgbClr val="0000FF"/>
                </a:solidFill>
                <a:effectLst/>
                <a:uLnTx/>
                <a:uFillTx/>
                <a:latin typeface="Times New Roman" panose="02020603050405020304" pitchFamily="18" charset="0"/>
                <a:ea typeface="Calibri" panose="020F0502020204030204" pitchFamily="34" charset="0"/>
                <a:cs typeface="Times New Roman" panose="02020603050405020304" pitchFamily="18" charset="0"/>
              </a:rPr>
              <a:t>הָרֹמֵ֥שׂ </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עַל־הָאָ֖רֶץ </a:t>
            </a:r>
            <a:r>
              <a:rPr kumimoji="0" lang="en-US" sz="2400" b="0" i="0" u="none" strike="noStrike" kern="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kumimoji="0" lang="en-US" sz="2400" b="0" i="0" u="none" strike="noStrike" kern="0" cap="none" spc="0" normalizeH="0" baseline="0" noProof="0" dirty="0">
                <a:ln>
                  <a:noFill/>
                </a:ln>
                <a:solidFill>
                  <a:srgbClr val="008000"/>
                </a:solidFill>
                <a:effectLst/>
                <a:uLnTx/>
                <a:uFillTx/>
                <a:latin typeface="Times New Roman" panose="02020603050405020304" pitchFamily="18" charset="0"/>
                <a:ea typeface="Calibri" panose="020F0502020204030204" pitchFamily="34" charset="0"/>
                <a:cs typeface="Times New Roman" panose="02020603050405020304" pitchFamily="18" charset="0"/>
              </a:rPr>
              <a:t>(Gen 8:17)</a:t>
            </a:r>
            <a:endParaRPr kumimoji="0" lang="en-US" sz="2400" b="0" i="0" u="none" strike="noStrike" kern="100" cap="none" spc="0" normalizeH="0" baseline="0" noProof="0" dirty="0">
              <a:ln>
                <a:noFill/>
              </a:ln>
              <a:solidFill>
                <a:srgbClr val="008000"/>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lang="en-US" sz="24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kern="12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every</a:t>
            </a:r>
            <a:r>
              <a:rPr lang="en-US" sz="2400" kern="12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creeping thing</a:t>
            </a:r>
            <a:r>
              <a:rPr lang="en-US" sz="2400" kern="1200" dirty="0">
                <a:effectLst/>
                <a:latin typeface="Times New Roman" panose="02020603050405020304" pitchFamily="18" charset="0"/>
                <a:ea typeface="Times New Roman" panose="02020603050405020304" pitchFamily="18" charset="0"/>
                <a:cs typeface="Times New Roman" panose="02020603050405020304" pitchFamily="18" charset="0"/>
              </a:rPr>
              <a:t>…that creeps on the earth</a:t>
            </a:r>
            <a:r>
              <a:rPr lang="en-US" sz="24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4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רוֹמֵ֣שׂ</a:t>
            </a:r>
            <a:r>
              <a:rPr lang="he-IL" sz="2400" kern="0" dirty="0">
                <a:effectLst/>
                <a:latin typeface="Times New Roman" panose="02020603050405020304" pitchFamily="18" charset="0"/>
                <a:ea typeface="Calibri" panose="020F0502020204030204" pitchFamily="34" charset="0"/>
                <a:cs typeface="Times New Roman" panose="02020603050405020304" pitchFamily="18" charset="0"/>
              </a:rPr>
              <a:t> עַל־הָאָ֑רֶץ </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400" kern="0" dirty="0">
                <a:latin typeface="Times New Roman" panose="02020603050405020304" pitchFamily="18" charset="0"/>
                <a:ea typeface="Calibri" panose="020F0502020204030204" pitchFamily="34" charset="0"/>
                <a:cs typeface="Times New Roman" panose="02020603050405020304" pitchFamily="18" charset="0"/>
              </a:rPr>
              <a:t>כָּל־הָרֶ֙מֶשׂ֙ </a:t>
            </a:r>
            <a:r>
              <a:rPr lang="en-US" sz="24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0"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(Gen 8:19)</a:t>
            </a:r>
            <a:endParaRPr kumimoji="0" lang="en-US" sz="2400" b="0" i="0" u="none" strike="noStrike" kern="0" cap="none" spc="0" normalizeH="0" baseline="0" noProof="0" dirty="0">
              <a:ln>
                <a:noFill/>
              </a:ln>
              <a:solidFill>
                <a:srgbClr val="008000"/>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0000FF"/>
                </a:solidFill>
                <a:effectLst/>
                <a:uLnTx/>
                <a:uFillTx/>
                <a:latin typeface="Times New Roman" panose="02020603050405020304" pitchFamily="18" charset="0"/>
                <a:ea typeface="Calibri" panose="020F0502020204030204" pitchFamily="34" charset="0"/>
                <a:cs typeface="Times New Roman" panose="02020603050405020304" pitchFamily="18" charset="0"/>
              </a:rPr>
              <a:t>                  every</a:t>
            </a:r>
            <a:r>
              <a:rPr kumimoji="0" lang="en-US" sz="2400" b="0" i="0" u="none" strike="noStrike" kern="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kumimoji="0" lang="en-US" sz="2400" b="0" i="0" u="none" strike="noStrike" kern="0" cap="none" spc="0" normalizeH="0" baseline="0" noProof="0" dirty="0">
                <a:ln>
                  <a:noFill/>
                </a:ln>
                <a:solidFill>
                  <a:srgbClr val="0000FF"/>
                </a:solidFill>
                <a:effectLst/>
                <a:uLnTx/>
                <a:uFillTx/>
                <a:latin typeface="Times New Roman" panose="02020603050405020304" pitchFamily="18" charset="0"/>
                <a:ea typeface="Calibri" panose="020F0502020204030204" pitchFamily="34" charset="0"/>
                <a:cs typeface="Times New Roman" panose="02020603050405020304" pitchFamily="18" charset="0"/>
              </a:rPr>
              <a:t>creeping thing</a:t>
            </a:r>
            <a:r>
              <a:rPr kumimoji="0" lang="en-US" sz="2400" b="0" i="0" u="none" strike="noStrike" kern="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a:t>
            </a:r>
            <a:r>
              <a:rPr kumimoji="0" lang="en-US" sz="2400" b="0" i="0" u="none" strike="noStrike" kern="0" cap="none" spc="0" normalizeH="0" baseline="3000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כָּל־ר</a:t>
            </a:r>
            <a:r>
              <a:rPr kumimoji="0" lang="he-IL" sz="2400" b="0" i="0" u="none" strike="noStrike" kern="0" cap="none" spc="0" normalizeH="0" baseline="0" noProof="0" dirty="0">
                <a:ln>
                  <a:noFill/>
                </a:ln>
                <a:solidFill>
                  <a:srgbClr val="0000FF"/>
                </a:solidFill>
                <a:effectLst/>
                <a:uLnTx/>
                <a:uFillTx/>
                <a:latin typeface="Times New Roman" panose="02020603050405020304" pitchFamily="18" charset="0"/>
                <a:ea typeface="Calibri" panose="020F0502020204030204" pitchFamily="34" charset="0"/>
                <a:cs typeface="Times New Roman" panose="02020603050405020304" pitchFamily="18" charset="0"/>
              </a:rPr>
              <a:t>ֶ֙מֶשׂ</a:t>
            </a:r>
            <a:r>
              <a:rPr kumimoji="0" lang="he-IL" sz="2400" b="0" i="0" u="none" strike="noStrike" kern="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kumimoji="0" lang="en-US" sz="2400" b="0" i="0" u="none" strike="noStrike" kern="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kumimoji="0" lang="en-US" sz="2400" b="0" i="0" u="none" strike="noStrike" kern="0" cap="none" spc="0" normalizeH="0" baseline="0" noProof="0" dirty="0">
                <a:ln>
                  <a:noFill/>
                </a:ln>
                <a:solidFill>
                  <a:srgbClr val="008000"/>
                </a:solidFill>
                <a:effectLst/>
                <a:uLnTx/>
                <a:uFillTx/>
                <a:latin typeface="Times New Roman" panose="02020603050405020304" pitchFamily="18" charset="0"/>
                <a:ea typeface="Calibri" panose="020F0502020204030204" pitchFamily="34" charset="0"/>
                <a:cs typeface="Times New Roman" panose="02020603050405020304" pitchFamily="18" charset="0"/>
              </a:rPr>
              <a:t>(Gen 9:3)</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Copyright: Repetition in the Bible </a:t>
            </a: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00" cap="none" spc="0" normalizeH="0" baseline="0" noProof="0" dirty="0">
              <a:ln>
                <a:noFill/>
              </a:ln>
              <a:solidFill>
                <a:srgbClr val="008000"/>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9758839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F7C97E-1FC4-55BE-6A19-E0B5DC96BE76}"/>
              </a:ext>
            </a:extLst>
          </p:cNvPr>
          <p:cNvSpPr txBox="1"/>
          <p:nvPr/>
        </p:nvSpPr>
        <p:spPr>
          <a:xfrm>
            <a:off x="-125691" y="129660"/>
            <a:ext cx="13530606" cy="9879628"/>
          </a:xfrm>
          <a:prstGeom prst="rect">
            <a:avLst/>
          </a:prstGeom>
          <a:noFill/>
        </p:spPr>
        <p:txBody>
          <a:bodyPr wrap="square">
            <a:spAutoFit/>
          </a:bodyPr>
          <a:lstStyle/>
          <a:p>
            <a:pPr marL="0" marR="0"/>
            <a:r>
              <a:rPr lang="en-US" sz="3200" b="1" kern="0" dirty="0">
                <a:effectLst/>
                <a:latin typeface="Times New Roman" panose="02020603050405020304" pitchFamily="18" charset="0"/>
                <a:ea typeface="Calibri" panose="020F0502020204030204" pitchFamily="34" charset="0"/>
                <a:cs typeface="Times New Roman" panose="02020603050405020304" pitchFamily="18" charset="0"/>
              </a:rPr>
              <a:t>Creeping thing (noun) 17 times in the Tanakh</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3200" b="1" kern="0" dirty="0">
                <a:effectLst/>
                <a:latin typeface="Times New Roman" panose="02020603050405020304" pitchFamily="18" charset="0"/>
                <a:ea typeface="Calibri" panose="020F0502020204030204" pitchFamily="34" charset="0"/>
                <a:cs typeface="Times New Roman" panose="02020603050405020304" pitchFamily="18" charset="0"/>
              </a:rPr>
              <a:t>Creeping thing (noun) 10 times in Genesis		</a:t>
            </a: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Copyright: Repetition in the Bible </a:t>
            </a: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a:r>
              <a:rPr lang="en-US" sz="2200" kern="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2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and </a:t>
            </a:r>
            <a:r>
              <a:rPr lang="en-US" sz="22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creeping thing</a:t>
            </a:r>
            <a:r>
              <a:rPr lang="en-US"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he-IL" sz="22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וָרֶ֛מֶשׂ </a:t>
            </a:r>
            <a:r>
              <a:rPr lang="en-US"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200"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(Gen 1:24)</a:t>
            </a:r>
            <a:endParaRPr lang="en-US" sz="2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2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and </a:t>
            </a:r>
            <a:r>
              <a:rPr lang="en-US" sz="2200" b="1"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every</a:t>
            </a:r>
            <a:r>
              <a:rPr lang="en-US"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2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creeping thing </a:t>
            </a:r>
            <a:r>
              <a:rPr lang="en-US"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on the ground.................................</a:t>
            </a:r>
            <a:r>
              <a:rPr lang="he-IL"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וְאֵ֛ת </a:t>
            </a:r>
            <a:r>
              <a:rPr lang="he-IL" sz="22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כָּל־רֶ֥מֶשׂ </a:t>
            </a:r>
            <a:r>
              <a:rPr lang="he-IL"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הָֽאֲדָמָ֖ה   </a:t>
            </a:r>
            <a:r>
              <a:rPr lang="en-US"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200"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 (Gen 1:25)</a:t>
            </a:r>
            <a:endParaRPr lang="en-US" sz="2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2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and </a:t>
            </a:r>
            <a:r>
              <a:rPr lang="en-US"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Upon </a:t>
            </a:r>
            <a:r>
              <a:rPr lang="en-US" sz="2200" b="1"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every</a:t>
            </a:r>
            <a:r>
              <a:rPr lang="en-US"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2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creeping thing </a:t>
            </a:r>
            <a:r>
              <a:rPr lang="en-US"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that creeps on the earth..….</a:t>
            </a:r>
            <a:r>
              <a:rPr lang="he-IL" sz="22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וּבְכָל־הָרֶ֖מֶשׂ </a:t>
            </a:r>
            <a:r>
              <a:rPr lang="he-IL" sz="2200" dirty="0">
                <a:effectLst/>
                <a:latin typeface="Times New Roman" panose="02020603050405020304" pitchFamily="18" charset="0"/>
                <a:ea typeface="Calibri" panose="020F0502020204030204" pitchFamily="34" charset="0"/>
                <a:cs typeface="Times New Roman" panose="02020603050405020304" pitchFamily="18" charset="0"/>
              </a:rPr>
              <a:t>הָֽרֹמֵ֥שׂ </a:t>
            </a:r>
            <a:r>
              <a:rPr lang="he-IL"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עַל־הָאָֽרֶץ </a:t>
            </a:r>
            <a:r>
              <a:rPr lang="en-US" sz="2200"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     (Gen 1:26)</a:t>
            </a:r>
            <a:endParaRPr lang="en-US" sz="2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to </a:t>
            </a:r>
            <a:r>
              <a:rPr lang="en-US" sz="22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creeping thing</a:t>
            </a:r>
            <a:r>
              <a:rPr lang="en-US"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he-IL"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עַד־ר</a:t>
            </a:r>
            <a:r>
              <a:rPr lang="he-IL" sz="22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ֶ֖מֶשׂ</a:t>
            </a:r>
            <a:r>
              <a:rPr lang="he-IL"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200"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(Gen 6:7)</a:t>
            </a:r>
            <a:endParaRPr lang="en-US" sz="2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from </a:t>
            </a:r>
            <a:r>
              <a:rPr lang="en-US" sz="2200" b="1"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every</a:t>
            </a:r>
            <a:r>
              <a:rPr lang="en-US"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2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creeping thing </a:t>
            </a:r>
            <a:r>
              <a:rPr lang="en-US"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on the ground.........</a:t>
            </a:r>
            <a:r>
              <a:rPr lang="en-US" sz="22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he-IL"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מִכֹּ֛ל </a:t>
            </a:r>
            <a:r>
              <a:rPr lang="he-IL" sz="22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רֶ֥מֶשׂ </a:t>
            </a:r>
            <a:r>
              <a:rPr lang="he-IL"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הָֽאֲדָמָ֖ה </a:t>
            </a:r>
            <a:r>
              <a:rPr lang="en-US"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200"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(Gen 6:20)</a:t>
            </a:r>
            <a:endParaRPr lang="en-US" sz="2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2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and </a:t>
            </a:r>
            <a:r>
              <a:rPr lang="en-US" sz="2200" b="1"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every</a:t>
            </a:r>
            <a:r>
              <a:rPr lang="en-US"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2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creeping thing </a:t>
            </a:r>
            <a:r>
              <a:rPr lang="en-US"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that creeps on the earth....... </a:t>
            </a:r>
            <a:r>
              <a:rPr lang="he-IL" sz="22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וְכָל־הָרֶ֛מֶשׂ</a:t>
            </a:r>
            <a:r>
              <a:rPr lang="he-IL"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200" dirty="0">
                <a:effectLst/>
                <a:latin typeface="Times New Roman" panose="02020603050405020304" pitchFamily="18" charset="0"/>
                <a:ea typeface="Calibri" panose="020F0502020204030204" pitchFamily="34" charset="0"/>
                <a:cs typeface="Times New Roman" panose="02020603050405020304" pitchFamily="18" charset="0"/>
              </a:rPr>
              <a:t>הָרֹמֵ֥שׂ </a:t>
            </a:r>
            <a:r>
              <a:rPr lang="he-IL"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עַל־הָאָ֖רֶץ </a:t>
            </a:r>
            <a:r>
              <a:rPr lang="en-US"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200"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(Gen 7:14)</a:t>
            </a:r>
            <a:endParaRPr lang="en-US" sz="2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to </a:t>
            </a:r>
            <a:r>
              <a:rPr lang="en-US" sz="22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creeping thing</a:t>
            </a:r>
            <a:r>
              <a:rPr lang="en-US"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2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עַד־רֶ֙מֶשׂ</a:t>
            </a:r>
            <a:r>
              <a:rPr lang="he-IL"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200"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(Gen 7:23)</a:t>
            </a:r>
            <a:endParaRPr lang="en-US" sz="2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2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and </a:t>
            </a:r>
            <a:r>
              <a:rPr lang="en-US"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Upon </a:t>
            </a:r>
            <a:r>
              <a:rPr lang="en-US" sz="2200" b="1"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every</a:t>
            </a:r>
            <a:r>
              <a:rPr lang="en-US"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2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creeping thing </a:t>
            </a:r>
            <a:r>
              <a:rPr lang="en-US"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that creeps on the earth…....</a:t>
            </a:r>
            <a:r>
              <a:rPr lang="he-IL" sz="22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וּבְכָל־הָרֶ֛מֶשׂ </a:t>
            </a:r>
            <a:r>
              <a:rPr lang="he-IL" sz="2200" dirty="0">
                <a:effectLst/>
                <a:latin typeface="Times New Roman" panose="02020603050405020304" pitchFamily="18" charset="0"/>
                <a:ea typeface="Calibri" panose="020F0502020204030204" pitchFamily="34" charset="0"/>
                <a:cs typeface="Times New Roman" panose="02020603050405020304" pitchFamily="18" charset="0"/>
              </a:rPr>
              <a:t>הָרֹמֵ֥שׂ </a:t>
            </a:r>
            <a:r>
              <a:rPr lang="he-IL"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עַל־הָאָ֖רֶץ </a:t>
            </a:r>
            <a:r>
              <a:rPr lang="en-US" sz="2200"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    (Gen 8:17)</a:t>
            </a:r>
            <a:endParaRPr lang="en-US" sz="2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2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b="1" kern="12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every</a:t>
            </a:r>
            <a:r>
              <a:rPr lang="en-US" sz="2200" kern="12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creeping thing</a:t>
            </a:r>
            <a:r>
              <a:rPr lang="en-US" sz="22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…that creeps</a:t>
            </a:r>
            <a:r>
              <a:rPr lang="en-US" sz="2200" kern="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on the earth….</a:t>
            </a:r>
            <a:r>
              <a:rPr lang="he-IL"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רוֹמֵ֣שׂ עַל־הָאָ֑רֶץ </a:t>
            </a:r>
            <a:r>
              <a:rPr lang="en-US"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2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כָּל־הָרֶ֙מֶשׂ֙ </a:t>
            </a:r>
            <a:r>
              <a:rPr lang="en-US" sz="22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200"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(Gen 8:19)</a:t>
            </a:r>
            <a:endParaRPr lang="en-US" sz="2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200" b="1"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every</a:t>
            </a:r>
            <a:r>
              <a:rPr lang="en-US"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2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creeping thing</a:t>
            </a:r>
            <a:r>
              <a:rPr lang="en-US"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he-IL" sz="2200" dirty="0">
                <a:effectLst/>
                <a:latin typeface="Times New Roman" panose="02020603050405020304" pitchFamily="18" charset="0"/>
                <a:ea typeface="Calibri" panose="020F0502020204030204" pitchFamily="34" charset="0"/>
                <a:cs typeface="Times New Roman" panose="02020603050405020304" pitchFamily="18" charset="0"/>
              </a:rPr>
              <a:t>כּ</a:t>
            </a:r>
            <a:r>
              <a:rPr lang="he-IL" sz="22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ָל־רֶ֙מֶשׂ </a:t>
            </a:r>
            <a:r>
              <a:rPr lang="en-US" sz="22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200" dirty="0">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rPr>
              <a:t>(Gen 9:3)</a:t>
            </a:r>
          </a:p>
          <a:p>
            <a:pPr marL="0" marR="0"/>
            <a:r>
              <a:rPr lang="en-US" sz="2200" kern="0" dirty="0">
                <a:solidFill>
                  <a:srgbClr val="008000"/>
                </a:solidFill>
                <a:latin typeface="Times New Roman" panose="02020603050405020304" pitchFamily="18" charset="0"/>
                <a:ea typeface="Calibri" panose="020F0502020204030204" pitchFamily="34" charset="0"/>
                <a:cs typeface="Times New Roman" panose="02020603050405020304" pitchFamily="18" charset="0"/>
              </a:rPr>
              <a:t>               </a:t>
            </a:r>
            <a:r>
              <a:rPr lang="en-US" sz="2200" kern="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and </a:t>
            </a:r>
            <a:r>
              <a:rPr lang="en-US" sz="2200" kern="0" dirty="0">
                <a:effectLst/>
                <a:latin typeface="Times New Roman" panose="02020603050405020304" pitchFamily="18" charset="0"/>
                <a:ea typeface="Calibri" panose="020F0502020204030204" pitchFamily="34" charset="0"/>
                <a:cs typeface="Times New Roman" panose="02020603050405020304" pitchFamily="18" charset="0"/>
              </a:rPr>
              <a:t>upon </a:t>
            </a:r>
            <a:r>
              <a:rPr lang="en-US" sz="22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creeping thing</a:t>
            </a:r>
            <a:r>
              <a:rPr lang="en-US" sz="2200" kern="0" dirty="0">
                <a:effectLst/>
                <a:latin typeface="Times New Roman" panose="02020603050405020304" pitchFamily="18" charset="0"/>
                <a:ea typeface="Calibri" panose="020F0502020204030204" pitchFamily="34" charset="0"/>
                <a:cs typeface="Times New Roman" panose="02020603050405020304" pitchFamily="18" charset="0"/>
              </a:rPr>
              <a:t>.....................................................................</a:t>
            </a:r>
            <a:r>
              <a:rPr lang="he-IL" sz="2200" kern="0" dirty="0">
                <a:effectLst/>
                <a:latin typeface="Times New Roman" panose="02020603050405020304" pitchFamily="18" charset="0"/>
                <a:ea typeface="Calibri" panose="020F0502020204030204" pitchFamily="34" charset="0"/>
                <a:cs typeface="Times New Roman" panose="02020603050405020304" pitchFamily="18" charset="0"/>
              </a:rPr>
              <a:t> וְעַל־ה</a:t>
            </a:r>
            <a:r>
              <a:rPr lang="he-IL" sz="22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ָרֶ֖מֶשׂ</a:t>
            </a:r>
            <a:r>
              <a:rPr lang="he-IL" sz="22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2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200" b="1" kern="0" dirty="0">
                <a:effectLst/>
                <a:latin typeface="Times New Roman" panose="02020603050405020304" pitchFamily="18" charset="0"/>
                <a:ea typeface="Calibri" panose="020F0502020204030204" pitchFamily="34" charset="0"/>
                <a:cs typeface="Times New Roman" panose="02020603050405020304" pitchFamily="18" charset="0"/>
              </a:rPr>
              <a:t>(1Ki 5:13)</a:t>
            </a:r>
            <a:endParaRPr lang="en-US" sz="2200" b="1"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200" kern="0" dirty="0">
                <a:effectLst/>
                <a:latin typeface="Times New Roman" panose="02020603050405020304" pitchFamily="18" charset="0"/>
                <a:ea typeface="Calibri" panose="020F0502020204030204" pitchFamily="34" charset="0"/>
                <a:cs typeface="Times New Roman" panose="02020603050405020304" pitchFamily="18" charset="0"/>
              </a:rPr>
              <a:t>                there are </a:t>
            </a:r>
            <a:r>
              <a:rPr lang="en-US" sz="22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creeping things</a:t>
            </a:r>
            <a:r>
              <a:rPr lang="en-US" sz="2200" kern="0" dirty="0">
                <a:effectLst/>
                <a:latin typeface="Times New Roman" panose="02020603050405020304" pitchFamily="18" charset="0"/>
                <a:ea typeface="Calibri" panose="020F0502020204030204" pitchFamily="34" charset="0"/>
                <a:cs typeface="Times New Roman" panose="02020603050405020304" pitchFamily="18" charset="0"/>
              </a:rPr>
              <a:t>....................................................................</a:t>
            </a:r>
            <a:r>
              <a:rPr lang="he-IL" sz="2200" kern="0" dirty="0">
                <a:effectLst/>
                <a:latin typeface="Times New Roman" panose="02020603050405020304" pitchFamily="18" charset="0"/>
                <a:ea typeface="Calibri" panose="020F0502020204030204" pitchFamily="34" charset="0"/>
                <a:cs typeface="Times New Roman" panose="02020603050405020304" pitchFamily="18" charset="0"/>
              </a:rPr>
              <a:t> שָֽׁם־</a:t>
            </a:r>
            <a:r>
              <a:rPr lang="he-IL" sz="22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רֶ֭מֶשׂ</a:t>
            </a:r>
            <a:r>
              <a:rPr lang="he-IL" sz="22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2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200" b="1" kern="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200" b="1" kern="0" dirty="0" err="1">
                <a:effectLst/>
                <a:latin typeface="Times New Roman" panose="02020603050405020304" pitchFamily="18" charset="0"/>
                <a:ea typeface="Calibri" panose="020F0502020204030204" pitchFamily="34" charset="0"/>
                <a:cs typeface="Times New Roman" panose="02020603050405020304" pitchFamily="18" charset="0"/>
              </a:rPr>
              <a:t>Psa</a:t>
            </a:r>
            <a:r>
              <a:rPr lang="en-US" sz="2200" b="1" kern="0" dirty="0">
                <a:effectLst/>
                <a:latin typeface="Times New Roman" panose="02020603050405020304" pitchFamily="18" charset="0"/>
                <a:ea typeface="Calibri" panose="020F0502020204030204" pitchFamily="34" charset="0"/>
                <a:cs typeface="Times New Roman" panose="02020603050405020304" pitchFamily="18" charset="0"/>
              </a:rPr>
              <a:t> 104:25)</a:t>
            </a:r>
            <a:endParaRPr lang="en-US" sz="2200" b="1"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2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2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creeping thing</a:t>
            </a:r>
            <a:r>
              <a:rPr lang="en-US" sz="22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2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רֶ֜֗מֶשׂ </a:t>
            </a:r>
            <a:r>
              <a:rPr lang="en-US" sz="22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200" b="1" kern="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200" b="1" kern="0" dirty="0" err="1">
                <a:effectLst/>
                <a:latin typeface="Times New Roman" panose="02020603050405020304" pitchFamily="18" charset="0"/>
                <a:ea typeface="Calibri" panose="020F0502020204030204" pitchFamily="34" charset="0"/>
                <a:cs typeface="Times New Roman" panose="02020603050405020304" pitchFamily="18" charset="0"/>
              </a:rPr>
              <a:t>Psa</a:t>
            </a:r>
            <a:r>
              <a:rPr lang="en-US" sz="2200" b="1" kern="0" dirty="0">
                <a:effectLst/>
                <a:latin typeface="Times New Roman" panose="02020603050405020304" pitchFamily="18" charset="0"/>
                <a:ea typeface="Calibri" panose="020F0502020204030204" pitchFamily="34" charset="0"/>
                <a:cs typeface="Times New Roman" panose="02020603050405020304" pitchFamily="18" charset="0"/>
              </a:rPr>
              <a:t> 148:10)</a:t>
            </a:r>
            <a:endParaRPr lang="en-US" sz="2200" b="1"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2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2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creeping thing</a:t>
            </a:r>
            <a:r>
              <a:rPr lang="en-US" sz="22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2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רֶ֤מֶשׂ </a:t>
            </a:r>
            <a:r>
              <a:rPr lang="en-US" sz="22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200" b="1" kern="0" dirty="0">
                <a:effectLst/>
                <a:latin typeface="Times New Roman" panose="02020603050405020304" pitchFamily="18" charset="0"/>
                <a:ea typeface="Calibri" panose="020F0502020204030204" pitchFamily="34" charset="0"/>
                <a:cs typeface="Times New Roman" panose="02020603050405020304" pitchFamily="18" charset="0"/>
              </a:rPr>
              <a:t>(Eze 8:10)</a:t>
            </a:r>
            <a:endParaRPr lang="en-US" sz="2200" b="1"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2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200" kern="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and </a:t>
            </a:r>
            <a:r>
              <a:rPr lang="en-US" sz="2200" kern="0" dirty="0">
                <a:effectLst/>
                <a:latin typeface="Times New Roman" panose="02020603050405020304" pitchFamily="18" charset="0"/>
                <a:ea typeface="Calibri" panose="020F0502020204030204" pitchFamily="34" charset="0"/>
                <a:cs typeface="Times New Roman" panose="02020603050405020304" pitchFamily="18" charset="0"/>
              </a:rPr>
              <a:t>every </a:t>
            </a:r>
            <a:r>
              <a:rPr lang="en-US" sz="22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creeping thing</a:t>
            </a:r>
            <a:r>
              <a:rPr lang="en-US" sz="2200" kern="0" dirty="0">
                <a:effectLst/>
                <a:latin typeface="Times New Roman" panose="02020603050405020304" pitchFamily="18" charset="0"/>
                <a:ea typeface="Calibri" panose="020F0502020204030204" pitchFamily="34" charset="0"/>
                <a:cs typeface="Times New Roman" panose="02020603050405020304" pitchFamily="18" charset="0"/>
              </a:rPr>
              <a:t> upon the ground..................</a:t>
            </a:r>
            <a:r>
              <a:rPr lang="he-IL" sz="22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2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וְכָל־הָרֶ֙מֶשׂ֙ </a:t>
            </a:r>
            <a:r>
              <a:rPr lang="he-IL" sz="2200" kern="0" dirty="0">
                <a:effectLst/>
                <a:latin typeface="Times New Roman" panose="02020603050405020304" pitchFamily="18" charset="0"/>
                <a:ea typeface="Calibri" panose="020F0502020204030204" pitchFamily="34" charset="0"/>
                <a:cs typeface="Times New Roman" panose="02020603050405020304" pitchFamily="18" charset="0"/>
              </a:rPr>
              <a:t>הָרֹמֵ֣שׂ</a:t>
            </a:r>
            <a:r>
              <a:rPr lang="he-IL" sz="22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 </a:t>
            </a:r>
            <a:r>
              <a:rPr lang="he-IL" sz="2200" kern="0" dirty="0">
                <a:effectLst/>
                <a:latin typeface="Times New Roman" panose="02020603050405020304" pitchFamily="18" charset="0"/>
                <a:ea typeface="Calibri" panose="020F0502020204030204" pitchFamily="34" charset="0"/>
                <a:cs typeface="Times New Roman" panose="02020603050405020304" pitchFamily="18" charset="0"/>
              </a:rPr>
              <a:t>עַל־הָֽאֲדָמָ֔ה </a:t>
            </a:r>
            <a:r>
              <a:rPr lang="en-US" sz="22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200" b="1" kern="0" dirty="0">
                <a:effectLst/>
                <a:latin typeface="Times New Roman" panose="02020603050405020304" pitchFamily="18" charset="0"/>
                <a:ea typeface="Calibri" panose="020F0502020204030204" pitchFamily="34" charset="0"/>
                <a:cs typeface="Times New Roman" panose="02020603050405020304" pitchFamily="18" charset="0"/>
              </a:rPr>
              <a:t>(Eze 38:20)</a:t>
            </a:r>
            <a:endParaRPr lang="en-US" sz="2200" b="1"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2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2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creeping thing </a:t>
            </a:r>
            <a:r>
              <a:rPr lang="en-US" sz="2200" kern="0" dirty="0">
                <a:effectLst/>
                <a:latin typeface="Times New Roman" panose="02020603050405020304" pitchFamily="18" charset="0"/>
                <a:ea typeface="Calibri" panose="020F0502020204030204" pitchFamily="34" charset="0"/>
                <a:cs typeface="Times New Roman" panose="02020603050405020304" pitchFamily="18" charset="0"/>
              </a:rPr>
              <a:t>on the ground................................... </a:t>
            </a:r>
            <a:r>
              <a:rPr lang="he-IL" sz="22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וְרֶ֖מֶשׂ </a:t>
            </a:r>
            <a:r>
              <a:rPr lang="he-IL" sz="2200" kern="0" dirty="0">
                <a:effectLst/>
                <a:latin typeface="Times New Roman" panose="02020603050405020304" pitchFamily="18" charset="0"/>
                <a:ea typeface="Calibri" panose="020F0502020204030204" pitchFamily="34" charset="0"/>
                <a:cs typeface="Times New Roman" panose="02020603050405020304" pitchFamily="18" charset="0"/>
              </a:rPr>
              <a:t>הָֽאֲדָמָ֑ה </a:t>
            </a:r>
            <a:r>
              <a:rPr lang="en-US" sz="22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200" b="1" kern="0" dirty="0">
                <a:effectLst/>
                <a:latin typeface="Times New Roman" panose="02020603050405020304" pitchFamily="18" charset="0"/>
                <a:ea typeface="Calibri" panose="020F0502020204030204" pitchFamily="34" charset="0"/>
                <a:cs typeface="Times New Roman" panose="02020603050405020304" pitchFamily="18" charset="0"/>
              </a:rPr>
              <a:t>(Hos 2:20)</a:t>
            </a:r>
            <a:endParaRPr lang="en-US" sz="2200" b="1"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2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2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as</a:t>
            </a:r>
            <a:r>
              <a:rPr lang="en-US" sz="22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2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creeping things</a:t>
            </a:r>
            <a:r>
              <a:rPr lang="en-US" sz="22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he-IL" sz="2200" kern="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כְּרֶ֖מֶשׂ </a:t>
            </a:r>
            <a:r>
              <a:rPr lang="en-US" sz="22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200" b="1" kern="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200" b="1" kern="0" dirty="0" err="1">
                <a:effectLst/>
                <a:latin typeface="Times New Roman" panose="02020603050405020304" pitchFamily="18" charset="0"/>
                <a:ea typeface="Calibri" panose="020F0502020204030204" pitchFamily="34" charset="0"/>
                <a:cs typeface="Times New Roman" panose="02020603050405020304" pitchFamily="18" charset="0"/>
              </a:rPr>
              <a:t>Hab</a:t>
            </a:r>
            <a:r>
              <a:rPr lang="en-US" sz="2200" b="1" kern="0" dirty="0">
                <a:effectLst/>
                <a:latin typeface="Times New Roman" panose="02020603050405020304" pitchFamily="18" charset="0"/>
                <a:ea typeface="Calibri" panose="020F0502020204030204" pitchFamily="34" charset="0"/>
                <a:cs typeface="Times New Roman" panose="02020603050405020304" pitchFamily="18" charset="0"/>
              </a:rPr>
              <a:t> 1:14)</a:t>
            </a:r>
          </a:p>
          <a:p>
            <a:pPr marL="0" marR="0"/>
            <a:endParaRPr lang="en-US" sz="2200" b="1" kern="0" dirty="0">
              <a:latin typeface="Times New Roman" panose="02020603050405020304" pitchFamily="18" charset="0"/>
              <a:ea typeface="Calibri" panose="020F0502020204030204" pitchFamily="34" charset="0"/>
              <a:cs typeface="Times New Roman" panose="02020603050405020304" pitchFamily="18" charset="0"/>
            </a:endParaRPr>
          </a:p>
          <a:p>
            <a:pPr marL="0" marR="0"/>
            <a:endParaRPr lang="en-US" sz="2200" b="1" kern="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endParaRPr lang="en-US" sz="2200" b="1" kern="0" dirty="0">
              <a:latin typeface="Times New Roman" panose="02020603050405020304" pitchFamily="18" charset="0"/>
              <a:ea typeface="Calibri" panose="020F0502020204030204" pitchFamily="34" charset="0"/>
              <a:cs typeface="Times New Roman" panose="02020603050405020304" pitchFamily="18" charset="0"/>
            </a:endParaRPr>
          </a:p>
          <a:p>
            <a:pPr marL="0" marR="0"/>
            <a:endParaRPr lang="en-US" sz="2200" b="1" kern="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endParaRPr lang="en-US" sz="2200" b="1" kern="0" dirty="0">
              <a:latin typeface="Times New Roman" panose="02020603050405020304" pitchFamily="18" charset="0"/>
              <a:ea typeface="Calibri" panose="020F0502020204030204" pitchFamily="34" charset="0"/>
              <a:cs typeface="Times New Roman" panose="02020603050405020304" pitchFamily="18" charset="0"/>
            </a:endParaRPr>
          </a:p>
          <a:p>
            <a:pPr marL="0" marR="0"/>
            <a:endParaRPr lang="en-US" sz="2200" b="1" kern="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endParaRPr lang="en-US" sz="2200" b="1" kern="0" dirty="0">
              <a:latin typeface="Times New Roman" panose="02020603050405020304" pitchFamily="18" charset="0"/>
              <a:ea typeface="Calibri" panose="020F0502020204030204" pitchFamily="34" charset="0"/>
              <a:cs typeface="Times New Roman" panose="02020603050405020304" pitchFamily="18" charset="0"/>
            </a:endParaRPr>
          </a:p>
          <a:p>
            <a:pPr marL="0" marR="0"/>
            <a:endParaRPr lang="en-US" sz="2200" b="1" kern="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endParaRPr lang="en-US" sz="2200" b="1"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683148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C63D6E1-7705-BD69-FD14-957A35649E77}"/>
              </a:ext>
            </a:extLst>
          </p:cNvPr>
          <p:cNvSpPr txBox="1"/>
          <p:nvPr/>
        </p:nvSpPr>
        <p:spPr>
          <a:xfrm>
            <a:off x="1146927" y="1140642"/>
            <a:ext cx="10193518" cy="4955203"/>
          </a:xfrm>
          <a:prstGeom prst="rect">
            <a:avLst/>
          </a:prstGeom>
          <a:noFill/>
        </p:spPr>
        <p:txBody>
          <a:bodyPr wrap="square">
            <a:spAutoFit/>
          </a:bodyPr>
          <a:lstStyle/>
          <a:p>
            <a:pPr marL="0" marR="0"/>
            <a:r>
              <a:rPr lang="en-US" sz="3600" b="1" i="1" dirty="0">
                <a:effectLst/>
                <a:latin typeface="Times New Roman" panose="02020603050405020304" pitchFamily="18" charset="0"/>
                <a:ea typeface="Times New Roman" panose="02020603050405020304" pitchFamily="18" charset="0"/>
                <a:cs typeface="Times New Roman" panose="02020603050405020304" pitchFamily="18" charset="0"/>
              </a:rPr>
              <a:t>Upon the face of all the earth</a:t>
            </a:r>
            <a:r>
              <a:rPr lang="en-US" sz="3600" b="1" dirty="0">
                <a:effectLst/>
                <a:latin typeface="Times New Roman" panose="02020603050405020304" pitchFamily="18" charset="0"/>
                <a:ea typeface="Times New Roman" panose="02020603050405020304" pitchFamily="18" charset="0"/>
                <a:cs typeface="Times New Roman" panose="02020603050405020304" pitchFamily="18" charset="0"/>
              </a:rPr>
              <a:t> 7 times in the Torah</a:t>
            </a:r>
            <a:endParaRPr lang="en-US" sz="3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Upon the face of all the earth..….</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 עַל־פְּנֵ֣י כָל־הָאָ֔רֶץ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(Gen 1:29)</a:t>
            </a:r>
          </a:p>
          <a:p>
            <a:pPr marL="0" marR="0"/>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Upon the face of all the earth..….</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 עַל־פְּנֵ֥י כָל־הָאָֽרֶץ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(Gen 7:3)</a:t>
            </a:r>
          </a:p>
          <a:p>
            <a:pPr marL="0" marR="0"/>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Upon the face of all the earth..….</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 עַל־פְּנֵ֣י כָל־הָאָ֑רֶץ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(Gen 8:9)</a:t>
            </a:r>
          </a:p>
          <a:p>
            <a:pPr marL="0" marR="0"/>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Upon the face of all the earth..….</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 עַל־פְּנֵ֥י כָל־הָאָֽרֶץ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(Gen 11:4)</a:t>
            </a:r>
          </a:p>
          <a:p>
            <a:pPr marL="0" marR="0"/>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Upon the face of all the earth..….</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 עַל־פְּנֵ֣י כָל־הָאָ֑רֶץ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(Gen 11:8)</a:t>
            </a:r>
          </a:p>
          <a:p>
            <a:pPr marL="0" marR="0"/>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Upon the face of all the earth..….</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 עַל־פְּנֵ֖י כָּל־הָאָֽרֶץ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(Gen 11:9)</a:t>
            </a:r>
          </a:p>
          <a:p>
            <a:pPr marL="0" marR="0"/>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Upon the face of all the earth..….</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 עַל־פְּנֵ֤י כָל־הָאָ֙רֶץ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(Deu 11:25)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800" dirty="0">
              <a:solidFill>
                <a:prstClr val="black"/>
              </a:solidFill>
              <a:latin typeface="Times New Roman" pitchFamily="18" charset="0"/>
              <a:cs typeface="Times New Roman"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Copyright: Repetition in the Bible </a:t>
            </a: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a:endParaRPr lang="en-US" sz="32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9838123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53BC30F-74F0-A3D4-BBAF-0A3BFB4A2BE2}"/>
              </a:ext>
            </a:extLst>
          </p:cNvPr>
          <p:cNvSpPr txBox="1"/>
          <p:nvPr/>
        </p:nvSpPr>
        <p:spPr>
          <a:xfrm>
            <a:off x="515332" y="0"/>
            <a:ext cx="11161336" cy="7263527"/>
          </a:xfrm>
          <a:prstGeom prst="rect">
            <a:avLst/>
          </a:prstGeom>
          <a:noFill/>
        </p:spPr>
        <p:txBody>
          <a:bodyPr wrap="square">
            <a:spAutoFit/>
          </a:bodyPr>
          <a:lstStyle/>
          <a:p>
            <a:pPr marL="0" marR="0"/>
            <a:r>
              <a:rPr lang="en-US" sz="2800" b="1" i="1" dirty="0">
                <a:effectLst/>
                <a:latin typeface="Times New Roman" panose="02020603050405020304" pitchFamily="18" charset="0"/>
                <a:ea typeface="Times New Roman" panose="02020603050405020304" pitchFamily="18" charset="0"/>
                <a:cs typeface="Times New Roman" panose="02020603050405020304" pitchFamily="18" charset="0"/>
              </a:rPr>
              <a:t>      Upon the face of all </a:t>
            </a:r>
            <a:r>
              <a:rPr lang="en-US" sz="2800" b="1" dirty="0">
                <a:effectLst/>
                <a:latin typeface="Times New Roman" panose="02020603050405020304" pitchFamily="18" charset="0"/>
                <a:ea typeface="Times New Roman" panose="02020603050405020304" pitchFamily="18" charset="0"/>
                <a:cs typeface="Times New Roman" panose="02020603050405020304" pitchFamily="18" charset="0"/>
              </a:rPr>
              <a:t>14 times in the Tanakh</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8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i="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Upon the face of all the earth</a:t>
            </a:r>
            <a:r>
              <a:rPr lang="en-US" sz="2800" b="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7 times in the Torah  </a:t>
            </a: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Copyright: Repetition in the Bible </a:t>
            </a: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Upon the face of all the earth.........</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עַל־פְּנֵ֣י כָל־הָאָ֔רֶץ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(Gen 1:29)</a:t>
            </a:r>
          </a:p>
          <a:p>
            <a:pPr marL="0" marR="0"/>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Upon the face of all the earth.......</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עַל־פְּנֵ֥י כָל־הָאָֽרֶץ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(Gen 7:3)</a:t>
            </a:r>
          </a:p>
          <a:p>
            <a:pPr marL="0" marR="0"/>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Upon the face of all the earth.........</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עַל־פְּנֵ֣י כָל־הָאָ֑רֶץ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(Gen 8:9)</a:t>
            </a:r>
          </a:p>
          <a:p>
            <a:pPr marL="0" marR="0"/>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Upon the face of all the earth.........</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עַל־פְּנֵ֥י כָל־הָאָֽרֶץ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(Gen 11:4)</a:t>
            </a:r>
          </a:p>
          <a:p>
            <a:pPr marL="0" marR="0"/>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Upon the face of all the earth........ </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עַל־פְּנֵ֣י כָל־הָאָ֑רֶץ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(Gen 11:8)</a:t>
            </a:r>
          </a:p>
          <a:p>
            <a:pPr marL="0" marR="0"/>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Upon the face of all the earth.......</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עַל־פְּנֵ֖י כָּל־הָאָֽרֶץ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(Gen 11:9)</a:t>
            </a:r>
          </a:p>
          <a:p>
            <a:pPr marL="0" marR="0"/>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Upon the face of all the earth.........</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עַל־פְּנֵ֤י כָל־הָאָ֙רֶץ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(Deu 11:25)</a:t>
            </a:r>
          </a:p>
          <a:p>
            <a:pPr marL="0" marR="0"/>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And Upon the face of all his brothers..... </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וְעַל־פְּנֵ֥י כָל־אֶחָ֖יו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(Gen 16:12)</a:t>
            </a:r>
          </a:p>
          <a:p>
            <a:pPr marL="0" marR="0"/>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Upon the face of all his brothers......</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עַל־פְּנֵ֥י כָל־אֶחָ֖יו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(Gen 25:18)</a:t>
            </a:r>
          </a:p>
          <a:p>
            <a:pPr marL="0" marR="0"/>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And Upon the face of all the people.........</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וְעַל־פְּנֵ֥י כָל־הָעָ֖ם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(Lev 10:3)</a:t>
            </a:r>
          </a:p>
          <a:p>
            <a:pPr marL="0" marR="0"/>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Upon the face of all the earth..........</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עַל־פְּנֵ֣י כָל־הָאָ֑רֶץ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(1Sa 30:16)</a:t>
            </a:r>
          </a:p>
          <a:p>
            <a:pPr marL="0" marR="0"/>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Upon the face of all the earth..........</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על־פְּנֵ֣י כָל־הָאָ֑רֶץ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(2Sa 18:8)</a:t>
            </a:r>
          </a:p>
          <a:p>
            <a:pPr marL="0" marR="0"/>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Upon the face of all the earth..........</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עַל־פְּנֵ֣י כָל־הָאָ֔רֶץ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(Dan 8:5)</a:t>
            </a:r>
          </a:p>
          <a:p>
            <a:pPr marL="0" marR="0"/>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Upon the face of all the earth..........</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עַל־פְּנֵ֣י כָל־הָאָ֑רֶץ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(Zec 5:3)</a:t>
            </a:r>
          </a:p>
          <a:p>
            <a:pPr marL="0" marR="0"/>
            <a:r>
              <a:rPr lang="en-US" sz="1800" dirty="0">
                <a:effectLst/>
                <a:latin typeface="Times New Roman" panose="02020603050405020304" pitchFamily="18" charset="0"/>
                <a:ea typeface="Times New Roman" panose="02020603050405020304" pitchFamily="18" charset="0"/>
              </a:rPr>
              <a:t> </a:t>
            </a:r>
          </a:p>
        </p:txBody>
      </p:sp>
    </p:spTree>
    <p:extLst>
      <p:ext uri="{BB962C8B-B14F-4D97-AF65-F5344CB8AC3E}">
        <p14:creationId xmlns:p14="http://schemas.microsoft.com/office/powerpoint/2010/main" val="281984585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F1AA9E-DD0B-CFBB-6826-457AB8BCA2C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1B48B14-5120-BADE-600A-E896E6BA8A57}"/>
              </a:ext>
            </a:extLst>
          </p:cNvPr>
          <p:cNvSpPr txBox="1"/>
          <p:nvPr/>
        </p:nvSpPr>
        <p:spPr>
          <a:xfrm>
            <a:off x="447675" y="171420"/>
            <a:ext cx="11599485" cy="6555641"/>
          </a:xfrm>
          <a:prstGeom prst="rect">
            <a:avLst/>
          </a:prstGeom>
          <a:noFill/>
        </p:spPr>
        <p:txBody>
          <a:bodyPr wrap="square">
            <a:spAutoFit/>
          </a:bodyPr>
          <a:lstStyle/>
          <a:p>
            <a:pPr marL="0" marR="0"/>
            <a:r>
              <a:rPr lang="en-US" sz="4000" b="1" i="1" dirty="0">
                <a:effectLst/>
                <a:latin typeface="Times New Roman" panose="02020603050405020304" pitchFamily="18" charset="0"/>
                <a:ea typeface="Times New Roman" panose="02020603050405020304" pitchFamily="18" charset="0"/>
              </a:rPr>
              <a:t>Living creature</a:t>
            </a:r>
            <a:r>
              <a:rPr lang="en-US" sz="4000" b="1" dirty="0">
                <a:effectLst/>
                <a:latin typeface="Times New Roman" panose="02020603050405020304" pitchFamily="18" charset="0"/>
                <a:ea typeface="Times New Roman" panose="02020603050405020304" pitchFamily="18" charset="0"/>
              </a:rPr>
              <a:t> 10 times in the Torah</a:t>
            </a:r>
            <a:endParaRPr lang="en-US" sz="3200" dirty="0">
              <a:effectLst/>
              <a:latin typeface="Times New Roman" panose="02020603050405020304" pitchFamily="18" charset="0"/>
              <a:ea typeface="Times New Roman" panose="02020603050405020304" pitchFamily="18" charset="0"/>
            </a:endParaRPr>
          </a:p>
          <a:p>
            <a:pPr marL="0" marR="0"/>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Living creature......</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נֶ֣פֶשׁ חַיָּ֑ה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(Gen 1:20)</a:t>
            </a:r>
          </a:p>
          <a:p>
            <a:pPr marL="0" marR="0"/>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Every living creature...... </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כָּל־נֶ֣פֶשׁ הַֽחַיָּ֣ה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(Gen 1:21)</a:t>
            </a:r>
          </a:p>
          <a:p>
            <a:pPr marL="0" marR="0"/>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Living creature...... </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נֶ֤פֶשׁ חַיָּה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(Gen 1:24)</a:t>
            </a:r>
          </a:p>
          <a:p>
            <a:pPr marL="0" marR="0"/>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Living creature...... </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נֶ֣פֶשׁ חַיָּ֔ה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(Gen 1:30)</a:t>
            </a:r>
          </a:p>
          <a:p>
            <a:pPr marL="0" marR="0"/>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A living creature...... </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לְנֶ֥פֶשׁ חַיָּֽה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(Gen 2:7)</a:t>
            </a:r>
          </a:p>
          <a:p>
            <a:pPr marL="0" marR="0"/>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Living creature...... </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נֶ֥פֶשׁ חַיָּ֖ה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(Gen 2:19)</a:t>
            </a:r>
          </a:p>
          <a:p>
            <a:pPr marL="0" marR="0"/>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Every living creature...... </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כָּל־נֶ֤פֶשׁ הַֽחַיָּה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(Gen 9:10)</a:t>
            </a:r>
          </a:p>
          <a:p>
            <a:pPr marL="0" marR="0"/>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Every living creature...... </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כָּל־נֶ֥פֶשׁ חַיָּ֖ה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(Gen 9:12)</a:t>
            </a:r>
          </a:p>
          <a:p>
            <a:pPr marL="0" marR="0"/>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Every living creature...... </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כָּל־נֶ֥פֶשׁ חַיָּ֖ה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(Gen 9:15)</a:t>
            </a:r>
          </a:p>
          <a:p>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Every living creature...... </a:t>
            </a:r>
            <a:r>
              <a:rPr lang="he-IL" sz="3200" dirty="0">
                <a:effectLst/>
                <a:latin typeface="Times New Roman" panose="02020603050405020304" pitchFamily="18" charset="0"/>
                <a:ea typeface="Times New Roman" panose="02020603050405020304" pitchFamily="18" charset="0"/>
                <a:cs typeface="Times New Roman" panose="02020603050405020304" pitchFamily="18" charset="0"/>
              </a:rPr>
              <a:t>כָּל־נֶ֣פֶשׁ חַיָּ֔ה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(Gen 9:16)</a:t>
            </a:r>
          </a:p>
          <a:p>
            <a:r>
              <a:rPr lang="en-US" b="1" dirty="0">
                <a:latin typeface="Times New Roman" panose="02020603050405020304" pitchFamily="18" charset="0"/>
                <a:ea typeface="Times New Roman" panose="02020603050405020304" pitchFamily="18" charset="0"/>
              </a:rPr>
              <a:t> </a:t>
            </a:r>
          </a:p>
          <a:p>
            <a:pPr lvl="0">
              <a:defRPr/>
            </a:pPr>
            <a:r>
              <a:rPr lang="en-US" sz="2400" b="1" dirty="0">
                <a:latin typeface="Times New Roman" panose="02020603050405020304" pitchFamily="18" charset="0"/>
                <a:ea typeface="Times New Roman" panose="02020603050405020304" pitchFamily="18" charset="0"/>
              </a:rPr>
              <a:t>									</a:t>
            </a: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Copyright: Repetition in the Bible </a:t>
            </a: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a:p>
            <a:endParaRPr lang="en-US"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4973783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247219-EB95-F2B7-578E-30021F4E36B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7865885-413E-A609-CB51-8FE8704AACAB}"/>
              </a:ext>
            </a:extLst>
          </p:cNvPr>
          <p:cNvSpPr txBox="1"/>
          <p:nvPr/>
        </p:nvSpPr>
        <p:spPr>
          <a:xfrm>
            <a:off x="604886" y="324656"/>
            <a:ext cx="10982227" cy="6617196"/>
          </a:xfrm>
          <a:prstGeom prst="rect">
            <a:avLst/>
          </a:prstGeom>
          <a:noFill/>
        </p:spPr>
        <p:txBody>
          <a:bodyPr wrap="square">
            <a:spAutoFit/>
          </a:bodyPr>
          <a:lstStyle/>
          <a:p>
            <a:pPr marL="0" marR="0"/>
            <a:r>
              <a:rPr lang="en-US" sz="3600" b="1" i="1" dirty="0">
                <a:effectLst/>
                <a:latin typeface="Times New Roman" panose="02020603050405020304" pitchFamily="18" charset="0"/>
                <a:ea typeface="Times New Roman" panose="02020603050405020304" pitchFamily="18" charset="0"/>
              </a:rPr>
              <a:t>Living soul</a:t>
            </a:r>
            <a:r>
              <a:rPr lang="en-US" sz="3600" b="1" dirty="0">
                <a:effectLst/>
                <a:latin typeface="Times New Roman" panose="02020603050405020304" pitchFamily="18" charset="0"/>
                <a:ea typeface="Times New Roman" panose="02020603050405020304" pitchFamily="18" charset="0"/>
              </a:rPr>
              <a:t> 12 times in the Torah </a:t>
            </a:r>
            <a:endParaRPr lang="en-US" sz="2800" dirty="0">
              <a:effectLst/>
              <a:latin typeface="Times New Roman" panose="02020603050405020304" pitchFamily="18" charset="0"/>
              <a:ea typeface="Times New Roman" panose="02020603050405020304" pitchFamily="18" charset="0"/>
            </a:endParaRPr>
          </a:p>
          <a:p>
            <a:pPr marL="0" marR="0"/>
            <a:r>
              <a:rPr lang="en-US" sz="3600" b="1" i="1" dirty="0">
                <a:effectLst/>
                <a:latin typeface="Times New Roman" panose="02020603050405020304" pitchFamily="18" charset="0"/>
                <a:ea typeface="Times New Roman" panose="02020603050405020304" pitchFamily="18" charset="0"/>
              </a:rPr>
              <a:t>Living soul </a:t>
            </a:r>
            <a:r>
              <a:rPr lang="en-US" sz="3600" b="1" dirty="0">
                <a:effectLst/>
                <a:latin typeface="Times New Roman" panose="02020603050405020304" pitchFamily="18" charset="0"/>
                <a:ea typeface="Times New Roman" panose="02020603050405020304" pitchFamily="18" charset="0"/>
              </a:rPr>
              <a:t>10 times </a:t>
            </a:r>
            <a:r>
              <a:rPr lang="en-US" sz="3600" b="1" dirty="0">
                <a:solidFill>
                  <a:srgbClr val="FF0000"/>
                </a:solidFill>
                <a:effectLst/>
                <a:latin typeface="Times New Roman" panose="02020603050405020304" pitchFamily="18" charset="0"/>
                <a:ea typeface="Times New Roman" panose="02020603050405020304" pitchFamily="18" charset="0"/>
              </a:rPr>
              <a:t>in Genesis</a:t>
            </a:r>
            <a:endParaRPr lang="en-US" sz="2800" dirty="0">
              <a:solidFill>
                <a:srgbClr val="FF0000"/>
              </a:solidFill>
              <a:effectLst/>
              <a:latin typeface="Times New Roman" panose="02020603050405020304" pitchFamily="18" charset="0"/>
              <a:ea typeface="Times New Roman" panose="02020603050405020304" pitchFamily="18" charset="0"/>
            </a:endParaRPr>
          </a:p>
          <a:p>
            <a:pPr marL="0" marR="0"/>
            <a:r>
              <a:rPr lang="en-US" sz="3600" b="1" i="1" dirty="0">
                <a:solidFill>
                  <a:srgbClr val="0000FF"/>
                </a:solidFill>
                <a:effectLst/>
                <a:latin typeface="Times New Roman" panose="02020603050405020304" pitchFamily="18" charset="0"/>
                <a:ea typeface="Times New Roman" panose="02020603050405020304" pitchFamily="18" charset="0"/>
              </a:rPr>
              <a:t>Every Living soul </a:t>
            </a:r>
            <a:r>
              <a:rPr lang="en-US" sz="3600" b="1" i="1" dirty="0">
                <a:effectLst/>
                <a:latin typeface="Times New Roman" panose="02020603050405020304" pitchFamily="18" charset="0"/>
                <a:ea typeface="Times New Roman" panose="02020603050405020304" pitchFamily="18" charset="0"/>
              </a:rPr>
              <a:t> </a:t>
            </a:r>
            <a:r>
              <a:rPr lang="en-US" sz="3600" b="1" dirty="0">
                <a:effectLst/>
                <a:latin typeface="Times New Roman" panose="02020603050405020304" pitchFamily="18" charset="0"/>
                <a:ea typeface="Times New Roman" panose="02020603050405020304" pitchFamily="18" charset="0"/>
              </a:rPr>
              <a:t>7 times in the Torah</a:t>
            </a:r>
            <a:endParaRPr lang="en-US" sz="2800" dirty="0">
              <a:effectLst/>
              <a:latin typeface="Times New Roman" panose="02020603050405020304" pitchFamily="18" charset="0"/>
              <a:ea typeface="Times New Roman" panose="02020603050405020304" pitchFamily="18" charset="0"/>
            </a:endParaRPr>
          </a:p>
          <a:p>
            <a:pPr marL="0" marR="0"/>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a living soul......</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נֶ֣פֶשׁ</a:t>
            </a:r>
            <a:r>
              <a:rPr lang="he-IL" sz="24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חַיָּ֑ה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(Gen 1:20)</a:t>
            </a:r>
          </a:p>
          <a:p>
            <a:pPr marL="0" marR="0"/>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every living soul...... </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כּ</a:t>
            </a:r>
            <a:r>
              <a:rPr lang="he-IL" sz="24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ָל־נֶ֣פֶשׁ הַֽחַיָּ֣ה</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(Gen 1:21)</a:t>
            </a:r>
          </a:p>
          <a:p>
            <a:pPr marL="0" marR="0"/>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 living soul......</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 נֶ֤פֶשׁ</a:t>
            </a:r>
            <a:r>
              <a:rPr lang="he-IL" sz="24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חַיָּה </a:t>
            </a:r>
            <a:r>
              <a:rPr lang="en-US" sz="24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(Gen 1:24)</a:t>
            </a:r>
          </a:p>
          <a:p>
            <a:pPr marL="0" marR="0"/>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 living soul......</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 נֶ֣פֶשׁ</a:t>
            </a:r>
            <a:r>
              <a:rPr lang="he-IL" sz="24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חַיָּ֔ה </a:t>
            </a:r>
            <a:r>
              <a:rPr lang="en-US" sz="24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(Gen 1:30)</a:t>
            </a:r>
          </a:p>
          <a:p>
            <a:pPr marL="0" marR="0"/>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 living soul......</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 לְנֶ֥פֶשׁ </a:t>
            </a:r>
            <a:r>
              <a:rPr lang="he-IL" sz="24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חַיָּֽה</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(Gen 2:7)</a:t>
            </a:r>
          </a:p>
          <a:p>
            <a:pPr marL="0" marR="0"/>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 living soul......</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 נֶ֥פֶשׁ</a:t>
            </a:r>
            <a:r>
              <a:rPr lang="he-IL" sz="24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חַיָּ֖ה </a:t>
            </a:r>
            <a:r>
              <a:rPr lang="en-US" sz="24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(Gen 2:19)</a:t>
            </a:r>
          </a:p>
          <a:p>
            <a:pPr marL="0" marR="0"/>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every living soul......</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4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כָּל־נֶ֤פֶשׁ הַֽחַיָּה </a:t>
            </a:r>
            <a:r>
              <a:rPr lang="en-US" sz="24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(Gen 9:10)</a:t>
            </a:r>
          </a:p>
          <a:p>
            <a:pPr marL="0" marR="0"/>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every living soul......</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4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כָּל־נֶ֥פֶשׁ חַיָּ֖ה</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(Gen 9:12)</a:t>
            </a:r>
          </a:p>
          <a:p>
            <a:pPr marL="0" marR="0"/>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every living soul......</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 כ</a:t>
            </a:r>
            <a:r>
              <a:rPr lang="he-IL" sz="24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ּל־נֶ֥פֶשׁ חַיָּ֖ה </a:t>
            </a:r>
            <a:r>
              <a:rPr lang="en-US" sz="24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(Gen 9:15)</a:t>
            </a:r>
          </a:p>
          <a:p>
            <a:pPr marL="0" marR="0"/>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every living soul......</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 כ</a:t>
            </a:r>
            <a:r>
              <a:rPr lang="he-IL" sz="24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ָּל־נֶ֣פֶשׁ חַיָּ֔ה</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(Gen 9:16)</a:t>
            </a:r>
          </a:p>
          <a:p>
            <a:pPr marL="0" marR="0"/>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and every living soul......</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400" b="0" i="0" u="none" strike="noStrike" baseline="0" dirty="0">
                <a:latin typeface="Times New Roman" panose="02020603050405020304" pitchFamily="18" charset="0"/>
                <a:cs typeface="Times New Roman" panose="02020603050405020304" pitchFamily="18" charset="0"/>
              </a:rPr>
              <a:t>וּמִכֹּ֛ל נֶ֥פֶשׁ הַחַיָּ֖ה </a:t>
            </a:r>
            <a:r>
              <a:rPr lang="en-US" sz="2400" b="0" i="0" u="none" strike="noStrike" baseline="0" dirty="0">
                <a:latin typeface="Times New Roman" panose="02020603050405020304" pitchFamily="18" charset="0"/>
                <a:cs typeface="Times New Roman" panose="02020603050405020304" pitchFamily="18" charset="0"/>
              </a:rPr>
              <a:t>(Lev 11:10)</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 living soul......</a:t>
            </a:r>
            <a:r>
              <a:rPr lang="he-IL"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400" b="0" i="0" u="none" strike="noStrike" baseline="0" dirty="0">
                <a:latin typeface="Times New Roman" panose="02020603050405020304" pitchFamily="18" charset="0"/>
                <a:cs typeface="Times New Roman" panose="02020603050405020304" pitchFamily="18" charset="0"/>
              </a:rPr>
              <a:t> </a:t>
            </a:r>
            <a:r>
              <a:rPr lang="he-IL" sz="2400" b="0" i="0" u="none" strike="noStrike" baseline="0" dirty="0">
                <a:solidFill>
                  <a:srgbClr val="0000FF"/>
                </a:solidFill>
                <a:latin typeface="Times New Roman" panose="02020603050405020304" pitchFamily="18" charset="0"/>
                <a:cs typeface="Times New Roman" panose="02020603050405020304" pitchFamily="18" charset="0"/>
              </a:rPr>
              <a:t>וְכֹל֙ נֶ֣פֶשׁ הַֽחַיָּ֔ה </a:t>
            </a:r>
            <a:r>
              <a:rPr lang="en-US" sz="2400" b="0" i="0" u="none" strike="noStrike" baseline="0" dirty="0">
                <a:solidFill>
                  <a:srgbClr val="0000FF"/>
                </a:solidFill>
                <a:latin typeface="Times New Roman" panose="02020603050405020304" pitchFamily="18" charset="0"/>
                <a:cs typeface="Times New Roman" panose="02020603050405020304" pitchFamily="18" charset="0"/>
              </a:rPr>
              <a:t> </a:t>
            </a:r>
            <a:r>
              <a:rPr lang="en-US" sz="2400" b="0" i="0" u="none" strike="noStrike" baseline="0" dirty="0">
                <a:latin typeface="Times New Roman" panose="02020603050405020304" pitchFamily="18" charset="0"/>
                <a:cs typeface="Times New Roman" panose="02020603050405020304" pitchFamily="18" charset="0"/>
              </a:rPr>
              <a:t>(Lev 11:46)</a:t>
            </a: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Copyright: Repetition in the Bible </a:t>
            </a: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7697972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8F29D10-0A98-5AFB-F7A9-DA772098F0D1}"/>
              </a:ext>
            </a:extLst>
          </p:cNvPr>
          <p:cNvSpPr txBox="1"/>
          <p:nvPr/>
        </p:nvSpPr>
        <p:spPr>
          <a:xfrm>
            <a:off x="848411" y="58846"/>
            <a:ext cx="10793691" cy="7017306"/>
          </a:xfrm>
          <a:prstGeom prst="rect">
            <a:avLst/>
          </a:prstGeom>
          <a:noFill/>
        </p:spPr>
        <p:txBody>
          <a:bodyPr wrap="square">
            <a:spAutoFit/>
          </a:bodyPr>
          <a:lstStyle/>
          <a:p>
            <a:pPr marL="0" marR="0"/>
            <a:r>
              <a:rPr lang="en-US" sz="3200" b="1" i="1" dirty="0">
                <a:effectLst/>
                <a:latin typeface="Times New Roman" panose="02020603050405020304" pitchFamily="18" charset="0"/>
                <a:ea typeface="Times New Roman" panose="02020603050405020304" pitchFamily="18" charset="0"/>
                <a:cs typeface="Times New Roman" panose="02020603050405020304" pitchFamily="18" charset="0"/>
              </a:rPr>
              <a:t>Living creature</a:t>
            </a:r>
            <a:r>
              <a:rPr lang="en-US" sz="3200" b="1" dirty="0">
                <a:effectLst/>
                <a:latin typeface="Times New Roman" panose="02020603050405020304" pitchFamily="18" charset="0"/>
                <a:ea typeface="Times New Roman" panose="02020603050405020304" pitchFamily="18" charset="0"/>
                <a:cs typeface="Times New Roman" panose="02020603050405020304" pitchFamily="18" charset="0"/>
              </a:rPr>
              <a:t> 12 times in the Torah</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3200" b="1" i="1" dirty="0">
                <a:effectLst/>
                <a:latin typeface="Times New Roman" panose="02020603050405020304" pitchFamily="18" charset="0"/>
                <a:ea typeface="Times New Roman" panose="02020603050405020304" pitchFamily="18" charset="0"/>
                <a:cs typeface="Times New Roman" panose="02020603050405020304" pitchFamily="18" charset="0"/>
              </a:rPr>
              <a:t>Living creature</a:t>
            </a:r>
            <a:r>
              <a:rPr lang="en-US" sz="3200" b="1" dirty="0">
                <a:effectLst/>
                <a:latin typeface="Times New Roman" panose="02020603050405020304" pitchFamily="18" charset="0"/>
                <a:ea typeface="Times New Roman" panose="02020603050405020304" pitchFamily="18" charset="0"/>
                <a:cs typeface="Times New Roman" panose="02020603050405020304" pitchFamily="18" charset="0"/>
              </a:rPr>
              <a:t> 10 times in Genesis</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3200" b="1" i="1" dirty="0">
                <a:effectLst/>
                <a:latin typeface="Times New Roman" panose="02020603050405020304" pitchFamily="18" charset="0"/>
                <a:ea typeface="Times New Roman" panose="02020603050405020304" pitchFamily="18" charset="0"/>
                <a:cs typeface="Times New Roman" panose="02020603050405020304" pitchFamily="18" charset="0"/>
              </a:rPr>
              <a:t>Every living creature</a:t>
            </a:r>
            <a:r>
              <a:rPr lang="en-US" sz="3200" b="1" dirty="0">
                <a:effectLst/>
                <a:latin typeface="Times New Roman" panose="02020603050405020304" pitchFamily="18" charset="0"/>
                <a:ea typeface="Times New Roman" panose="02020603050405020304" pitchFamily="18" charset="0"/>
                <a:cs typeface="Times New Roman" panose="02020603050405020304" pitchFamily="18" charset="0"/>
              </a:rPr>
              <a:t> 7 times in the Torah</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Living creature......</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נֶ֣פֶשׁ חַיָּ֑ה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(Gen 1:20)</a:t>
            </a:r>
          </a:p>
          <a:p>
            <a:pPr marL="0" marR="0"/>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Every living creature...... </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כָּל־נֶ֣פֶשׁ הַֽחַיָּ֣ה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(Gen 1:21)</a:t>
            </a:r>
          </a:p>
          <a:p>
            <a:pPr marL="0" marR="0"/>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Living creature...... </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נֶ֤פֶשׁ חַיָּה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(Gen 1:24)</a:t>
            </a:r>
          </a:p>
          <a:p>
            <a:pPr marL="0" marR="0"/>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Living creature...... </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נֶ֣פֶשׁ חַיָּ֔ה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(Gen 1:30)</a:t>
            </a:r>
          </a:p>
          <a:p>
            <a:pPr marL="0" marR="0"/>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 living creature...... </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לְנֶ֥פֶשׁ חַיָּֽה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(Gen 2:7)</a:t>
            </a:r>
          </a:p>
          <a:p>
            <a:pPr marL="0" marR="0"/>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Living creature...... </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נֶ֥פֶשׁ חַיָּ֖ה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(Gen 2:19)</a:t>
            </a:r>
          </a:p>
          <a:p>
            <a:pPr marL="0" marR="0"/>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Every living creature...... </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כָּל־נֶ֤פֶשׁ הַֽחַיָּה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(Gen 9:10)</a:t>
            </a:r>
          </a:p>
          <a:p>
            <a:pPr marL="0" marR="0"/>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Every living creature...... </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כָּל־נֶ֥פֶשׁ חַיָּ֖ה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(Gen 9:12)</a:t>
            </a:r>
          </a:p>
          <a:p>
            <a:pPr marL="0" marR="0"/>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Every living creature...... </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כָּל־נֶ֥פֶשׁ חַיָּ֖ה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(Gen 9:15)</a:t>
            </a:r>
          </a:p>
          <a:p>
            <a:pPr marL="0" marR="0"/>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Every living creature...... </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כָּל־נֶ֣פֶשׁ חַיָּ֔ה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(Gen 9:16)</a:t>
            </a:r>
          </a:p>
          <a:p>
            <a:pPr marL="0" marR="0"/>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And from every living creature...... </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וּמִכֹּ֛ל נֶ֥פֶשׁ הַחַיָּ֖ה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(Lev 11:10)</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And every living creature...... </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וְכֹל֙ נֶ֣פֶשׁ הַֽחַיָּ֔ה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(Lev 11:46)</a:t>
            </a: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Copyright: Repetition in the Bible </a:t>
            </a: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5730373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0D791D-3796-76D3-4B84-5BEB56FB115A}"/>
              </a:ext>
            </a:extLst>
          </p:cNvPr>
          <p:cNvSpPr txBox="1"/>
          <p:nvPr/>
        </p:nvSpPr>
        <p:spPr>
          <a:xfrm>
            <a:off x="216816" y="430535"/>
            <a:ext cx="11975184" cy="5232202"/>
          </a:xfrm>
          <a:prstGeom prst="rect">
            <a:avLst/>
          </a:prstGeom>
          <a:noFill/>
        </p:spPr>
        <p:txBody>
          <a:bodyPr wrap="square">
            <a:spAutoFit/>
          </a:bodyPr>
          <a:lstStyle/>
          <a:p>
            <a:pPr marL="0" marR="0"/>
            <a:r>
              <a:rPr lang="en-US" sz="4000" b="1" i="1" dirty="0">
                <a:effectLst/>
                <a:latin typeface="Times New Roman" panose="02020603050405020304" pitchFamily="18" charset="0"/>
                <a:ea typeface="Times New Roman" panose="02020603050405020304" pitchFamily="18" charset="0"/>
              </a:rPr>
              <a:t>Fruitful and multiply </a:t>
            </a:r>
            <a:r>
              <a:rPr lang="en-US" sz="4000" b="1" dirty="0">
                <a:effectLst/>
                <a:latin typeface="Times New Roman" panose="02020603050405020304" pitchFamily="18" charset="0"/>
                <a:ea typeface="Times New Roman" panose="02020603050405020304" pitchFamily="18" charset="0"/>
              </a:rPr>
              <a:t>10 times in Genesis</a:t>
            </a:r>
            <a:endParaRPr lang="en-US" sz="3200" dirty="0">
              <a:effectLst/>
              <a:latin typeface="Times New Roman" panose="02020603050405020304" pitchFamily="18" charset="0"/>
              <a:ea typeface="Times New Roman" panose="02020603050405020304" pitchFamily="18" charset="0"/>
            </a:endParaRPr>
          </a:p>
          <a:p>
            <a:pPr marL="0" marR="0"/>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 Be </a:t>
            </a:r>
            <a:r>
              <a:rPr lang="en-US" sz="2600" b="1" dirty="0">
                <a:effectLst/>
                <a:latin typeface="Times New Roman" panose="02020603050405020304" pitchFamily="18" charset="0"/>
                <a:ea typeface="Times New Roman" panose="02020603050405020304" pitchFamily="18" charset="0"/>
                <a:cs typeface="Times New Roman" panose="02020603050405020304" pitchFamily="18" charset="0"/>
              </a:rPr>
              <a:t>fruitful</a:t>
            </a:r>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 and </a:t>
            </a:r>
            <a:r>
              <a:rPr lang="en-US" sz="2600" b="1" dirty="0">
                <a:effectLst/>
                <a:latin typeface="Times New Roman" panose="02020603050405020304" pitchFamily="18" charset="0"/>
                <a:ea typeface="Times New Roman" panose="02020603050405020304" pitchFamily="18" charset="0"/>
                <a:cs typeface="Times New Roman" panose="02020603050405020304" pitchFamily="18" charset="0"/>
              </a:rPr>
              <a:t>multiply</a:t>
            </a:r>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2600" dirty="0">
                <a:effectLst/>
                <a:latin typeface="Times New Roman" panose="02020603050405020304" pitchFamily="18" charset="0"/>
                <a:ea typeface="Times New Roman" panose="02020603050405020304" pitchFamily="18" charset="0"/>
                <a:cs typeface="Times New Roman" panose="02020603050405020304" pitchFamily="18" charset="0"/>
              </a:rPr>
              <a:t>פְּרוּ וּרְבוּ..</a:t>
            </a:r>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........(Gen. 1:22)</a:t>
            </a:r>
          </a:p>
          <a:p>
            <a:pPr marL="0" marR="0"/>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 Be </a:t>
            </a:r>
            <a:r>
              <a:rPr lang="en-US" sz="2600" b="1" dirty="0">
                <a:effectLst/>
                <a:latin typeface="Times New Roman" panose="02020603050405020304" pitchFamily="18" charset="0"/>
                <a:ea typeface="Times New Roman" panose="02020603050405020304" pitchFamily="18" charset="0"/>
                <a:cs typeface="Times New Roman" panose="02020603050405020304" pitchFamily="18" charset="0"/>
              </a:rPr>
              <a:t>fruitful</a:t>
            </a:r>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 and </a:t>
            </a:r>
            <a:r>
              <a:rPr lang="en-US" sz="2600" b="1" dirty="0">
                <a:effectLst/>
                <a:latin typeface="Times New Roman" panose="02020603050405020304" pitchFamily="18" charset="0"/>
                <a:ea typeface="Times New Roman" panose="02020603050405020304" pitchFamily="18" charset="0"/>
                <a:cs typeface="Times New Roman" panose="02020603050405020304" pitchFamily="18" charset="0"/>
              </a:rPr>
              <a:t>multiply</a:t>
            </a:r>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2600" dirty="0">
                <a:effectLst/>
                <a:latin typeface="Times New Roman" panose="02020603050405020304" pitchFamily="18" charset="0"/>
                <a:ea typeface="Times New Roman" panose="02020603050405020304" pitchFamily="18" charset="0"/>
                <a:cs typeface="Times New Roman" panose="02020603050405020304" pitchFamily="18" charset="0"/>
              </a:rPr>
              <a:t>פְּרוּ וּרְבוּ..</a:t>
            </a:r>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........(Gen. 1:28)</a:t>
            </a:r>
          </a:p>
          <a:p>
            <a:pPr marL="0" marR="0"/>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..........................And be </a:t>
            </a:r>
            <a:r>
              <a:rPr lang="en-US" sz="2600" b="1" dirty="0">
                <a:effectLst/>
                <a:latin typeface="Times New Roman" panose="02020603050405020304" pitchFamily="18" charset="0"/>
                <a:ea typeface="Times New Roman" panose="02020603050405020304" pitchFamily="18" charset="0"/>
                <a:cs typeface="Times New Roman" panose="02020603050405020304" pitchFamily="18" charset="0"/>
              </a:rPr>
              <a:t>fruitful</a:t>
            </a:r>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 and </a:t>
            </a:r>
            <a:r>
              <a:rPr lang="en-US" sz="2600" b="1" dirty="0">
                <a:effectLst/>
                <a:latin typeface="Times New Roman" panose="02020603050405020304" pitchFamily="18" charset="0"/>
                <a:ea typeface="Times New Roman" panose="02020603050405020304" pitchFamily="18" charset="0"/>
                <a:cs typeface="Times New Roman" panose="02020603050405020304" pitchFamily="18" charset="0"/>
              </a:rPr>
              <a:t>multiply</a:t>
            </a:r>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2600" dirty="0">
                <a:effectLst/>
                <a:latin typeface="Times New Roman" panose="02020603050405020304" pitchFamily="18" charset="0"/>
                <a:ea typeface="Times New Roman" panose="02020603050405020304" pitchFamily="18" charset="0"/>
                <a:cs typeface="Times New Roman" panose="02020603050405020304" pitchFamily="18" charset="0"/>
              </a:rPr>
              <a:t>וּפָרוּ וְרָבוּ..</a:t>
            </a:r>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.......(Gen. 8:17)</a:t>
            </a:r>
          </a:p>
          <a:p>
            <a:pPr marL="0" marR="0"/>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 Be </a:t>
            </a:r>
            <a:r>
              <a:rPr lang="en-US" sz="2600" b="1" dirty="0">
                <a:effectLst/>
                <a:latin typeface="Times New Roman" panose="02020603050405020304" pitchFamily="18" charset="0"/>
                <a:ea typeface="Times New Roman" panose="02020603050405020304" pitchFamily="18" charset="0"/>
                <a:cs typeface="Times New Roman" panose="02020603050405020304" pitchFamily="18" charset="0"/>
              </a:rPr>
              <a:t>fruitful</a:t>
            </a:r>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 and </a:t>
            </a:r>
            <a:r>
              <a:rPr lang="en-US" sz="2600" b="1" dirty="0">
                <a:effectLst/>
                <a:latin typeface="Times New Roman" panose="02020603050405020304" pitchFamily="18" charset="0"/>
                <a:ea typeface="Times New Roman" panose="02020603050405020304" pitchFamily="18" charset="0"/>
                <a:cs typeface="Times New Roman" panose="02020603050405020304" pitchFamily="18" charset="0"/>
              </a:rPr>
              <a:t>multiply</a:t>
            </a:r>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2600" dirty="0">
                <a:effectLst/>
                <a:latin typeface="Times New Roman" panose="02020603050405020304" pitchFamily="18" charset="0"/>
                <a:ea typeface="Times New Roman" panose="02020603050405020304" pitchFamily="18" charset="0"/>
                <a:cs typeface="Times New Roman" panose="02020603050405020304" pitchFamily="18" charset="0"/>
              </a:rPr>
              <a:t>פְּרוּ וּרְבוּ..</a:t>
            </a:r>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.......(Gen. 9:1)</a:t>
            </a:r>
          </a:p>
          <a:p>
            <a:pPr marL="0" marR="0"/>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 Be </a:t>
            </a:r>
            <a:r>
              <a:rPr lang="en-US" sz="2600" b="1" dirty="0">
                <a:effectLst/>
                <a:latin typeface="Times New Roman" panose="02020603050405020304" pitchFamily="18" charset="0"/>
                <a:ea typeface="Times New Roman" panose="02020603050405020304" pitchFamily="18" charset="0"/>
                <a:cs typeface="Times New Roman" panose="02020603050405020304" pitchFamily="18" charset="0"/>
              </a:rPr>
              <a:t>fruitful</a:t>
            </a:r>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 and </a:t>
            </a:r>
            <a:r>
              <a:rPr lang="en-US" sz="2600" b="1" dirty="0">
                <a:effectLst/>
                <a:latin typeface="Times New Roman" panose="02020603050405020304" pitchFamily="18" charset="0"/>
                <a:ea typeface="Times New Roman" panose="02020603050405020304" pitchFamily="18" charset="0"/>
                <a:cs typeface="Times New Roman" panose="02020603050405020304" pitchFamily="18" charset="0"/>
              </a:rPr>
              <a:t>multiply</a:t>
            </a:r>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2600" dirty="0">
                <a:effectLst/>
                <a:latin typeface="Times New Roman" panose="02020603050405020304" pitchFamily="18" charset="0"/>
                <a:ea typeface="Times New Roman" panose="02020603050405020304" pitchFamily="18" charset="0"/>
                <a:cs typeface="Times New Roman" panose="02020603050405020304" pitchFamily="18" charset="0"/>
              </a:rPr>
              <a:t>פְּרוּ וּרְבוּ..</a:t>
            </a:r>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 (Gen. 9:7)</a:t>
            </a:r>
          </a:p>
          <a:p>
            <a:pPr marL="0" marR="0"/>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....And I will make him </a:t>
            </a:r>
            <a:r>
              <a:rPr lang="en-US" sz="2600" b="1" dirty="0">
                <a:effectLst/>
                <a:latin typeface="Times New Roman" panose="02020603050405020304" pitchFamily="18" charset="0"/>
                <a:ea typeface="Times New Roman" panose="02020603050405020304" pitchFamily="18" charset="0"/>
                <a:cs typeface="Times New Roman" panose="02020603050405020304" pitchFamily="18" charset="0"/>
              </a:rPr>
              <a:t>fruitful</a:t>
            </a:r>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 and </a:t>
            </a:r>
            <a:r>
              <a:rPr lang="en-US" sz="2600" b="1" dirty="0">
                <a:effectLst/>
                <a:latin typeface="Times New Roman" panose="02020603050405020304" pitchFamily="18" charset="0"/>
                <a:ea typeface="Times New Roman" panose="02020603050405020304" pitchFamily="18" charset="0"/>
                <a:cs typeface="Times New Roman" panose="02020603050405020304" pitchFamily="18" charset="0"/>
              </a:rPr>
              <a:t>multiply</a:t>
            </a:r>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 him...</a:t>
            </a:r>
            <a:r>
              <a:rPr lang="he-IL" sz="2600" dirty="0">
                <a:effectLst/>
                <a:latin typeface="Times New Roman" panose="02020603050405020304" pitchFamily="18" charset="0"/>
                <a:ea typeface="Times New Roman" panose="02020603050405020304" pitchFamily="18" charset="0"/>
                <a:cs typeface="Times New Roman" panose="02020603050405020304" pitchFamily="18" charset="0"/>
              </a:rPr>
              <a:t>וְהִפְרֵיתִי אֹתוֹ וְהִרְבֵּיתִי...</a:t>
            </a:r>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 (Gen. 17:20)</a:t>
            </a:r>
          </a:p>
          <a:p>
            <a:pPr marL="0" marR="0"/>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..............And make you </a:t>
            </a:r>
            <a:r>
              <a:rPr lang="en-US" sz="2600" b="1" dirty="0">
                <a:effectLst/>
                <a:latin typeface="Times New Roman" panose="02020603050405020304" pitchFamily="18" charset="0"/>
                <a:ea typeface="Times New Roman" panose="02020603050405020304" pitchFamily="18" charset="0"/>
                <a:cs typeface="Times New Roman" panose="02020603050405020304" pitchFamily="18" charset="0"/>
              </a:rPr>
              <a:t>fruitful</a:t>
            </a:r>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 and </a:t>
            </a:r>
            <a:r>
              <a:rPr lang="en-US" sz="2600" b="1" dirty="0">
                <a:effectLst/>
                <a:latin typeface="Times New Roman" panose="02020603050405020304" pitchFamily="18" charset="0"/>
                <a:ea typeface="Times New Roman" panose="02020603050405020304" pitchFamily="18" charset="0"/>
                <a:cs typeface="Times New Roman" panose="02020603050405020304" pitchFamily="18" charset="0"/>
              </a:rPr>
              <a:t>multiply</a:t>
            </a:r>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 you................</a:t>
            </a:r>
            <a:r>
              <a:rPr lang="he-IL" sz="2600" dirty="0">
                <a:effectLst/>
                <a:latin typeface="Times New Roman" panose="02020603050405020304" pitchFamily="18" charset="0"/>
                <a:ea typeface="Times New Roman" panose="02020603050405020304" pitchFamily="18" charset="0"/>
                <a:cs typeface="Times New Roman" panose="02020603050405020304" pitchFamily="18" charset="0"/>
              </a:rPr>
              <a:t>וְיַפְרְךָ וְיַרְבֶּךָ..</a:t>
            </a:r>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......(Gen. 28:3)</a:t>
            </a:r>
          </a:p>
          <a:p>
            <a:pPr marL="0" marR="0"/>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 Be </a:t>
            </a:r>
            <a:r>
              <a:rPr lang="en-US" sz="2600" b="1" dirty="0">
                <a:effectLst/>
                <a:latin typeface="Times New Roman" panose="02020603050405020304" pitchFamily="18" charset="0"/>
                <a:ea typeface="Times New Roman" panose="02020603050405020304" pitchFamily="18" charset="0"/>
                <a:cs typeface="Times New Roman" panose="02020603050405020304" pitchFamily="18" charset="0"/>
              </a:rPr>
              <a:t>fruitful</a:t>
            </a:r>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 and </a:t>
            </a:r>
            <a:r>
              <a:rPr lang="en-US" sz="2600" b="1" dirty="0">
                <a:effectLst/>
                <a:latin typeface="Times New Roman" panose="02020603050405020304" pitchFamily="18" charset="0"/>
                <a:ea typeface="Times New Roman" panose="02020603050405020304" pitchFamily="18" charset="0"/>
                <a:cs typeface="Times New Roman" panose="02020603050405020304" pitchFamily="18" charset="0"/>
              </a:rPr>
              <a:t>multiply</a:t>
            </a:r>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2600" dirty="0">
                <a:effectLst/>
                <a:latin typeface="Times New Roman" panose="02020603050405020304" pitchFamily="18" charset="0"/>
                <a:ea typeface="Times New Roman" panose="02020603050405020304" pitchFamily="18" charset="0"/>
                <a:cs typeface="Times New Roman" panose="02020603050405020304" pitchFamily="18" charset="0"/>
              </a:rPr>
              <a:t>פְּרֵה וּרְבֵה..</a:t>
            </a:r>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........(Gen. 35:11)</a:t>
            </a:r>
          </a:p>
          <a:p>
            <a:pPr marL="0" marR="0"/>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..............And they were </a:t>
            </a:r>
            <a:r>
              <a:rPr lang="en-US" sz="2600" b="1" dirty="0">
                <a:effectLst/>
                <a:latin typeface="Times New Roman" panose="02020603050405020304" pitchFamily="18" charset="0"/>
                <a:ea typeface="Times New Roman" panose="02020603050405020304" pitchFamily="18" charset="0"/>
                <a:cs typeface="Times New Roman" panose="02020603050405020304" pitchFamily="18" charset="0"/>
              </a:rPr>
              <a:t>fruitful</a:t>
            </a:r>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 and they </a:t>
            </a:r>
            <a:r>
              <a:rPr lang="en-US" sz="2600" b="1" dirty="0">
                <a:effectLst/>
                <a:latin typeface="Times New Roman" panose="02020603050405020304" pitchFamily="18" charset="0"/>
                <a:ea typeface="Times New Roman" panose="02020603050405020304" pitchFamily="18" charset="0"/>
                <a:cs typeface="Times New Roman" panose="02020603050405020304" pitchFamily="18" charset="0"/>
              </a:rPr>
              <a:t>multiplied</a:t>
            </a:r>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2600" dirty="0">
                <a:effectLst/>
                <a:latin typeface="Times New Roman" panose="02020603050405020304" pitchFamily="18" charset="0"/>
                <a:ea typeface="Times New Roman" panose="02020603050405020304" pitchFamily="18" charset="0"/>
                <a:cs typeface="Times New Roman" panose="02020603050405020304" pitchFamily="18" charset="0"/>
              </a:rPr>
              <a:t>וַיִּפְרוּ וַיִּרְבּוּ..</a:t>
            </a:r>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......(Gen. 47:27)</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Behold I will make you </a:t>
            </a:r>
            <a:r>
              <a:rPr lang="en-US" sz="2600" b="1" dirty="0">
                <a:effectLst/>
                <a:latin typeface="Times New Roman" panose="02020603050405020304" pitchFamily="18" charset="0"/>
                <a:ea typeface="Times New Roman" panose="02020603050405020304" pitchFamily="18" charset="0"/>
                <a:cs typeface="Times New Roman" panose="02020603050405020304" pitchFamily="18" charset="0"/>
              </a:rPr>
              <a:t>fruitful</a:t>
            </a:r>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 and </a:t>
            </a:r>
            <a:r>
              <a:rPr lang="en-US" sz="2600" b="1" dirty="0">
                <a:effectLst/>
                <a:latin typeface="Times New Roman" panose="02020603050405020304" pitchFamily="18" charset="0"/>
                <a:ea typeface="Times New Roman" panose="02020603050405020304" pitchFamily="18" charset="0"/>
                <a:cs typeface="Times New Roman" panose="02020603050405020304" pitchFamily="18" charset="0"/>
              </a:rPr>
              <a:t>multiply</a:t>
            </a:r>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 you.............</a:t>
            </a:r>
            <a:r>
              <a:rPr lang="he-IL" sz="2600" dirty="0">
                <a:effectLst/>
                <a:latin typeface="Times New Roman" panose="02020603050405020304" pitchFamily="18" charset="0"/>
                <a:ea typeface="Times New Roman" panose="02020603050405020304" pitchFamily="18" charset="0"/>
                <a:cs typeface="Times New Roman" panose="02020603050405020304" pitchFamily="18" charset="0"/>
              </a:rPr>
              <a:t>הִנְנִי מַפְרְךָ וְהִרְבִּיתִךָ </a:t>
            </a:r>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(Gen. 48:4)</a:t>
            </a: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Copyright: Repetition in the Bible </a:t>
            </a: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a:endParaRPr lang="en-US" sz="26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5677301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FC74693-1747-4EB4-6EF7-E926BEA8501C}"/>
              </a:ext>
            </a:extLst>
          </p:cNvPr>
          <p:cNvSpPr txBox="1"/>
          <p:nvPr/>
        </p:nvSpPr>
        <p:spPr>
          <a:xfrm>
            <a:off x="1187778" y="859065"/>
            <a:ext cx="10426046" cy="6494085"/>
          </a:xfrm>
          <a:prstGeom prst="rect">
            <a:avLst/>
          </a:prstGeom>
          <a:noFill/>
        </p:spPr>
        <p:txBody>
          <a:bodyPr wrap="square">
            <a:spAutoFit/>
          </a:bodyPr>
          <a:lstStyle/>
          <a:p>
            <a:pPr marL="0" marR="0"/>
            <a:r>
              <a:rPr lang="en-US" sz="4800" b="1" i="1" dirty="0">
                <a:effectLst/>
                <a:latin typeface="Times New Roman" panose="02020603050405020304" pitchFamily="18" charset="0"/>
                <a:ea typeface="Times New Roman" panose="02020603050405020304" pitchFamily="18" charset="0"/>
                <a:cs typeface="Times New Roman" panose="02020603050405020304" pitchFamily="18" charset="0"/>
              </a:rPr>
              <a:t>Every herb </a:t>
            </a:r>
            <a:r>
              <a:rPr lang="en-US" sz="4800" b="1" dirty="0">
                <a:effectLst/>
                <a:latin typeface="Times New Roman" panose="02020603050405020304" pitchFamily="18" charset="0"/>
                <a:ea typeface="Times New Roman" panose="02020603050405020304" pitchFamily="18" charset="0"/>
                <a:cs typeface="Times New Roman" panose="02020603050405020304" pitchFamily="18" charset="0"/>
              </a:rPr>
              <a:t>7 times in the Torah</a:t>
            </a:r>
            <a:endParaRPr lang="en-US" sz="4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4000" dirty="0">
                <a:effectLst/>
                <a:latin typeface="Times New Roman" panose="02020603050405020304" pitchFamily="18" charset="0"/>
                <a:ea typeface="Times New Roman" panose="02020603050405020304" pitchFamily="18" charset="0"/>
                <a:cs typeface="Times New Roman" panose="02020603050405020304" pitchFamily="18" charset="0"/>
              </a:rPr>
              <a:t>............Every herb......</a:t>
            </a:r>
            <a:r>
              <a:rPr lang="he-IL" sz="4000" dirty="0">
                <a:effectLst/>
                <a:latin typeface="Times New Roman" panose="02020603050405020304" pitchFamily="18" charset="0"/>
                <a:ea typeface="Times New Roman" panose="02020603050405020304" pitchFamily="18" charset="0"/>
                <a:cs typeface="Times New Roman" panose="02020603050405020304" pitchFamily="18" charset="0"/>
              </a:rPr>
              <a:t>אֶת־כָּל־עֵ֣שֶׂב..</a:t>
            </a:r>
            <a:r>
              <a:rPr lang="en-US" sz="4000" dirty="0">
                <a:effectLst/>
                <a:latin typeface="Times New Roman" panose="02020603050405020304" pitchFamily="18" charset="0"/>
                <a:ea typeface="Times New Roman" panose="02020603050405020304" pitchFamily="18" charset="0"/>
                <a:cs typeface="Times New Roman" panose="02020603050405020304" pitchFamily="18" charset="0"/>
              </a:rPr>
              <a:t>.. (Gen 1:29)</a:t>
            </a:r>
          </a:p>
          <a:p>
            <a:pPr marL="0" marR="0"/>
            <a:r>
              <a:rPr lang="en-US" sz="4000" dirty="0">
                <a:effectLst/>
                <a:latin typeface="Times New Roman" panose="02020603050405020304" pitchFamily="18" charset="0"/>
                <a:ea typeface="Times New Roman" panose="02020603050405020304" pitchFamily="18" charset="0"/>
                <a:cs typeface="Times New Roman" panose="02020603050405020304" pitchFamily="18" charset="0"/>
              </a:rPr>
              <a:t>.... And every herb......</a:t>
            </a:r>
            <a:r>
              <a:rPr lang="he-IL" sz="4000" dirty="0">
                <a:effectLst/>
                <a:latin typeface="Times New Roman" panose="02020603050405020304" pitchFamily="18" charset="0"/>
                <a:ea typeface="Times New Roman" panose="02020603050405020304" pitchFamily="18" charset="0"/>
                <a:cs typeface="Times New Roman" panose="02020603050405020304" pitchFamily="18" charset="0"/>
              </a:rPr>
              <a:t> וְכָל־עֵ֥שֶׂב..</a:t>
            </a:r>
            <a:r>
              <a:rPr lang="en-US" sz="4000" dirty="0">
                <a:effectLst/>
                <a:latin typeface="Times New Roman" panose="02020603050405020304" pitchFamily="18" charset="0"/>
                <a:ea typeface="Times New Roman" panose="02020603050405020304" pitchFamily="18" charset="0"/>
                <a:cs typeface="Times New Roman" panose="02020603050405020304" pitchFamily="18" charset="0"/>
              </a:rPr>
              <a:t>......(Gen 2:5)</a:t>
            </a:r>
          </a:p>
          <a:p>
            <a:pPr marL="0" marR="0"/>
            <a:r>
              <a:rPr lang="en-US" sz="4000" dirty="0">
                <a:effectLst/>
                <a:latin typeface="Times New Roman" panose="02020603050405020304" pitchFamily="18" charset="0"/>
                <a:ea typeface="Times New Roman" panose="02020603050405020304" pitchFamily="18" charset="0"/>
                <a:cs typeface="Times New Roman" panose="02020603050405020304" pitchFamily="18" charset="0"/>
              </a:rPr>
              <a:t>And on every herb......</a:t>
            </a:r>
            <a:r>
              <a:rPr lang="he-IL" sz="4000" dirty="0">
                <a:effectLst/>
                <a:latin typeface="Times New Roman" panose="02020603050405020304" pitchFamily="18" charset="0"/>
                <a:ea typeface="Times New Roman" panose="02020603050405020304" pitchFamily="18" charset="0"/>
                <a:cs typeface="Times New Roman" panose="02020603050405020304" pitchFamily="18" charset="0"/>
              </a:rPr>
              <a:t> וְעַ֛ל כָּל־עֵ֥שֶׂב..</a:t>
            </a:r>
            <a:r>
              <a:rPr lang="en-US" sz="4000" dirty="0">
                <a:effectLst/>
                <a:latin typeface="Times New Roman" panose="02020603050405020304" pitchFamily="18" charset="0"/>
                <a:ea typeface="Times New Roman" panose="02020603050405020304" pitchFamily="18" charset="0"/>
                <a:cs typeface="Times New Roman" panose="02020603050405020304" pitchFamily="18" charset="0"/>
              </a:rPr>
              <a:t>..(Exo 9:22)</a:t>
            </a:r>
          </a:p>
          <a:p>
            <a:pPr marL="0" marR="0"/>
            <a:r>
              <a:rPr lang="en-US" sz="4000" dirty="0">
                <a:effectLst/>
                <a:latin typeface="Times New Roman" panose="02020603050405020304" pitchFamily="18" charset="0"/>
                <a:ea typeface="Times New Roman" panose="02020603050405020304" pitchFamily="18" charset="0"/>
                <a:cs typeface="Times New Roman" panose="02020603050405020304" pitchFamily="18" charset="0"/>
              </a:rPr>
              <a:t>.... And every herb......</a:t>
            </a:r>
            <a:r>
              <a:rPr lang="he-IL" sz="4000" dirty="0">
                <a:effectLst/>
                <a:latin typeface="Times New Roman" panose="02020603050405020304" pitchFamily="18" charset="0"/>
                <a:ea typeface="Times New Roman" panose="02020603050405020304" pitchFamily="18" charset="0"/>
                <a:cs typeface="Times New Roman" panose="02020603050405020304" pitchFamily="18" charset="0"/>
              </a:rPr>
              <a:t> וְאֵ֙ת כָּל־עֵ֤שֶׂב..</a:t>
            </a:r>
            <a:r>
              <a:rPr lang="en-US" sz="4000" dirty="0">
                <a:effectLst/>
                <a:latin typeface="Times New Roman" panose="02020603050405020304" pitchFamily="18" charset="0"/>
                <a:ea typeface="Times New Roman" panose="02020603050405020304" pitchFamily="18" charset="0"/>
                <a:cs typeface="Times New Roman" panose="02020603050405020304" pitchFamily="18" charset="0"/>
              </a:rPr>
              <a:t>..(Exo 9:25)</a:t>
            </a:r>
          </a:p>
          <a:p>
            <a:pPr marL="0" marR="0"/>
            <a:r>
              <a:rPr lang="en-US" sz="4000" dirty="0">
                <a:effectLst/>
                <a:latin typeface="Times New Roman" panose="02020603050405020304" pitchFamily="18" charset="0"/>
                <a:ea typeface="Times New Roman" panose="02020603050405020304" pitchFamily="18" charset="0"/>
                <a:cs typeface="Times New Roman" panose="02020603050405020304" pitchFamily="18" charset="0"/>
              </a:rPr>
              <a:t>.... And every herb......</a:t>
            </a:r>
            <a:r>
              <a:rPr lang="he-IL" sz="4000" dirty="0">
                <a:effectLst/>
                <a:latin typeface="Times New Roman" panose="02020603050405020304" pitchFamily="18" charset="0"/>
                <a:ea typeface="Times New Roman" panose="02020603050405020304" pitchFamily="18" charset="0"/>
                <a:cs typeface="Times New Roman" panose="02020603050405020304" pitchFamily="18" charset="0"/>
              </a:rPr>
              <a:t> אֶת־כָּל־עֵ֣שֶׂב..</a:t>
            </a:r>
            <a:r>
              <a:rPr lang="en-US" sz="4000" dirty="0">
                <a:effectLst/>
                <a:latin typeface="Times New Roman" panose="02020603050405020304" pitchFamily="18" charset="0"/>
                <a:ea typeface="Times New Roman" panose="02020603050405020304" pitchFamily="18" charset="0"/>
                <a:cs typeface="Times New Roman" panose="02020603050405020304" pitchFamily="18" charset="0"/>
              </a:rPr>
              <a:t>.. (Exo 10:12)</a:t>
            </a:r>
          </a:p>
          <a:p>
            <a:pPr marL="0" marR="0"/>
            <a:r>
              <a:rPr lang="en-US" sz="4000" dirty="0">
                <a:effectLst/>
                <a:latin typeface="Times New Roman" panose="02020603050405020304" pitchFamily="18" charset="0"/>
                <a:ea typeface="Times New Roman" panose="02020603050405020304" pitchFamily="18" charset="0"/>
                <a:cs typeface="Times New Roman" panose="02020603050405020304" pitchFamily="18" charset="0"/>
              </a:rPr>
              <a:t>............Every herb......</a:t>
            </a:r>
            <a:r>
              <a:rPr lang="he-IL" sz="4000" dirty="0">
                <a:effectLst/>
                <a:latin typeface="Times New Roman" panose="02020603050405020304" pitchFamily="18" charset="0"/>
                <a:ea typeface="Times New Roman" panose="02020603050405020304" pitchFamily="18" charset="0"/>
                <a:cs typeface="Times New Roman" panose="02020603050405020304" pitchFamily="18" charset="0"/>
              </a:rPr>
              <a:t> את־כָּל־עֵ֣שֶׂב..</a:t>
            </a:r>
            <a:r>
              <a:rPr lang="en-US" sz="4000" dirty="0">
                <a:effectLst/>
                <a:latin typeface="Times New Roman" panose="02020603050405020304" pitchFamily="18" charset="0"/>
                <a:ea typeface="Times New Roman" panose="02020603050405020304" pitchFamily="18" charset="0"/>
                <a:cs typeface="Times New Roman" panose="02020603050405020304" pitchFamily="18" charset="0"/>
              </a:rPr>
              <a:t>.. (Exo 10:15)</a:t>
            </a:r>
          </a:p>
          <a:p>
            <a:pPr marL="0" marR="0"/>
            <a:r>
              <a:rPr lang="en-US" sz="4000" dirty="0">
                <a:effectLst/>
                <a:latin typeface="Times New Roman" panose="02020603050405020304" pitchFamily="18" charset="0"/>
                <a:ea typeface="Times New Roman" panose="02020603050405020304" pitchFamily="18" charset="0"/>
                <a:cs typeface="Times New Roman" panose="02020603050405020304" pitchFamily="18" charset="0"/>
              </a:rPr>
              <a:t>.... In it every herb......</a:t>
            </a:r>
            <a:r>
              <a:rPr lang="he-IL" sz="4000" dirty="0">
                <a:effectLst/>
                <a:latin typeface="Times New Roman" panose="02020603050405020304" pitchFamily="18" charset="0"/>
                <a:ea typeface="Times New Roman" panose="02020603050405020304" pitchFamily="18" charset="0"/>
                <a:cs typeface="Times New Roman" panose="02020603050405020304" pitchFamily="18" charset="0"/>
              </a:rPr>
              <a:t> בָ֖הּ כָּל־עֵ֑שֶׂב..</a:t>
            </a:r>
            <a:r>
              <a:rPr lang="en-US" sz="4000" dirty="0">
                <a:effectLst/>
                <a:latin typeface="Times New Roman" panose="02020603050405020304" pitchFamily="18" charset="0"/>
                <a:ea typeface="Times New Roman" panose="02020603050405020304" pitchFamily="18" charset="0"/>
                <a:cs typeface="Times New Roman" panose="02020603050405020304" pitchFamily="18" charset="0"/>
              </a:rPr>
              <a:t>....(Deu 29:22)</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4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Copyright: Repetition in the Bible </a:t>
            </a: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a:endParaRPr lang="en-US" sz="40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5087946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1302866-F7B7-70B1-82EE-1DD1B20F139B}"/>
              </a:ext>
            </a:extLst>
          </p:cNvPr>
          <p:cNvSpPr txBox="1"/>
          <p:nvPr/>
        </p:nvSpPr>
        <p:spPr>
          <a:xfrm>
            <a:off x="772998" y="1105287"/>
            <a:ext cx="11538408" cy="5170646"/>
          </a:xfrm>
          <a:prstGeom prst="rect">
            <a:avLst/>
          </a:prstGeom>
          <a:noFill/>
        </p:spPr>
        <p:txBody>
          <a:bodyPr wrap="square">
            <a:spAutoFit/>
          </a:bodyPr>
          <a:lstStyle/>
          <a:p>
            <a:pPr marL="0" marR="0"/>
            <a:r>
              <a:rPr lang="en-US" sz="4400" b="1" i="1" dirty="0">
                <a:effectLst/>
                <a:latin typeface="Times New Roman" panose="02020603050405020304" pitchFamily="18" charset="0"/>
                <a:ea typeface="Times New Roman" panose="02020603050405020304" pitchFamily="18" charset="0"/>
                <a:cs typeface="Times New Roman" panose="02020603050405020304" pitchFamily="18" charset="0"/>
              </a:rPr>
              <a:t>Every living soul</a:t>
            </a:r>
            <a:r>
              <a:rPr lang="en-US" sz="4400" b="1" dirty="0">
                <a:effectLst/>
                <a:latin typeface="Times New Roman" panose="02020603050405020304" pitchFamily="18" charset="0"/>
                <a:ea typeface="Times New Roman" panose="02020603050405020304" pitchFamily="18" charset="0"/>
                <a:cs typeface="Times New Roman" panose="02020603050405020304" pitchFamily="18" charset="0"/>
              </a:rPr>
              <a:t> 7 times in the Torah</a:t>
            </a:r>
            <a:endParaRPr lang="en-US" sz="3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3600" b="1" dirty="0">
                <a:effectLst/>
                <a:latin typeface="Times New Roman" panose="02020603050405020304" pitchFamily="18" charset="0"/>
                <a:ea typeface="Times New Roman" panose="02020603050405020304" pitchFamily="18" charset="0"/>
                <a:cs typeface="Times New Roman" panose="02020603050405020304" pitchFamily="18" charset="0"/>
              </a:rPr>
              <a:t>Every living soul</a:t>
            </a:r>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3600" dirty="0">
                <a:effectLst/>
                <a:latin typeface="Times New Roman" panose="02020603050405020304" pitchFamily="18" charset="0"/>
                <a:ea typeface="Times New Roman" panose="02020603050405020304" pitchFamily="18" charset="0"/>
                <a:cs typeface="Times New Roman" panose="02020603050405020304" pitchFamily="18" charset="0"/>
              </a:rPr>
              <a:t>כָּל־נֶ֣פֶשׁ הַֽחַיָּ֣ה </a:t>
            </a:r>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     (Gen 1:21)</a:t>
            </a:r>
          </a:p>
          <a:p>
            <a:pPr marL="0" marR="0"/>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3600" b="1" dirty="0">
                <a:effectLst/>
                <a:latin typeface="Times New Roman" panose="02020603050405020304" pitchFamily="18" charset="0"/>
                <a:ea typeface="Times New Roman" panose="02020603050405020304" pitchFamily="18" charset="0"/>
                <a:cs typeface="Times New Roman" panose="02020603050405020304" pitchFamily="18" charset="0"/>
              </a:rPr>
              <a:t>Every living soul</a:t>
            </a:r>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3600" dirty="0">
                <a:effectLst/>
                <a:latin typeface="Times New Roman" panose="02020603050405020304" pitchFamily="18" charset="0"/>
                <a:ea typeface="Times New Roman" panose="02020603050405020304" pitchFamily="18" charset="0"/>
                <a:cs typeface="Times New Roman" panose="02020603050405020304" pitchFamily="18" charset="0"/>
              </a:rPr>
              <a:t>כָּל־נֶ֤פֶשׁ הַֽחַיָּה</a:t>
            </a:r>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     (Gen 9:10)</a:t>
            </a:r>
          </a:p>
          <a:p>
            <a:pPr marL="0" marR="0"/>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3600" b="1" dirty="0">
                <a:effectLst/>
                <a:latin typeface="Times New Roman" panose="02020603050405020304" pitchFamily="18" charset="0"/>
                <a:ea typeface="Times New Roman" panose="02020603050405020304" pitchFamily="18" charset="0"/>
                <a:cs typeface="Times New Roman" panose="02020603050405020304" pitchFamily="18" charset="0"/>
              </a:rPr>
              <a:t>Every living soul</a:t>
            </a:r>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3600" dirty="0">
                <a:effectLst/>
                <a:latin typeface="Times New Roman" panose="02020603050405020304" pitchFamily="18" charset="0"/>
                <a:ea typeface="Times New Roman" panose="02020603050405020304" pitchFamily="18" charset="0"/>
                <a:cs typeface="Times New Roman" panose="02020603050405020304" pitchFamily="18" charset="0"/>
              </a:rPr>
              <a:t>כָּל־נֶ֥פֶשׁ חַיָּ֖ה</a:t>
            </a:r>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     (Gen 9:12)</a:t>
            </a:r>
          </a:p>
          <a:p>
            <a:pPr marL="0" marR="0"/>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3600" b="1" dirty="0">
                <a:effectLst/>
                <a:latin typeface="Times New Roman" panose="02020603050405020304" pitchFamily="18" charset="0"/>
                <a:ea typeface="Times New Roman" panose="02020603050405020304" pitchFamily="18" charset="0"/>
                <a:cs typeface="Times New Roman" panose="02020603050405020304" pitchFamily="18" charset="0"/>
              </a:rPr>
              <a:t>Every living soul</a:t>
            </a:r>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3600" dirty="0">
                <a:effectLst/>
                <a:latin typeface="Times New Roman" panose="02020603050405020304" pitchFamily="18" charset="0"/>
                <a:ea typeface="Times New Roman" panose="02020603050405020304" pitchFamily="18" charset="0"/>
                <a:cs typeface="Times New Roman" panose="02020603050405020304" pitchFamily="18" charset="0"/>
              </a:rPr>
              <a:t>כָּל־נֶ֥פֶשׁ חַיָּ֖ה</a:t>
            </a:r>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     (Gen 9:15)</a:t>
            </a:r>
          </a:p>
          <a:p>
            <a:pPr marL="0" marR="0"/>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3600" b="1" dirty="0">
                <a:effectLst/>
                <a:latin typeface="Times New Roman" panose="02020603050405020304" pitchFamily="18" charset="0"/>
                <a:ea typeface="Times New Roman" panose="02020603050405020304" pitchFamily="18" charset="0"/>
                <a:cs typeface="Times New Roman" panose="02020603050405020304" pitchFamily="18" charset="0"/>
              </a:rPr>
              <a:t>Every living soul</a:t>
            </a:r>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3600" dirty="0">
                <a:effectLst/>
                <a:latin typeface="Times New Roman" panose="02020603050405020304" pitchFamily="18" charset="0"/>
                <a:ea typeface="Times New Roman" panose="02020603050405020304" pitchFamily="18" charset="0"/>
                <a:cs typeface="Times New Roman" panose="02020603050405020304" pitchFamily="18" charset="0"/>
              </a:rPr>
              <a:t>כָּל־נֶ֣פֶשׁ חַיָּ֔ה</a:t>
            </a:r>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     (Gen 9:16)</a:t>
            </a:r>
          </a:p>
          <a:p>
            <a:pPr marL="0" marR="0"/>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And from </a:t>
            </a:r>
            <a:r>
              <a:rPr lang="en-US" sz="3600" b="1" dirty="0">
                <a:effectLst/>
                <a:latin typeface="Times New Roman" panose="02020603050405020304" pitchFamily="18" charset="0"/>
                <a:ea typeface="Times New Roman" panose="02020603050405020304" pitchFamily="18" charset="0"/>
                <a:cs typeface="Times New Roman" panose="02020603050405020304" pitchFamily="18" charset="0"/>
              </a:rPr>
              <a:t>every living soul</a:t>
            </a:r>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3600" dirty="0">
                <a:effectLst/>
                <a:latin typeface="Times New Roman" panose="02020603050405020304" pitchFamily="18" charset="0"/>
                <a:ea typeface="Times New Roman" panose="02020603050405020304" pitchFamily="18" charset="0"/>
                <a:cs typeface="Times New Roman" panose="02020603050405020304" pitchFamily="18" charset="0"/>
              </a:rPr>
              <a:t>וּמִכֹּ֛ל נֶ֥פֶשׁ הַחַיָּ֖ה </a:t>
            </a:r>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  (Lev 11:10)</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 And </a:t>
            </a:r>
            <a:r>
              <a:rPr lang="en-US" sz="3600" b="1" dirty="0">
                <a:effectLst/>
                <a:latin typeface="Times New Roman" panose="02020603050405020304" pitchFamily="18" charset="0"/>
                <a:ea typeface="Times New Roman" panose="02020603050405020304" pitchFamily="18" charset="0"/>
                <a:cs typeface="Times New Roman" panose="02020603050405020304" pitchFamily="18" charset="0"/>
              </a:rPr>
              <a:t>every living soul</a:t>
            </a:r>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3600" dirty="0">
                <a:effectLst/>
                <a:latin typeface="Times New Roman" panose="02020603050405020304" pitchFamily="18" charset="0"/>
                <a:ea typeface="Times New Roman" panose="02020603050405020304" pitchFamily="18" charset="0"/>
                <a:cs typeface="Times New Roman" panose="02020603050405020304" pitchFamily="18" charset="0"/>
              </a:rPr>
              <a:t>וְכֹל֙ נֶ֣פֶשׁ הַֽחַיָּ֔ה </a:t>
            </a:r>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    (Lev 11:46)</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Copyright: Repetition in the Bible </a:t>
            </a: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7343898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C23C3A8-D5EB-F07D-C21A-5C7E3CDC040C}"/>
              </a:ext>
            </a:extLst>
          </p:cNvPr>
          <p:cNvSpPr txBox="1"/>
          <p:nvPr/>
        </p:nvSpPr>
        <p:spPr>
          <a:xfrm>
            <a:off x="162516" y="508903"/>
            <a:ext cx="6094428" cy="4278094"/>
          </a:xfrm>
          <a:prstGeom prst="rect">
            <a:avLst/>
          </a:prstGeom>
          <a:noFill/>
        </p:spPr>
        <p:txBody>
          <a:bodyPr wrap="square">
            <a:spAutoFit/>
          </a:bodyPr>
          <a:lstStyle/>
          <a:p>
            <a:pPr marL="0" marR="0"/>
            <a:r>
              <a:rPr lang="en-US" sz="2400" b="1" i="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Every soul</a:t>
            </a:r>
            <a:r>
              <a:rPr lang="en-US" sz="2400" b="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20 times in the Torah</a:t>
            </a:r>
            <a:endParaRPr lang="en-US" sz="18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400" b="1" i="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Every soul</a:t>
            </a:r>
            <a:r>
              <a:rPr lang="en-US" sz="2400" b="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(no prefix) 14 times in the Torah</a:t>
            </a:r>
            <a:endParaRPr lang="en-US" sz="18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400" b="1" i="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Every living soul</a:t>
            </a:r>
            <a:r>
              <a:rPr lang="en-US" sz="2400" b="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7 times in the Torah</a:t>
            </a:r>
            <a:endParaRPr lang="en-US" sz="18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Every living soul</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כָּל־נֶ֣פֶשׁ הַֽחַיָּ֣ה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(Gen 1:21)</a:t>
            </a:r>
          </a:p>
          <a:p>
            <a:pPr marL="0" marR="0"/>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Every living soul</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כָּל־נֶ֤פֶשׁ הַֽחַיָּה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(Gen 9:10)</a:t>
            </a:r>
          </a:p>
          <a:p>
            <a:pPr marL="0" marR="0"/>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Every living soul</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כָּל־נֶ֥פֶשׁ חַיָּ֖ה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(Gen 9:12)</a:t>
            </a:r>
          </a:p>
          <a:p>
            <a:pPr marL="0" marR="0"/>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Every living soul</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כָּל־נֶ֥פֶשׁ חַיָּ֖ה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(Gen 9:15)</a:t>
            </a:r>
          </a:p>
          <a:p>
            <a:pPr marL="0" marR="0"/>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Every living soul</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כָּל־נֶ֣פֶשׁ חַיָּ֔ה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(Gen 9:16)</a:t>
            </a:r>
          </a:p>
          <a:p>
            <a:pPr marL="0" marR="0"/>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Every soul……........ </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כָּל־נֶ֧פֶשׁ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(Gen 46:15)</a:t>
            </a:r>
          </a:p>
          <a:p>
            <a:pPr marL="0" marR="0"/>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Every soul................ </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כָּל־נֶ֖פֶשׁ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(Gen 46:22)</a:t>
            </a:r>
          </a:p>
          <a:p>
            <a:pPr marL="0" marR="0"/>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Every soul……….... </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כָּל־נֶ֥פֶשׁ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(Gen 46:25)</a:t>
            </a:r>
          </a:p>
          <a:p>
            <a:pPr marL="0" marR="0"/>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000" dirty="0">
                <a:latin typeface="Times New Roman" panose="02020603050405020304" pitchFamily="18" charset="0"/>
                <a:ea typeface="Times New Roman" panose="02020603050405020304" pitchFamily="18" charset="0"/>
                <a:cs typeface="Times New Roman" panose="02020603050405020304" pitchFamily="18" charset="0"/>
              </a:rPr>
              <a:t>...</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Every soul……........ </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כָּל־נֶ֖פֶשׁ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(Gen 46:26)</a:t>
            </a:r>
          </a:p>
          <a:p>
            <a:pPr marL="0" marR="0"/>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Every soul................ </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כָּל־נֶ֛פֶשׁ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(Exo 1:5)</a:t>
            </a:r>
            <a:endParaRPr lang="en-US"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FEF84841-D8A4-C362-9D55-22FD3C72C575}"/>
              </a:ext>
            </a:extLst>
          </p:cNvPr>
          <p:cNvSpPr txBox="1"/>
          <p:nvPr/>
        </p:nvSpPr>
        <p:spPr>
          <a:xfrm>
            <a:off x="5733069" y="1532321"/>
            <a:ext cx="6458931" cy="3908762"/>
          </a:xfrm>
          <a:prstGeom prst="rect">
            <a:avLst/>
          </a:prstGeom>
          <a:noFill/>
        </p:spPr>
        <p:txBody>
          <a:bodyPr wrap="square">
            <a:spAutoFit/>
          </a:bodyPr>
          <a:lstStyle/>
          <a:p>
            <a:pPr marL="0" marR="0"/>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......................To every soul……........ </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לְכָל־נֶ֔פֶשׁ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(Exo 12:16)</a:t>
            </a:r>
          </a:p>
          <a:p>
            <a:pPr marL="0" marR="0"/>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Every soul……........ </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כָּל־נֶ֖פֶשׁ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(Lev 7:27)</a:t>
            </a:r>
          </a:p>
          <a:p>
            <a:pPr marL="0" marR="0"/>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And from </a:t>
            </a: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every living soul</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וּמִכֹּ֛ל נֶ֥פֶשׁ הַחַיָּ֖ה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(Lev 11:10)</a:t>
            </a:r>
          </a:p>
          <a:p>
            <a:pPr marL="0" marR="0"/>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And </a:t>
            </a: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every living soul</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וְכֹל֙ נֶ֣פֶשׁ הַֽחַיָּ֔ה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(Lev 11:46)</a:t>
            </a:r>
          </a:p>
          <a:p>
            <a:pPr marL="0" marR="0"/>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................And to every soul................ </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וּלְכָל־נֶ֖פֶשׁ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(Lev 11:46)</a:t>
            </a:r>
          </a:p>
          <a:p>
            <a:pPr marL="0" marR="0"/>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Every soul……........ </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כָּל־נֶ֥פֶשׁ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(Lev 17:12)</a:t>
            </a:r>
          </a:p>
          <a:p>
            <a:pPr marL="0" marR="0"/>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....................And every soul……........ </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וְכָל־נֶ֗פֶשׁ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(Lev 17:15)</a:t>
            </a:r>
          </a:p>
          <a:p>
            <a:pPr marL="0" marR="0"/>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Every soul……........ </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כָּל־נֶ֣פֶשׁ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(Lev 24:17)</a:t>
            </a:r>
          </a:p>
          <a:p>
            <a:pPr marL="0" marR="0"/>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......................To every soul……….... </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לְכָל־נֶ֣פֶשׁ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(Num 19:11)</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Every soul……........ </a:t>
            </a:r>
            <a:r>
              <a:rPr lang="he-IL" sz="2000" dirty="0">
                <a:effectLst/>
                <a:latin typeface="Times New Roman" panose="02020603050405020304" pitchFamily="18" charset="0"/>
                <a:ea typeface="Times New Roman" panose="02020603050405020304" pitchFamily="18" charset="0"/>
                <a:cs typeface="Times New Roman" panose="02020603050405020304" pitchFamily="18" charset="0"/>
              </a:rPr>
              <a:t>כָּל־נֶ֕פֶשׁ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(Num 31:35)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uLnTx/>
              <a:uFillTx/>
              <a:latin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Copyright: Repetition in the Bible </a:t>
            </a: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A209FCB6-5827-CC49-385D-010F561EC502}"/>
              </a:ext>
            </a:extLst>
          </p:cNvPr>
          <p:cNvSpPr txBox="1"/>
          <p:nvPr/>
        </p:nvSpPr>
        <p:spPr>
          <a:xfrm>
            <a:off x="2419350" y="5033291"/>
            <a:ext cx="6096000" cy="461665"/>
          </a:xfrm>
          <a:prstGeom prst="rect">
            <a:avLst/>
          </a:prstGeom>
          <a:noFill/>
        </p:spPr>
        <p:txBody>
          <a:bodyPr wrap="square">
            <a:spAutoFit/>
          </a:bodyPr>
          <a:lstStyle/>
          <a:p>
            <a:pPr marL="0" marR="0"/>
            <a:r>
              <a:rPr lang="en-US" sz="2400" b="1" i="1" kern="1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Soul</a:t>
            </a:r>
            <a:r>
              <a:rPr lang="en-US" sz="2400" kern="1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 760 times in the Tanakh</a:t>
            </a:r>
          </a:p>
        </p:txBody>
      </p:sp>
    </p:spTree>
    <p:extLst>
      <p:ext uri="{BB962C8B-B14F-4D97-AF65-F5344CB8AC3E}">
        <p14:creationId xmlns:p14="http://schemas.microsoft.com/office/powerpoint/2010/main" val="121042883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BEBDDB5D-A193-4EEC-8F26-3B7817669165}"/>
              </a:ext>
            </a:extLst>
          </p:cNvPr>
          <p:cNvGraphicFramePr>
            <a:graphicFrameLocks noGrp="1"/>
          </p:cNvGraphicFramePr>
          <p:nvPr>
            <p:extLst>
              <p:ext uri="{D42A27DB-BD31-4B8C-83A1-F6EECF244321}">
                <p14:modId xmlns:p14="http://schemas.microsoft.com/office/powerpoint/2010/main" val="4084832614"/>
              </p:ext>
            </p:extLst>
          </p:nvPr>
        </p:nvGraphicFramePr>
        <p:xfrm>
          <a:off x="325105" y="1200329"/>
          <a:ext cx="11541791" cy="5296811"/>
        </p:xfrm>
        <a:graphic>
          <a:graphicData uri="http://schemas.openxmlformats.org/drawingml/2006/table">
            <a:tbl>
              <a:tblPr firstRow="1" firstCol="1" bandRow="1"/>
              <a:tblGrid>
                <a:gridCol w="1825487">
                  <a:extLst>
                    <a:ext uri="{9D8B030D-6E8A-4147-A177-3AD203B41FA5}">
                      <a16:colId xmlns:a16="http://schemas.microsoft.com/office/drawing/2014/main" val="3143541246"/>
                    </a:ext>
                  </a:extLst>
                </a:gridCol>
                <a:gridCol w="1872218">
                  <a:extLst>
                    <a:ext uri="{9D8B030D-6E8A-4147-A177-3AD203B41FA5}">
                      <a16:colId xmlns:a16="http://schemas.microsoft.com/office/drawing/2014/main" val="1798165558"/>
                    </a:ext>
                  </a:extLst>
                </a:gridCol>
                <a:gridCol w="1966044">
                  <a:extLst>
                    <a:ext uri="{9D8B030D-6E8A-4147-A177-3AD203B41FA5}">
                      <a16:colId xmlns:a16="http://schemas.microsoft.com/office/drawing/2014/main" val="3936367386"/>
                    </a:ext>
                  </a:extLst>
                </a:gridCol>
                <a:gridCol w="1950716">
                  <a:extLst>
                    <a:ext uri="{9D8B030D-6E8A-4147-A177-3AD203B41FA5}">
                      <a16:colId xmlns:a16="http://schemas.microsoft.com/office/drawing/2014/main" val="872266046"/>
                    </a:ext>
                  </a:extLst>
                </a:gridCol>
                <a:gridCol w="1985242">
                  <a:extLst>
                    <a:ext uri="{9D8B030D-6E8A-4147-A177-3AD203B41FA5}">
                      <a16:colId xmlns:a16="http://schemas.microsoft.com/office/drawing/2014/main" val="3678804332"/>
                    </a:ext>
                  </a:extLst>
                </a:gridCol>
                <a:gridCol w="1942084">
                  <a:extLst>
                    <a:ext uri="{9D8B030D-6E8A-4147-A177-3AD203B41FA5}">
                      <a16:colId xmlns:a16="http://schemas.microsoft.com/office/drawing/2014/main" val="229369388"/>
                    </a:ext>
                  </a:extLst>
                </a:gridCol>
              </a:tblGrid>
              <a:tr h="210547">
                <a:tc>
                  <a:txBody>
                    <a:bodyPr/>
                    <a:lstStyle/>
                    <a:p>
                      <a:pPr marL="0" marR="0">
                        <a:spcBef>
                          <a:spcPts val="0"/>
                        </a:spcBef>
                        <a:spcAft>
                          <a:spcPts val="0"/>
                        </a:spcAft>
                      </a:pPr>
                      <a:r>
                        <a:rPr lang="he-IL" sz="1400" b="1" dirty="0">
                          <a:effectLst/>
                          <a:latin typeface="Times New Roman" panose="02020603050405020304" pitchFamily="18" charset="0"/>
                          <a:ea typeface="Times New Roman" panose="02020603050405020304" pitchFamily="18" charset="0"/>
                          <a:cs typeface="Times New Roman" panose="02020603050405020304" pitchFamily="18" charset="0"/>
                        </a:rPr>
                        <a:t>דְבַר־יְהוָה  </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(Gen 15:1)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a:t>
                      </a:r>
                      <a:r>
                        <a:rPr lang="en-US"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(Exo 30:11)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effectLst/>
                          <a:latin typeface="Times New Roman" panose="02020603050405020304" pitchFamily="18" charset="0"/>
                          <a:ea typeface="Times New Roman" panose="02020603050405020304" pitchFamily="18" charset="0"/>
                          <a:cs typeface="Times New Roman" panose="02020603050405020304" pitchFamily="18" charset="0"/>
                        </a:rPr>
                        <a:t>וַיְדַבֵּ֣ר יְהוָ֔ה  </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(Lev. 13:1)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effectLst/>
                          <a:latin typeface="Times New Roman" panose="02020603050405020304" pitchFamily="18" charset="0"/>
                          <a:ea typeface="Times New Roman" panose="02020603050405020304" pitchFamily="18" charset="0"/>
                          <a:cs typeface="Times New Roman" panose="02020603050405020304" pitchFamily="18" charset="0"/>
                        </a:rPr>
                        <a:t>וַיְדַבֵּ֣ר יְהוָ֔ה  </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(Num 2:1)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a:t>
                      </a:r>
                      <a:r>
                        <a:rPr lang="en-US"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(Num 15:1)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effectLst/>
                          <a:latin typeface="Times New Roman" panose="02020603050405020304" pitchFamily="18" charset="0"/>
                          <a:ea typeface="Times New Roman" panose="02020603050405020304" pitchFamily="18" charset="0"/>
                          <a:cs typeface="Times New Roman" panose="02020603050405020304" pitchFamily="18" charset="0"/>
                        </a:rPr>
                        <a:t>דִּבֶּ֧ר יְהוָ֛ה  </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(Num 32:31)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987489032"/>
                  </a:ext>
                </a:extLst>
              </a:tr>
              <a:tr h="210547">
                <a:tc>
                  <a:txBody>
                    <a:bodyPr/>
                    <a:lstStyle/>
                    <a:p>
                      <a:pPr marL="0" marR="0">
                        <a:spcBef>
                          <a:spcPts val="0"/>
                        </a:spcBef>
                        <a:spcAft>
                          <a:spcPts val="0"/>
                        </a:spcAft>
                      </a:pPr>
                      <a:r>
                        <a:rPr lang="he-IL" sz="1400" b="1" dirty="0">
                          <a:effectLst/>
                          <a:latin typeface="Times New Roman" panose="02020603050405020304" pitchFamily="18" charset="0"/>
                          <a:ea typeface="Times New Roman" panose="02020603050405020304" pitchFamily="18" charset="0"/>
                          <a:cs typeface="Times New Roman" panose="02020603050405020304" pitchFamily="18" charset="0"/>
                        </a:rPr>
                        <a:t>דְבַר־יְהוָ֤ה  </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(Gen 15:4)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a:t>
                      </a:r>
                      <a:r>
                        <a:rPr lang="en-US"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(Exo 30:17)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a:t>
                      </a:r>
                      <a:r>
                        <a:rPr lang="en-US"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(Lev. 14:1)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effectLst/>
                          <a:latin typeface="Times New Roman" panose="02020603050405020304" pitchFamily="18" charset="0"/>
                          <a:ea typeface="Times New Roman" panose="02020603050405020304" pitchFamily="18" charset="0"/>
                          <a:cs typeface="Times New Roman" panose="02020603050405020304" pitchFamily="18" charset="0"/>
                        </a:rPr>
                        <a:t>דִּבֶּ֧ר יְהוָ֛ה  </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(Num 3:1)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a:t>
                      </a:r>
                      <a:r>
                        <a:rPr lang="en-US"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(Num 15:17)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effectLst/>
                          <a:latin typeface="Times New Roman" panose="02020603050405020304" pitchFamily="18" charset="0"/>
                          <a:ea typeface="Times New Roman" panose="02020603050405020304" pitchFamily="18" charset="0"/>
                          <a:cs typeface="Times New Roman" panose="02020603050405020304" pitchFamily="18" charset="0"/>
                        </a:rPr>
                        <a:t>וַיְדַבֵּ֧ר יְהוָ֛ה  </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(Num 33:50)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507576114"/>
                  </a:ext>
                </a:extLst>
              </a:tr>
              <a:tr h="210547">
                <a:tc>
                  <a:txBody>
                    <a:bodyPr/>
                    <a:lstStyle/>
                    <a:p>
                      <a:pPr marL="0" marR="0">
                        <a:spcBef>
                          <a:spcPts val="0"/>
                        </a:spcBef>
                        <a:spcAft>
                          <a:spcPts val="0"/>
                        </a:spcAft>
                      </a:pPr>
                      <a:r>
                        <a:rPr lang="he-IL" sz="1400" b="1" dirty="0">
                          <a:effectLst/>
                          <a:latin typeface="Times New Roman" panose="02020603050405020304" pitchFamily="18" charset="0"/>
                          <a:ea typeface="Times New Roman" panose="02020603050405020304" pitchFamily="18" charset="0"/>
                          <a:cs typeface="Times New Roman" panose="02020603050405020304" pitchFamily="18" charset="0"/>
                        </a:rPr>
                        <a:t>דִּבֶּ֥ר יְהוָֽה  </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(Gen 24:51)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a:t>
                      </a:r>
                      <a:r>
                        <a:rPr lang="en-US"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(Exo 30:22)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effectLst/>
                          <a:latin typeface="Times New Roman" panose="02020603050405020304" pitchFamily="18" charset="0"/>
                          <a:ea typeface="Times New Roman" panose="02020603050405020304" pitchFamily="18" charset="0"/>
                          <a:cs typeface="Times New Roman" panose="02020603050405020304" pitchFamily="18" charset="0"/>
                        </a:rPr>
                        <a:t>וַיְדַבֵּ֣ר יְהוָ֔ה  </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(Lev. 14:33)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a:t>
                      </a:r>
                      <a:r>
                        <a:rPr lang="en-US"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(Num 3:5)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effectLst/>
                          <a:latin typeface="Times New Roman" panose="02020603050405020304" pitchFamily="18" charset="0"/>
                          <a:ea typeface="Times New Roman" panose="02020603050405020304" pitchFamily="18" charset="0"/>
                          <a:cs typeface="Times New Roman" panose="02020603050405020304" pitchFamily="18" charset="0"/>
                        </a:rPr>
                        <a:t>דִּבֶּ֥ר יְהוָ֖ה  </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(Num 15:22)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a:t>
                      </a:r>
                      <a:r>
                        <a:rPr lang="en-US"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(Num 34:1)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721939539"/>
                  </a:ext>
                </a:extLst>
              </a:tr>
              <a:tr h="210547">
                <a:tc>
                  <a:txBody>
                    <a:bodyPr/>
                    <a:lstStyle/>
                    <a:p>
                      <a:pPr marL="0" marR="0">
                        <a:spcBef>
                          <a:spcPts val="0"/>
                        </a:spcBef>
                        <a:spcAft>
                          <a:spcPts val="0"/>
                        </a:spcAft>
                      </a:pPr>
                      <a:r>
                        <a:rPr lang="he-IL" sz="1400" b="1" dirty="0">
                          <a:effectLst/>
                          <a:latin typeface="Times New Roman" panose="02020603050405020304" pitchFamily="18" charset="0"/>
                          <a:ea typeface="Times New Roman" panose="02020603050405020304" pitchFamily="18" charset="0"/>
                          <a:cs typeface="Times New Roman" panose="02020603050405020304" pitchFamily="18" charset="0"/>
                        </a:rPr>
                        <a:t>דִּבֶּ֥ר יְהוָ֖ה  </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(Exo 4:30)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a:t>
                      </a:r>
                      <a:r>
                        <a:rPr lang="en-US"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(Exo 31:1)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effectLst/>
                          <a:latin typeface="Times New Roman" panose="02020603050405020304" pitchFamily="18" charset="0"/>
                          <a:ea typeface="Times New Roman" panose="02020603050405020304" pitchFamily="18" charset="0"/>
                          <a:cs typeface="Times New Roman" panose="02020603050405020304" pitchFamily="18" charset="0"/>
                        </a:rPr>
                        <a:t>וַיְדַבֵּ֣ר יְהוָ֔ה  </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(Lev. 15:1)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a:t>
                      </a:r>
                      <a:r>
                        <a:rPr lang="en-US"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(Num 3:11)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effectLst/>
                          <a:latin typeface="Times New Roman" panose="02020603050405020304" pitchFamily="18" charset="0"/>
                          <a:ea typeface="Times New Roman" panose="02020603050405020304" pitchFamily="18" charset="0"/>
                          <a:cs typeface="Times New Roman" panose="02020603050405020304" pitchFamily="18" charset="0"/>
                        </a:rPr>
                        <a:t>דְבַר־יְהוָה  </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(Num 15:31)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effectLst/>
                          <a:latin typeface="Times New Roman" panose="02020603050405020304" pitchFamily="18" charset="0"/>
                          <a:ea typeface="Times New Roman" panose="02020603050405020304" pitchFamily="18" charset="0"/>
                          <a:cs typeface="Times New Roman" panose="02020603050405020304" pitchFamily="18" charset="0"/>
                        </a:rPr>
                        <a:t>וַיְדַבֵּ֥ר יְהוָ֖ה  </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(Num 34:16)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741612981"/>
                  </a:ext>
                </a:extLst>
              </a:tr>
              <a:tr h="210547">
                <a:tc>
                  <a:txBody>
                    <a:bodyPr/>
                    <a:lstStyle/>
                    <a:p>
                      <a:pPr marL="0" marR="0">
                        <a:spcBef>
                          <a:spcPts val="0"/>
                        </a:spcBef>
                        <a:spcAft>
                          <a:spcPts val="0"/>
                        </a:spcAft>
                      </a:pPr>
                      <a:r>
                        <a:rPr lang="he-IL"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a:t>
                      </a:r>
                      <a:r>
                        <a:rPr lang="en-US"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(Exo 6:10)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effectLst/>
                          <a:latin typeface="Times New Roman" panose="02020603050405020304" pitchFamily="18" charset="0"/>
                          <a:ea typeface="Times New Roman" panose="02020603050405020304" pitchFamily="18" charset="0"/>
                          <a:cs typeface="Times New Roman" panose="02020603050405020304" pitchFamily="18" charset="0"/>
                        </a:rPr>
                        <a:t>וַיְדַבֵּ֥ר יְהוָ֖ה  </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(Exo 32:7)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effectLst/>
                          <a:latin typeface="Times New Roman" panose="02020603050405020304" pitchFamily="18" charset="0"/>
                          <a:ea typeface="Times New Roman" panose="02020603050405020304" pitchFamily="18" charset="0"/>
                          <a:cs typeface="Times New Roman" panose="02020603050405020304" pitchFamily="18" charset="0"/>
                        </a:rPr>
                        <a:t>וַיְדַבֵּ֤ר יְהוָה  </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(Lev. 16:1)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effectLst/>
                          <a:latin typeface="Times New Roman" panose="02020603050405020304" pitchFamily="18" charset="0"/>
                          <a:ea typeface="Times New Roman" panose="02020603050405020304" pitchFamily="18" charset="0"/>
                          <a:cs typeface="Times New Roman" panose="02020603050405020304" pitchFamily="18" charset="0"/>
                        </a:rPr>
                        <a:t>וַיְדַבֵּ֤ר יְהוָה  </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(Num 3:14)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effectLst/>
                          <a:latin typeface="Times New Roman" panose="02020603050405020304" pitchFamily="18" charset="0"/>
                          <a:ea typeface="Times New Roman" panose="02020603050405020304" pitchFamily="18" charset="0"/>
                          <a:cs typeface="Times New Roman" panose="02020603050405020304" pitchFamily="18" charset="0"/>
                        </a:rPr>
                        <a:t>וַיְדַבֵּ֣ר יְהוָ֔ה  </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(Num 16:20)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effectLst/>
                          <a:latin typeface="Times New Roman" panose="02020603050405020304" pitchFamily="18" charset="0"/>
                          <a:ea typeface="Times New Roman" panose="02020603050405020304" pitchFamily="18" charset="0"/>
                          <a:cs typeface="Times New Roman" panose="02020603050405020304" pitchFamily="18" charset="0"/>
                        </a:rPr>
                        <a:t>וַיְדַבֵּ֧ר יְהוָ֛ה  </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(Num 35:1)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340325336"/>
                  </a:ext>
                </a:extLst>
              </a:tr>
              <a:tr h="210547">
                <a:tc>
                  <a:txBody>
                    <a:bodyPr/>
                    <a:lstStyle/>
                    <a:p>
                      <a:pPr marL="0" marR="0">
                        <a:spcBef>
                          <a:spcPts val="0"/>
                        </a:spcBef>
                        <a:spcAft>
                          <a:spcPts val="0"/>
                        </a:spcAft>
                      </a:pPr>
                      <a:r>
                        <a:rPr lang="he-IL" sz="1400" b="1" dirty="0">
                          <a:effectLst/>
                          <a:latin typeface="Times New Roman" panose="02020603050405020304" pitchFamily="18" charset="0"/>
                          <a:ea typeface="Times New Roman" panose="02020603050405020304" pitchFamily="18" charset="0"/>
                          <a:cs typeface="Times New Roman" panose="02020603050405020304" pitchFamily="18" charset="0"/>
                        </a:rPr>
                        <a:t>וַיְדַבֵּ֣ר יְהוָה  </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(Exo 6:13)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effectLst/>
                          <a:latin typeface="Times New Roman" panose="02020603050405020304" pitchFamily="18" charset="0"/>
                          <a:ea typeface="Times New Roman" panose="02020603050405020304" pitchFamily="18" charset="0"/>
                          <a:cs typeface="Times New Roman" panose="02020603050405020304" pitchFamily="18" charset="0"/>
                        </a:rPr>
                        <a:t>וַיְדַבֵּ֙ר יְהוָ֤ה  </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(Exo 33:1)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a:t>
                      </a:r>
                      <a:r>
                        <a:rPr lang="en-US"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(Lev. 17:1)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a:t>
                      </a:r>
                      <a:r>
                        <a:rPr lang="en-US"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(Num 3:44)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a:t>
                      </a:r>
                      <a:r>
                        <a:rPr lang="en-US"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(Num 16:23)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a:t>
                      </a:r>
                      <a:r>
                        <a:rPr lang="en-US"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(Num 35:9)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488724825"/>
                  </a:ext>
                </a:extLst>
              </a:tr>
              <a:tr h="210547">
                <a:tc>
                  <a:txBody>
                    <a:bodyPr/>
                    <a:lstStyle/>
                    <a:p>
                      <a:pPr marL="0" marR="0">
                        <a:spcBef>
                          <a:spcPts val="0"/>
                        </a:spcBef>
                        <a:spcAft>
                          <a:spcPts val="0"/>
                        </a:spcAft>
                      </a:pPr>
                      <a:r>
                        <a:rPr lang="he-IL" sz="1400" b="1" dirty="0">
                          <a:effectLst/>
                          <a:latin typeface="Times New Roman" panose="02020603050405020304" pitchFamily="18" charset="0"/>
                          <a:ea typeface="Times New Roman" panose="02020603050405020304" pitchFamily="18" charset="0"/>
                          <a:cs typeface="Times New Roman" panose="02020603050405020304" pitchFamily="18" charset="0"/>
                        </a:rPr>
                        <a:t>דִּבֶּ֧ר יְהוָ֛ה  </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(Exo 6:28)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effectLst/>
                          <a:latin typeface="Times New Roman" panose="02020603050405020304" pitchFamily="18" charset="0"/>
                          <a:ea typeface="Times New Roman" panose="02020603050405020304" pitchFamily="18" charset="0"/>
                          <a:cs typeface="Times New Roman" panose="02020603050405020304" pitchFamily="18" charset="0"/>
                        </a:rPr>
                        <a:t>וְדִבֶּ֙ר יְהוָ֤ה  </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(Exo 33:11)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a:t>
                      </a:r>
                      <a:r>
                        <a:rPr lang="en-US"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(Lev. 18:1)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effectLst/>
                          <a:latin typeface="Times New Roman" panose="02020603050405020304" pitchFamily="18" charset="0"/>
                          <a:ea typeface="Times New Roman" panose="02020603050405020304" pitchFamily="18" charset="0"/>
                          <a:cs typeface="Times New Roman" panose="02020603050405020304" pitchFamily="18" charset="0"/>
                        </a:rPr>
                        <a:t>וַיְדַבֵּ֣ר יְהוָ֔ה  </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(Num 4:1)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a:t>
                      </a:r>
                      <a:r>
                        <a:rPr lang="en-US"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(Num 17:1)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effectLst/>
                          <a:latin typeface="Times New Roman" panose="02020603050405020304" pitchFamily="18" charset="0"/>
                          <a:ea typeface="Times New Roman" panose="02020603050405020304" pitchFamily="18" charset="0"/>
                          <a:cs typeface="Times New Roman" panose="02020603050405020304" pitchFamily="18" charset="0"/>
                        </a:rPr>
                        <a:t>דִּבֶּ֙ר יְהוָ֜ה  </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(Deu 1:21)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71999324"/>
                  </a:ext>
                </a:extLst>
              </a:tr>
              <a:tr h="210547">
                <a:tc>
                  <a:txBody>
                    <a:bodyPr/>
                    <a:lstStyle/>
                    <a:p>
                      <a:pPr marL="0" marR="0">
                        <a:spcBef>
                          <a:spcPts val="0"/>
                        </a:spcBef>
                        <a:spcAft>
                          <a:spcPts val="0"/>
                        </a:spcAft>
                      </a:pPr>
                      <a:r>
                        <a:rPr lang="he-IL"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a:t>
                      </a:r>
                      <a:r>
                        <a:rPr lang="en-US"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(Exo 6:29)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effectLst/>
                          <a:latin typeface="Times New Roman" panose="02020603050405020304" pitchFamily="18" charset="0"/>
                          <a:ea typeface="Times New Roman" panose="02020603050405020304" pitchFamily="18" charset="0"/>
                          <a:cs typeface="Times New Roman" panose="02020603050405020304" pitchFamily="18" charset="0"/>
                        </a:rPr>
                        <a:t>דִּבֶּ֧ר יְהוָ֛ה  </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(Exo 34:32)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a:t>
                      </a:r>
                      <a:r>
                        <a:rPr lang="en-US"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(Lev. 19:1)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effectLst/>
                          <a:latin typeface="Times New Roman" panose="02020603050405020304" pitchFamily="18" charset="0"/>
                          <a:ea typeface="Times New Roman" panose="02020603050405020304" pitchFamily="18" charset="0"/>
                          <a:cs typeface="Times New Roman" panose="02020603050405020304" pitchFamily="18" charset="0"/>
                        </a:rPr>
                        <a:t>וַיְדַבֵּ֣ר יְהוָ֔ה  </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(Num 4:17)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effectLst/>
                          <a:latin typeface="Times New Roman" panose="02020603050405020304" pitchFamily="18" charset="0"/>
                          <a:ea typeface="Times New Roman" panose="02020603050405020304" pitchFamily="18" charset="0"/>
                          <a:cs typeface="Times New Roman" panose="02020603050405020304" pitchFamily="18" charset="0"/>
                        </a:rPr>
                        <a:t>דִּבֶּ֧ר יְהוָ֛ה  </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(Num 17:5)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effectLst/>
                          <a:latin typeface="Times New Roman" panose="02020603050405020304" pitchFamily="18" charset="0"/>
                          <a:ea typeface="Times New Roman" panose="02020603050405020304" pitchFamily="18" charset="0"/>
                          <a:cs typeface="Times New Roman" panose="02020603050405020304" pitchFamily="18" charset="0"/>
                        </a:rPr>
                        <a:t>דִּבֶּ֥ר יְהוָ֖ה  </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(Deu 2:1)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818996103"/>
                  </a:ext>
                </a:extLst>
              </a:tr>
              <a:tr h="210547">
                <a:tc>
                  <a:txBody>
                    <a:bodyPr/>
                    <a:lstStyle/>
                    <a:p>
                      <a:pPr marL="0" marR="0">
                        <a:spcBef>
                          <a:spcPts val="0"/>
                        </a:spcBef>
                        <a:spcAft>
                          <a:spcPts val="0"/>
                        </a:spcAft>
                      </a:pPr>
                      <a:r>
                        <a:rPr lang="he-IL" sz="1400" b="1" dirty="0">
                          <a:effectLst/>
                          <a:latin typeface="Times New Roman" panose="02020603050405020304" pitchFamily="18" charset="0"/>
                          <a:ea typeface="Times New Roman" panose="02020603050405020304" pitchFamily="18" charset="0"/>
                          <a:cs typeface="Times New Roman" panose="02020603050405020304" pitchFamily="18" charset="0"/>
                        </a:rPr>
                        <a:t>דִּבֶּ֥ר יְהוָֽה  </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(Exo 7:13)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a:t>
                      </a:r>
                      <a:r>
                        <a:rPr lang="en-US"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(Exo 40:1)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a:t>
                      </a:r>
                      <a:r>
                        <a:rPr lang="en-US"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(Lev. 20:1)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a:t>
                      </a:r>
                      <a:r>
                        <a:rPr lang="en-US"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(Num 4:21)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a:t>
                      </a:r>
                      <a:r>
                        <a:rPr lang="en-US"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(Num 17:9)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effectLst/>
                          <a:latin typeface="Times New Roman" panose="02020603050405020304" pitchFamily="18" charset="0"/>
                          <a:ea typeface="Times New Roman" panose="02020603050405020304" pitchFamily="18" charset="0"/>
                          <a:cs typeface="Times New Roman" panose="02020603050405020304" pitchFamily="18" charset="0"/>
                        </a:rPr>
                        <a:t>וַיְדַבֵּ֥ר יְהוָ֖ה  </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b="1" dirty="0" err="1">
                          <a:effectLst/>
                          <a:latin typeface="Times New Roman" panose="02020603050405020304" pitchFamily="18" charset="0"/>
                          <a:ea typeface="Times New Roman" panose="02020603050405020304" pitchFamily="18" charset="0"/>
                          <a:cs typeface="Times New Roman" panose="02020603050405020304" pitchFamily="18" charset="0"/>
                        </a:rPr>
                        <a:t>Deu</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2:17)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048850314"/>
                  </a:ext>
                </a:extLst>
              </a:tr>
              <a:tr h="210547">
                <a:tc>
                  <a:txBody>
                    <a:bodyPr/>
                    <a:lstStyle/>
                    <a:p>
                      <a:pPr marL="0" marR="0">
                        <a:spcBef>
                          <a:spcPts val="0"/>
                        </a:spcBef>
                        <a:spcAft>
                          <a:spcPts val="0"/>
                        </a:spcAft>
                      </a:pPr>
                      <a:r>
                        <a:rPr lang="he-IL" sz="1400" b="1" dirty="0">
                          <a:effectLst/>
                          <a:latin typeface="Times New Roman" panose="02020603050405020304" pitchFamily="18" charset="0"/>
                          <a:ea typeface="Times New Roman" panose="02020603050405020304" pitchFamily="18" charset="0"/>
                          <a:cs typeface="Times New Roman" panose="02020603050405020304" pitchFamily="18" charset="0"/>
                        </a:rPr>
                        <a:t>דִּבֶּ֥ר יְהוָֽה  </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(Exo 7:22)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a:t>
                      </a:r>
                      <a:r>
                        <a:rPr lang="en-US"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(Lev. 1:1)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a:t>
                      </a:r>
                      <a:r>
                        <a:rPr lang="en-US"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(Lev. 21:16)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a:t>
                      </a:r>
                      <a:r>
                        <a:rPr lang="en-US"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(Num 5:1)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a:t>
                      </a:r>
                      <a:r>
                        <a:rPr lang="en-US"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(Num 17:16)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effectLst/>
                          <a:latin typeface="Times New Roman" panose="02020603050405020304" pitchFamily="18" charset="0"/>
                          <a:ea typeface="Times New Roman" panose="02020603050405020304" pitchFamily="18" charset="0"/>
                          <a:cs typeface="Times New Roman" panose="02020603050405020304" pitchFamily="18" charset="0"/>
                        </a:rPr>
                        <a:t>וַיְדַבֵּ֧ר יְהוָ֛ה  </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b="1" dirty="0" err="1">
                          <a:effectLst/>
                          <a:latin typeface="Times New Roman" panose="02020603050405020304" pitchFamily="18" charset="0"/>
                          <a:ea typeface="Times New Roman" panose="02020603050405020304" pitchFamily="18" charset="0"/>
                          <a:cs typeface="Times New Roman" panose="02020603050405020304" pitchFamily="18" charset="0"/>
                        </a:rPr>
                        <a:t>Deu</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4:12)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266981312"/>
                  </a:ext>
                </a:extLst>
              </a:tr>
              <a:tr h="210547">
                <a:tc>
                  <a:txBody>
                    <a:bodyPr/>
                    <a:lstStyle/>
                    <a:p>
                      <a:pPr marL="0" marR="0">
                        <a:spcBef>
                          <a:spcPts val="0"/>
                        </a:spcBef>
                        <a:spcAft>
                          <a:spcPts val="0"/>
                        </a:spcAft>
                      </a:pPr>
                      <a:r>
                        <a:rPr lang="he-IL" sz="1400" b="1" dirty="0">
                          <a:effectLst/>
                          <a:latin typeface="Times New Roman" panose="02020603050405020304" pitchFamily="18" charset="0"/>
                          <a:ea typeface="Times New Roman" panose="02020603050405020304" pitchFamily="18" charset="0"/>
                          <a:cs typeface="Times New Roman" panose="02020603050405020304" pitchFamily="18" charset="0"/>
                        </a:rPr>
                        <a:t>דִּבֶּ֥ר יְהוָֽה  </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(Exo 8:11)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a:t>
                      </a:r>
                      <a:r>
                        <a:rPr lang="en-US"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(Lev. 4:1)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a:t>
                      </a:r>
                      <a:r>
                        <a:rPr lang="en-US"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(Lev. 22:1)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effectLst/>
                          <a:latin typeface="Times New Roman" panose="02020603050405020304" pitchFamily="18" charset="0"/>
                          <a:ea typeface="Times New Roman" panose="02020603050405020304" pitchFamily="18" charset="0"/>
                          <a:cs typeface="Times New Roman" panose="02020603050405020304" pitchFamily="18" charset="0"/>
                        </a:rPr>
                        <a:t>דִּבֶּ֤ר יְהוָה  </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(Num 5:4)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effectLst/>
                          <a:latin typeface="Times New Roman" panose="02020603050405020304" pitchFamily="18" charset="0"/>
                          <a:ea typeface="Times New Roman" panose="02020603050405020304" pitchFamily="18" charset="0"/>
                          <a:cs typeface="Times New Roman" panose="02020603050405020304" pitchFamily="18" charset="0"/>
                        </a:rPr>
                        <a:t>וַיְדַבֵּ֣ר יְהוָה  </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(Num 18:8)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effectLst/>
                          <a:latin typeface="Times New Roman" panose="02020603050405020304" pitchFamily="18" charset="0"/>
                          <a:ea typeface="Times New Roman" panose="02020603050405020304" pitchFamily="18" charset="0"/>
                          <a:cs typeface="Times New Roman" panose="02020603050405020304" pitchFamily="18" charset="0"/>
                        </a:rPr>
                        <a:t>דִּבֶּ֙ר יְהוָ֧ה  </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(Deu 4:15)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829341103"/>
                  </a:ext>
                </a:extLst>
              </a:tr>
              <a:tr h="210547">
                <a:tc>
                  <a:txBody>
                    <a:bodyPr/>
                    <a:lstStyle/>
                    <a:p>
                      <a:pPr marL="0" marR="0">
                        <a:spcBef>
                          <a:spcPts val="0"/>
                        </a:spcBef>
                        <a:spcAft>
                          <a:spcPts val="0"/>
                        </a:spcAft>
                      </a:pPr>
                      <a:r>
                        <a:rPr lang="he-IL" sz="1400" b="1" dirty="0">
                          <a:effectLst/>
                          <a:latin typeface="Times New Roman" panose="02020603050405020304" pitchFamily="18" charset="0"/>
                          <a:ea typeface="Times New Roman" panose="02020603050405020304" pitchFamily="18" charset="0"/>
                          <a:cs typeface="Times New Roman" panose="02020603050405020304" pitchFamily="18" charset="0"/>
                        </a:rPr>
                        <a:t>דִּבֶּ֥ר יְהוָֽה  </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(Exo 8:15)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a:t>
                      </a:r>
                      <a:r>
                        <a:rPr lang="en-US"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(Lev. 5:14)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a:t>
                      </a:r>
                      <a:r>
                        <a:rPr lang="en-US"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(Lev. 22:17)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a:t>
                      </a:r>
                      <a:r>
                        <a:rPr lang="en-US"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(Num 5:5)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a:t>
                      </a:r>
                      <a:r>
                        <a:rPr lang="en-US"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(Num 18:25)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effectLst/>
                          <a:latin typeface="Times New Roman" panose="02020603050405020304" pitchFamily="18" charset="0"/>
                          <a:ea typeface="Times New Roman" panose="02020603050405020304" pitchFamily="18" charset="0"/>
                          <a:cs typeface="Times New Roman" panose="02020603050405020304" pitchFamily="18" charset="0"/>
                        </a:rPr>
                        <a:t>דִּבֶּ֙ר יְהוָ֧ה  </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(Deu 5:4)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36302555"/>
                  </a:ext>
                </a:extLst>
              </a:tr>
              <a:tr h="210547">
                <a:tc>
                  <a:txBody>
                    <a:bodyPr/>
                    <a:lstStyle/>
                    <a:p>
                      <a:pPr marL="0" marR="0">
                        <a:spcBef>
                          <a:spcPts val="0"/>
                        </a:spcBef>
                        <a:spcAft>
                          <a:spcPts val="0"/>
                        </a:spcAft>
                      </a:pPr>
                      <a:r>
                        <a:rPr lang="he-IL" sz="1400" b="1" dirty="0">
                          <a:effectLst/>
                          <a:latin typeface="Times New Roman" panose="02020603050405020304" pitchFamily="18" charset="0"/>
                          <a:ea typeface="Times New Roman" panose="02020603050405020304" pitchFamily="18" charset="0"/>
                          <a:cs typeface="Times New Roman" panose="02020603050405020304" pitchFamily="18" charset="0"/>
                        </a:rPr>
                        <a:t>דִּבֶּ֥ר יְהוָ֖ה  </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(Exo 9:12)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a:t>
                      </a:r>
                      <a:r>
                        <a:rPr lang="en-US"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(Lev. 5:20)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a:t>
                      </a:r>
                      <a:r>
                        <a:rPr lang="en-US"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(Lev. 22:26)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a:t>
                      </a:r>
                      <a:r>
                        <a:rPr lang="en-US"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(Num 5:11)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effectLst/>
                          <a:latin typeface="Times New Roman" panose="02020603050405020304" pitchFamily="18" charset="0"/>
                          <a:ea typeface="Times New Roman" panose="02020603050405020304" pitchFamily="18" charset="0"/>
                          <a:cs typeface="Times New Roman" panose="02020603050405020304" pitchFamily="18" charset="0"/>
                        </a:rPr>
                        <a:t>וַיְדַבֵּ֣ר יְהוָ֔ה  </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(Num 19:1)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effectLst/>
                          <a:latin typeface="Times New Roman" panose="02020603050405020304" pitchFamily="18" charset="0"/>
                          <a:ea typeface="Times New Roman" panose="02020603050405020304" pitchFamily="18" charset="0"/>
                          <a:cs typeface="Times New Roman" panose="02020603050405020304" pitchFamily="18" charset="0"/>
                        </a:rPr>
                        <a:t>דְּבַ֣ר יְהוָ֑ה  </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(Deu 5:5)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172412457"/>
                  </a:ext>
                </a:extLst>
              </a:tr>
              <a:tr h="210547">
                <a:tc>
                  <a:txBody>
                    <a:bodyPr/>
                    <a:lstStyle/>
                    <a:p>
                      <a:pPr marL="0" marR="0">
                        <a:spcBef>
                          <a:spcPts val="0"/>
                        </a:spcBef>
                        <a:spcAft>
                          <a:spcPts val="0"/>
                        </a:spcAft>
                      </a:pPr>
                      <a:r>
                        <a:rPr lang="he-IL" sz="1400" b="1" dirty="0">
                          <a:effectLst/>
                          <a:latin typeface="Times New Roman" panose="02020603050405020304" pitchFamily="18" charset="0"/>
                          <a:ea typeface="Times New Roman" panose="02020603050405020304" pitchFamily="18" charset="0"/>
                          <a:cs typeface="Times New Roman" panose="02020603050405020304" pitchFamily="18" charset="0"/>
                        </a:rPr>
                        <a:t>דְּבַ֣ר יְהוָ֔ה  </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(Exo 9:20)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a:t>
                      </a:r>
                      <a:r>
                        <a:rPr lang="en-US"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(Lev. 6:1)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a:t>
                      </a:r>
                      <a:r>
                        <a:rPr lang="en-US"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(Lev. 23:1)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a:t>
                      </a:r>
                      <a:r>
                        <a:rPr lang="en-US"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(Num 6:1)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a:t>
                      </a:r>
                      <a:r>
                        <a:rPr lang="en-US"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(Num 20:7)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effectLst/>
                          <a:latin typeface="Times New Roman" panose="02020603050405020304" pitchFamily="18" charset="0"/>
                          <a:ea typeface="Times New Roman" panose="02020603050405020304" pitchFamily="18" charset="0"/>
                          <a:cs typeface="Times New Roman" panose="02020603050405020304" pitchFamily="18" charset="0"/>
                        </a:rPr>
                        <a:t>דִּבֶּר֩ יְהוָ֙ה  </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(Deu 5:22)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513955587"/>
                  </a:ext>
                </a:extLst>
              </a:tr>
              <a:tr h="216223">
                <a:tc>
                  <a:txBody>
                    <a:bodyPr/>
                    <a:lstStyle/>
                    <a:p>
                      <a:pPr marL="0" marR="0">
                        <a:spcBef>
                          <a:spcPts val="0"/>
                        </a:spcBef>
                        <a:spcAft>
                          <a:spcPts val="0"/>
                        </a:spcAft>
                      </a:pPr>
                      <a:r>
                        <a:rPr lang="he-IL" sz="1400" b="1" dirty="0">
                          <a:effectLst/>
                          <a:latin typeface="Times New Roman" panose="02020603050405020304" pitchFamily="18" charset="0"/>
                          <a:ea typeface="Times New Roman" panose="02020603050405020304" pitchFamily="18" charset="0"/>
                          <a:cs typeface="Times New Roman" panose="02020603050405020304" pitchFamily="18" charset="0"/>
                        </a:rPr>
                        <a:t>דְּבַ֣ר יְהוָ֑ה  </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(Exo 9:21)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a:t>
                      </a:r>
                      <a:r>
                        <a:rPr lang="en-US"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(Lev. 6:12)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a:t>
                      </a:r>
                      <a:r>
                        <a:rPr lang="en-US"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(Lev. 23:9)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a:t>
                      </a:r>
                      <a:r>
                        <a:rPr lang="en-US"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(Num 6:22)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effectLst/>
                          <a:latin typeface="Times New Roman" panose="02020603050405020304" pitchFamily="18" charset="0"/>
                          <a:ea typeface="Times New Roman" panose="02020603050405020304" pitchFamily="18" charset="0"/>
                          <a:cs typeface="Times New Roman" panose="02020603050405020304" pitchFamily="18" charset="0"/>
                        </a:rPr>
                        <a:t>יְדַבֵּ֥ר יְהוָ֖ה  </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(Num 22:8)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effectLst/>
                          <a:latin typeface="Times New Roman" panose="02020603050405020304" pitchFamily="18" charset="0"/>
                          <a:ea typeface="Times New Roman" panose="02020603050405020304" pitchFamily="18" charset="0"/>
                          <a:cs typeface="Times New Roman" panose="02020603050405020304" pitchFamily="18" charset="0"/>
                        </a:rPr>
                        <a:t>יְדַבֵּ֜ר יְהוָ֧ה  </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(Deu 5:27)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478262575"/>
                  </a:ext>
                </a:extLst>
              </a:tr>
              <a:tr h="216223">
                <a:tc>
                  <a:txBody>
                    <a:bodyPr/>
                    <a:lstStyle/>
                    <a:p>
                      <a:pPr marL="0" marR="0">
                        <a:spcBef>
                          <a:spcPts val="0"/>
                        </a:spcBef>
                        <a:spcAft>
                          <a:spcPts val="0"/>
                        </a:spcAft>
                      </a:pPr>
                      <a:r>
                        <a:rPr lang="he-IL" sz="1400" b="1" dirty="0">
                          <a:effectLst/>
                          <a:latin typeface="Times New Roman" panose="02020603050405020304" pitchFamily="18" charset="0"/>
                          <a:ea typeface="Times New Roman" panose="02020603050405020304" pitchFamily="18" charset="0"/>
                          <a:cs typeface="Times New Roman" panose="02020603050405020304" pitchFamily="18" charset="0"/>
                        </a:rPr>
                        <a:t>דִּבֶּ֥ר יְהוָ֖ה  </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(Exo 9:35)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a:t>
                      </a:r>
                      <a:r>
                        <a:rPr lang="en-US"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(Lev. 6:17)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a:t>
                      </a:r>
                      <a:r>
                        <a:rPr lang="en-US"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(Lev. 23:23)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a:t>
                      </a:r>
                      <a:r>
                        <a:rPr lang="en-US"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(Num 8:1)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effectLst/>
                          <a:latin typeface="Times New Roman" panose="02020603050405020304" pitchFamily="18" charset="0"/>
                          <a:ea typeface="Times New Roman" panose="02020603050405020304" pitchFamily="18" charset="0"/>
                          <a:cs typeface="Times New Roman" panose="02020603050405020304" pitchFamily="18" charset="0"/>
                        </a:rPr>
                        <a:t>דִּבֶּ֖ר יְהוָֽה  </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(Num 23:17)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effectLst/>
                          <a:latin typeface="Times New Roman" panose="02020603050405020304" pitchFamily="18" charset="0"/>
                          <a:ea typeface="Times New Roman" panose="02020603050405020304" pitchFamily="18" charset="0"/>
                          <a:cs typeface="Times New Roman" panose="02020603050405020304" pitchFamily="18" charset="0"/>
                        </a:rPr>
                        <a:t>דִּבֶּ֙ר יְהוָ֜ה  </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(Deu 6:3)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090636324"/>
                  </a:ext>
                </a:extLst>
              </a:tr>
              <a:tr h="210547">
                <a:tc>
                  <a:txBody>
                    <a:bodyPr/>
                    <a:lstStyle/>
                    <a:p>
                      <a:pPr marL="0" marR="0">
                        <a:spcBef>
                          <a:spcPts val="0"/>
                        </a:spcBef>
                        <a:spcAft>
                          <a:spcPts val="0"/>
                        </a:spcAft>
                      </a:pPr>
                      <a:r>
                        <a:rPr lang="he-IL"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a:t>
                      </a:r>
                      <a:r>
                        <a:rPr lang="en-US"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(Exo 13:1)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a:t>
                      </a:r>
                      <a:r>
                        <a:rPr lang="en-US"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(Lev. 7:22)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a:t>
                      </a:r>
                      <a:r>
                        <a:rPr lang="en-US"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(Lev. 23:26)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a:t>
                      </a:r>
                      <a:r>
                        <a:rPr lang="en-US"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(Num 8:5)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effectLst/>
                          <a:latin typeface="Times New Roman" panose="02020603050405020304" pitchFamily="18" charset="0"/>
                          <a:ea typeface="Times New Roman" panose="02020603050405020304" pitchFamily="18" charset="0"/>
                          <a:cs typeface="Times New Roman" panose="02020603050405020304" pitchFamily="18" charset="0"/>
                        </a:rPr>
                        <a:t>יְדַבֵּ֥ר יְהוָ֖ה  </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(Num 23:26)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effectLst/>
                          <a:latin typeface="Times New Roman" panose="02020603050405020304" pitchFamily="18" charset="0"/>
                          <a:ea typeface="Times New Roman" panose="02020603050405020304" pitchFamily="18" charset="0"/>
                          <a:cs typeface="Times New Roman" panose="02020603050405020304" pitchFamily="18" charset="0"/>
                        </a:rPr>
                        <a:t>דִּבֶּ֥ר יְהוָֽה  </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(Deu 6:19)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627631909"/>
                  </a:ext>
                </a:extLst>
              </a:tr>
              <a:tr h="210547">
                <a:tc>
                  <a:txBody>
                    <a:bodyPr/>
                    <a:lstStyle/>
                    <a:p>
                      <a:pPr marL="0" marR="0">
                        <a:spcBef>
                          <a:spcPts val="0"/>
                        </a:spcBef>
                        <a:spcAft>
                          <a:spcPts val="0"/>
                        </a:spcAft>
                      </a:pPr>
                      <a:r>
                        <a:rPr lang="he-IL"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a:t>
                      </a:r>
                      <a:r>
                        <a:rPr lang="en-US"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(Exo 14:1)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a:t>
                      </a:r>
                      <a:r>
                        <a:rPr lang="en-US"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(Lev. 7:28)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a:t>
                      </a:r>
                      <a:r>
                        <a:rPr lang="en-US"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(Lev. 23:33)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a:t>
                      </a:r>
                      <a:r>
                        <a:rPr lang="en-US"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(Num 8:23)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effectLst/>
                          <a:latin typeface="Times New Roman" panose="02020603050405020304" pitchFamily="18" charset="0"/>
                          <a:ea typeface="Times New Roman" panose="02020603050405020304" pitchFamily="18" charset="0"/>
                          <a:cs typeface="Times New Roman" panose="02020603050405020304" pitchFamily="18" charset="0"/>
                        </a:rPr>
                        <a:t>יְדַבֵּ֥ר יְהוָ֖ה  </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(Num 24:13)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effectLst/>
                          <a:latin typeface="Times New Roman" panose="02020603050405020304" pitchFamily="18" charset="0"/>
                          <a:ea typeface="Times New Roman" panose="02020603050405020304" pitchFamily="18" charset="0"/>
                          <a:cs typeface="Times New Roman" panose="02020603050405020304" pitchFamily="18" charset="0"/>
                        </a:rPr>
                        <a:t>דִּבֶּ֥ר יְהוָ֖ה  </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(Deu 9:3)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425119201"/>
                  </a:ext>
                </a:extLst>
              </a:tr>
              <a:tr h="210547">
                <a:tc>
                  <a:txBody>
                    <a:bodyPr/>
                    <a:lstStyle/>
                    <a:p>
                      <a:pPr marL="0" marR="0">
                        <a:spcBef>
                          <a:spcPts val="0"/>
                        </a:spcBef>
                        <a:spcAft>
                          <a:spcPts val="0"/>
                        </a:spcAft>
                      </a:pPr>
                      <a:r>
                        <a:rPr lang="he-IL"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a:t>
                      </a:r>
                      <a:r>
                        <a:rPr lang="en-US"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(Exo 16:11)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a:t>
                      </a:r>
                      <a:r>
                        <a:rPr lang="en-US"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(Lev. 8:1)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a:t>
                      </a:r>
                      <a:r>
                        <a:rPr lang="en-US"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(Lev. 24:1)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effectLst/>
                          <a:latin typeface="Times New Roman" panose="02020603050405020304" pitchFamily="18" charset="0"/>
                          <a:ea typeface="Times New Roman" panose="02020603050405020304" pitchFamily="18" charset="0"/>
                          <a:cs typeface="Times New Roman" panose="02020603050405020304" pitchFamily="18" charset="0"/>
                        </a:rPr>
                        <a:t>וַיְדַבֵּ֣ר יְהוָ֣ה  </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(Num 9:1)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a:t>
                      </a:r>
                      <a:r>
                        <a:rPr lang="en-US"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(Num 25:10)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effectLst/>
                          <a:latin typeface="Times New Roman" panose="02020603050405020304" pitchFamily="18" charset="0"/>
                          <a:ea typeface="Times New Roman" panose="02020603050405020304" pitchFamily="18" charset="0"/>
                          <a:cs typeface="Times New Roman" panose="02020603050405020304" pitchFamily="18" charset="0"/>
                        </a:rPr>
                        <a:t>דִּבֶּר֩ יְהוָ֙ה  </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(Deu 9:10)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783493183"/>
                  </a:ext>
                </a:extLst>
              </a:tr>
              <a:tr h="210547">
                <a:tc>
                  <a:txBody>
                    <a:bodyPr/>
                    <a:lstStyle/>
                    <a:p>
                      <a:pPr marL="0" marR="0">
                        <a:spcBef>
                          <a:spcPts val="0"/>
                        </a:spcBef>
                        <a:spcAft>
                          <a:spcPts val="0"/>
                        </a:spcAft>
                      </a:pPr>
                      <a:r>
                        <a:rPr lang="he-IL" sz="1400" b="1" dirty="0">
                          <a:effectLst/>
                          <a:latin typeface="Times New Roman" panose="02020603050405020304" pitchFamily="18" charset="0"/>
                          <a:ea typeface="Times New Roman" panose="02020603050405020304" pitchFamily="18" charset="0"/>
                          <a:cs typeface="Times New Roman" panose="02020603050405020304" pitchFamily="18" charset="0"/>
                        </a:rPr>
                        <a:t>דִּבֶּ֣ר יְהוָ֔ה  </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(Exo 16:23)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effectLst/>
                          <a:latin typeface="Times New Roman" panose="02020603050405020304" pitchFamily="18" charset="0"/>
                          <a:ea typeface="Times New Roman" panose="02020603050405020304" pitchFamily="18" charset="0"/>
                          <a:cs typeface="Times New Roman" panose="02020603050405020304" pitchFamily="18" charset="0"/>
                        </a:rPr>
                        <a:t>דִּבֶּ֙ר יְהוָ֤ה  </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(Lev. 10:3)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a:t>
                      </a:r>
                      <a:r>
                        <a:rPr lang="en-US"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(Lev. 24:13)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a:t>
                      </a:r>
                      <a:r>
                        <a:rPr lang="en-US"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(Num 9:9)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a:t>
                      </a:r>
                      <a:r>
                        <a:rPr lang="en-US"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(Num 25:16)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effectLst/>
                          <a:latin typeface="Times New Roman" panose="02020603050405020304" pitchFamily="18" charset="0"/>
                          <a:ea typeface="Times New Roman" panose="02020603050405020304" pitchFamily="18" charset="0"/>
                          <a:cs typeface="Times New Roman" panose="02020603050405020304" pitchFamily="18" charset="0"/>
                        </a:rPr>
                        <a:t>דִּבֶּר֩ יְהוָ֙ה  </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(Deu 10:4)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316327751"/>
                  </a:ext>
                </a:extLst>
              </a:tr>
              <a:tr h="210547">
                <a:tc>
                  <a:txBody>
                    <a:bodyPr/>
                    <a:lstStyle/>
                    <a:p>
                      <a:pPr marL="0" marR="0">
                        <a:spcBef>
                          <a:spcPts val="0"/>
                        </a:spcBef>
                        <a:spcAft>
                          <a:spcPts val="0"/>
                        </a:spcAft>
                      </a:pPr>
                      <a:r>
                        <a:rPr lang="he-IL" sz="1400" b="1" dirty="0">
                          <a:effectLst/>
                          <a:latin typeface="Times New Roman" panose="02020603050405020304" pitchFamily="18" charset="0"/>
                          <a:ea typeface="Times New Roman" panose="02020603050405020304" pitchFamily="18" charset="0"/>
                          <a:cs typeface="Times New Roman" panose="02020603050405020304" pitchFamily="18" charset="0"/>
                        </a:rPr>
                        <a:t>דִּבֶּ֥ר יְהוָ֖ה  </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(Exo 19:8)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effectLst/>
                          <a:latin typeface="Times New Roman" panose="02020603050405020304" pitchFamily="18" charset="0"/>
                          <a:ea typeface="Times New Roman" panose="02020603050405020304" pitchFamily="18" charset="0"/>
                          <a:cs typeface="Times New Roman" panose="02020603050405020304" pitchFamily="18" charset="0"/>
                        </a:rPr>
                        <a:t>וַיְדַבֵּ֣ר יְהוָ֔ה  </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(Lev. 10:8)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effectLst/>
                          <a:latin typeface="Times New Roman" panose="02020603050405020304" pitchFamily="18" charset="0"/>
                          <a:ea typeface="Times New Roman" panose="02020603050405020304" pitchFamily="18" charset="0"/>
                          <a:cs typeface="Times New Roman" panose="02020603050405020304" pitchFamily="18" charset="0"/>
                        </a:rPr>
                        <a:t>וַיְדַבֵּ֤ר יְהוָה  </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(Lev. 25:1)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a:t>
                      </a:r>
                      <a:r>
                        <a:rPr lang="en-US"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(Num 10:1)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a:t>
                      </a:r>
                      <a:r>
                        <a:rPr lang="en-US"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(Num 26:52)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effectLst/>
                          <a:latin typeface="Times New Roman" panose="02020603050405020304" pitchFamily="18" charset="0"/>
                          <a:ea typeface="Times New Roman" panose="02020603050405020304" pitchFamily="18" charset="0"/>
                          <a:cs typeface="Times New Roman" panose="02020603050405020304" pitchFamily="18" charset="0"/>
                        </a:rPr>
                        <a:t>דִּבֶּ֛ר יְהוָ֥ה  </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(Deu 10:9)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669835905"/>
                  </a:ext>
                </a:extLst>
              </a:tr>
              <a:tr h="210547">
                <a:tc>
                  <a:txBody>
                    <a:bodyPr/>
                    <a:lstStyle/>
                    <a:p>
                      <a:pPr marL="0" marR="0">
                        <a:spcBef>
                          <a:spcPts val="0"/>
                        </a:spcBef>
                        <a:spcAft>
                          <a:spcPts val="0"/>
                        </a:spcAft>
                      </a:pPr>
                      <a:r>
                        <a:rPr lang="he-IL" sz="1400" b="1" dirty="0">
                          <a:effectLst/>
                          <a:latin typeface="Times New Roman" panose="02020603050405020304" pitchFamily="18" charset="0"/>
                          <a:ea typeface="Times New Roman" panose="02020603050405020304" pitchFamily="18" charset="0"/>
                          <a:cs typeface="Times New Roman" panose="02020603050405020304" pitchFamily="18" charset="0"/>
                        </a:rPr>
                        <a:t>דִּבֶּ֥ר יְהוָ֖ה  </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(Exo 24:3)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effectLst/>
                          <a:latin typeface="Times New Roman" panose="02020603050405020304" pitchFamily="18" charset="0"/>
                          <a:ea typeface="Times New Roman" panose="02020603050405020304" pitchFamily="18" charset="0"/>
                          <a:cs typeface="Times New Roman" panose="02020603050405020304" pitchFamily="18" charset="0"/>
                        </a:rPr>
                        <a:t>דִּבֶּ֧ר יְהוָ֛ה  </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(Lev. 10:11)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a:t>
                      </a:r>
                      <a:r>
                        <a:rPr lang="en-US"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(Lev. 27:1)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effectLst/>
                          <a:latin typeface="Times New Roman" panose="02020603050405020304" pitchFamily="18" charset="0"/>
                          <a:ea typeface="Times New Roman" panose="02020603050405020304" pitchFamily="18" charset="0"/>
                          <a:cs typeface="Times New Roman" panose="02020603050405020304" pitchFamily="18" charset="0"/>
                        </a:rPr>
                        <a:t>דִּבֶּ֣ר יְהוָ֔ה  </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(Num 12:2)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effectLst/>
                          <a:latin typeface="Times New Roman" panose="02020603050405020304" pitchFamily="18" charset="0"/>
                          <a:ea typeface="Times New Roman" panose="02020603050405020304" pitchFamily="18" charset="0"/>
                          <a:cs typeface="Times New Roman" panose="02020603050405020304" pitchFamily="18" charset="0"/>
                        </a:rPr>
                        <a:t>דִּבֶּ֥ר יְהוָ֖ה  </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(Num 27:23)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effectLst/>
                          <a:latin typeface="Times New Roman" panose="02020603050405020304" pitchFamily="18" charset="0"/>
                          <a:ea typeface="Times New Roman" panose="02020603050405020304" pitchFamily="18" charset="0"/>
                          <a:cs typeface="Times New Roman" panose="02020603050405020304" pitchFamily="18" charset="0"/>
                        </a:rPr>
                        <a:t>דִּבֶּ֛ר יְהוָ֥ה  </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(Deu 27:3)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283659366"/>
                  </a:ext>
                </a:extLst>
              </a:tr>
              <a:tr h="210547">
                <a:tc>
                  <a:txBody>
                    <a:bodyPr/>
                    <a:lstStyle/>
                    <a:p>
                      <a:pPr marL="0" marR="0">
                        <a:spcBef>
                          <a:spcPts val="0"/>
                        </a:spcBef>
                        <a:spcAft>
                          <a:spcPts val="0"/>
                        </a:spcAft>
                      </a:pPr>
                      <a:r>
                        <a:rPr lang="he-IL" sz="1400" b="1" dirty="0">
                          <a:effectLst/>
                          <a:latin typeface="Times New Roman" panose="02020603050405020304" pitchFamily="18" charset="0"/>
                          <a:ea typeface="Times New Roman" panose="02020603050405020304" pitchFamily="18" charset="0"/>
                          <a:cs typeface="Times New Roman" panose="02020603050405020304" pitchFamily="18" charset="0"/>
                        </a:rPr>
                        <a:t>דִּבֶּ֥ר יְהוָ֖ה  </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(Exo 24:7)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effectLst/>
                          <a:latin typeface="Times New Roman" panose="02020603050405020304" pitchFamily="18" charset="0"/>
                          <a:ea typeface="Times New Roman" panose="02020603050405020304" pitchFamily="18" charset="0"/>
                          <a:cs typeface="Times New Roman" panose="02020603050405020304" pitchFamily="18" charset="0"/>
                        </a:rPr>
                        <a:t>וַיְדַבֵּ֧ר יְהוָ֛ה  </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(Lev. 11:1)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effectLst/>
                          <a:latin typeface="Times New Roman" panose="02020603050405020304" pitchFamily="18" charset="0"/>
                          <a:ea typeface="Times New Roman" panose="02020603050405020304" pitchFamily="18" charset="0"/>
                          <a:cs typeface="Times New Roman" panose="02020603050405020304" pitchFamily="18" charset="0"/>
                        </a:rPr>
                        <a:t>וַיְדַבֵּ֙ר יְהוָ֧ה  </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(Num 1:1)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a:t>
                      </a:r>
                      <a:r>
                        <a:rPr lang="en-US"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(Num 13:1)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a:t>
                      </a:r>
                      <a:r>
                        <a:rPr lang="en-US"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(Num 28:1)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effectLst/>
                          <a:latin typeface="Times New Roman" panose="02020603050405020304" pitchFamily="18" charset="0"/>
                          <a:ea typeface="Times New Roman" panose="02020603050405020304" pitchFamily="18" charset="0"/>
                          <a:cs typeface="Times New Roman" panose="02020603050405020304" pitchFamily="18" charset="0"/>
                        </a:rPr>
                        <a:t>דִּבֶּ֥ר יְהוָֽה  </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(Deu 31:3)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794248235"/>
                  </a:ext>
                </a:extLst>
              </a:tr>
              <a:tr h="383805">
                <a:tc>
                  <a:txBody>
                    <a:bodyPr/>
                    <a:lstStyle/>
                    <a:p>
                      <a:pPr marL="0" marR="0">
                        <a:spcBef>
                          <a:spcPts val="0"/>
                        </a:spcBef>
                        <a:spcAft>
                          <a:spcPts val="0"/>
                        </a:spcAft>
                      </a:pPr>
                      <a:r>
                        <a:rPr lang="he-IL"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a:t>
                      </a:r>
                      <a:r>
                        <a:rPr lang="en-US"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(Exo 25:1)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a:t>
                      </a:r>
                      <a:r>
                        <a:rPr lang="en-US"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(Lev. 12:1)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a:t>
                      </a:r>
                      <a:r>
                        <a:rPr lang="en-US"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(Num 1:48)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effectLst/>
                          <a:latin typeface="Times New Roman" panose="02020603050405020304" pitchFamily="18" charset="0"/>
                          <a:ea typeface="Times New Roman" panose="02020603050405020304" pitchFamily="18" charset="0"/>
                          <a:cs typeface="Times New Roman" panose="02020603050405020304" pitchFamily="18" charset="0"/>
                        </a:rPr>
                        <a:t>וַיְדַבֵּ֣ר יְהוָ֔ה  </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(Num 14:26)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a:t>
                      </a:r>
                      <a:r>
                        <a:rPr lang="en-US"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(Num 31:1)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he-IL" sz="1400" b="1" dirty="0">
                          <a:effectLst/>
                          <a:latin typeface="Times New Roman" panose="02020603050405020304" pitchFamily="18" charset="0"/>
                          <a:ea typeface="Times New Roman" panose="02020603050405020304" pitchFamily="18" charset="0"/>
                          <a:cs typeface="Times New Roman" panose="02020603050405020304" pitchFamily="18" charset="0"/>
                        </a:rPr>
                        <a:t>וַיְדַבֵּ֤ר יְהוָה  </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b="1" dirty="0" err="1">
                          <a:effectLst/>
                          <a:latin typeface="Times New Roman" panose="02020603050405020304" pitchFamily="18" charset="0"/>
                          <a:ea typeface="Times New Roman" panose="02020603050405020304" pitchFamily="18" charset="0"/>
                          <a:cs typeface="Times New Roman" panose="02020603050405020304" pitchFamily="18" charset="0"/>
                        </a:rPr>
                        <a:t>Deu</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32:48)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902371514"/>
                  </a:ext>
                </a:extLst>
              </a:tr>
            </a:tbl>
          </a:graphicData>
        </a:graphic>
      </p:graphicFrame>
      <p:sp>
        <p:nvSpPr>
          <p:cNvPr id="7" name="Rectangle 6">
            <a:extLst>
              <a:ext uri="{FF2B5EF4-FFF2-40B4-BE49-F238E27FC236}">
                <a16:creationId xmlns:a16="http://schemas.microsoft.com/office/drawing/2014/main" id="{8BCEA33C-4F51-465F-83DA-9AC727E357CC}"/>
              </a:ext>
            </a:extLst>
          </p:cNvPr>
          <p:cNvSpPr/>
          <p:nvPr/>
        </p:nvSpPr>
        <p:spPr>
          <a:xfrm>
            <a:off x="249962" y="184608"/>
            <a:ext cx="11692076" cy="769441"/>
          </a:xfrm>
          <a:prstGeom prst="rect">
            <a:avLst/>
          </a:prstGeom>
          <a:noFill/>
          <a:ln>
            <a:solidFill>
              <a:schemeClr val="accent5">
                <a:lumMod val="40000"/>
                <a:lumOff val="60000"/>
              </a:schemeClr>
            </a:solid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p:txBody>
      </p:sp>
      <p:sp>
        <p:nvSpPr>
          <p:cNvPr id="2" name="Rectangle 1">
            <a:extLst>
              <a:ext uri="{FF2B5EF4-FFF2-40B4-BE49-F238E27FC236}">
                <a16:creationId xmlns:a16="http://schemas.microsoft.com/office/drawing/2014/main" id="{B83EB44E-AE63-41E2-845B-44ECA5100625}"/>
              </a:ext>
            </a:extLst>
          </p:cNvPr>
          <p:cNvSpPr/>
          <p:nvPr/>
        </p:nvSpPr>
        <p:spPr>
          <a:xfrm>
            <a:off x="162552" y="246162"/>
            <a:ext cx="11866895" cy="646331"/>
          </a:xfrm>
          <a:prstGeom prst="rect">
            <a:avLst/>
          </a:prstGeom>
        </p:spPr>
        <p:txBody>
          <a:bodyPr wrap="square">
            <a:spAutoFit/>
          </a:bodyPr>
          <a:lstStyle/>
          <a:p>
            <a:pPr lvl="0" algn="ctr">
              <a:defRPr/>
            </a:pPr>
            <a:r>
              <a:rPr lang="en-US" sz="3600" b="1" i="1" dirty="0">
                <a:solidFill>
                  <a:srgbClr val="FF0000"/>
                </a:solidFill>
                <a:latin typeface="Times New Roman" panose="02020603050405020304" pitchFamily="18" charset="0"/>
                <a:ea typeface="Times New Roman" panose="02020603050405020304" pitchFamily="18" charset="0"/>
              </a:rPr>
              <a:t>the LORD Spoke 144</a:t>
            </a:r>
            <a:r>
              <a:rPr lang="en-US" sz="3600" b="1" dirty="0">
                <a:solidFill>
                  <a:srgbClr val="FF0000"/>
                </a:solidFill>
                <a:latin typeface="Times New Roman" panose="02020603050405020304" pitchFamily="18" charset="0"/>
                <a:ea typeface="Times New Roman" panose="02020603050405020304" pitchFamily="18" charset="0"/>
              </a:rPr>
              <a:t> times in the Torah </a:t>
            </a:r>
          </a:p>
        </p:txBody>
      </p:sp>
      <p:sp>
        <p:nvSpPr>
          <p:cNvPr id="4" name="TextBox 3">
            <a:extLst>
              <a:ext uri="{FF2B5EF4-FFF2-40B4-BE49-F238E27FC236}">
                <a16:creationId xmlns:a16="http://schemas.microsoft.com/office/drawing/2014/main" id="{3239A90C-9C01-79F8-C192-8CB9DC5F3D77}"/>
              </a:ext>
            </a:extLst>
          </p:cNvPr>
          <p:cNvSpPr txBox="1"/>
          <p:nvPr/>
        </p:nvSpPr>
        <p:spPr>
          <a:xfrm>
            <a:off x="4152900" y="6504115"/>
            <a:ext cx="7277100"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Copyright: Repetition in the Bible</a:t>
            </a: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6162039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bg>
      <p:bgPr>
        <a:gradFill>
          <a:gsLst>
            <a:gs pos="100000">
              <a:schemeClr val="accent5">
                <a:lumMod val="50000"/>
              </a:schemeClr>
            </a:gs>
            <a:gs pos="4000">
              <a:schemeClr val="accent6">
                <a:lumMod val="60000"/>
                <a:lumOff val="40000"/>
              </a:schemeClr>
            </a:gs>
          </a:gsLst>
          <a:lin ang="5400000" scaled="1"/>
        </a:gradFill>
        <a:effectLst/>
      </p:bgPr>
    </p:bg>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7832DE06-AAA9-44E9-B5AF-E1DC5FBE2622}"/>
              </a:ext>
            </a:extLst>
          </p:cNvPr>
          <p:cNvGraphicFramePr>
            <a:graphicFrameLocks noGrp="1"/>
          </p:cNvGraphicFramePr>
          <p:nvPr>
            <p:extLst>
              <p:ext uri="{D42A27DB-BD31-4B8C-83A1-F6EECF244321}">
                <p14:modId xmlns:p14="http://schemas.microsoft.com/office/powerpoint/2010/main" val="194718843"/>
              </p:ext>
            </p:extLst>
          </p:nvPr>
        </p:nvGraphicFramePr>
        <p:xfrm>
          <a:off x="76997" y="1223625"/>
          <a:ext cx="5896947" cy="4479340"/>
        </p:xfrm>
        <a:graphic>
          <a:graphicData uri="http://schemas.openxmlformats.org/drawingml/2006/table">
            <a:tbl>
              <a:tblPr firstRow="1" firstCol="1" bandRow="1"/>
              <a:tblGrid>
                <a:gridCol w="3057701">
                  <a:extLst>
                    <a:ext uri="{9D8B030D-6E8A-4147-A177-3AD203B41FA5}">
                      <a16:colId xmlns:a16="http://schemas.microsoft.com/office/drawing/2014/main" val="3626242325"/>
                    </a:ext>
                  </a:extLst>
                </a:gridCol>
                <a:gridCol w="2839246">
                  <a:extLst>
                    <a:ext uri="{9D8B030D-6E8A-4147-A177-3AD203B41FA5}">
                      <a16:colId xmlns:a16="http://schemas.microsoft.com/office/drawing/2014/main" val="1885864334"/>
                    </a:ext>
                  </a:extLst>
                </a:gridCol>
              </a:tblGrid>
              <a:tr h="208000">
                <a:tc>
                  <a:txBody>
                    <a:bodyPr/>
                    <a:lstStyle/>
                    <a:p>
                      <a:pPr marL="0" marR="0" algn="r">
                        <a:spcBef>
                          <a:spcPts val="0"/>
                        </a:spcBef>
                        <a:spcAft>
                          <a:spcPts val="0"/>
                        </a:spcAft>
                      </a:pPr>
                      <a:r>
                        <a:rPr lang="en-US" sz="16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Exod. 6:10   </a:t>
                      </a:r>
                      <a:r>
                        <a:rPr lang="he-IL" sz="16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אֶל־מֹשֶׁ֥ה לֵּאמֹֽר׃</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8579" marR="28579" marT="504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BF7"/>
                    </a:solidFill>
                  </a:tcPr>
                </a:tc>
                <a:tc>
                  <a:txBody>
                    <a:bodyPr/>
                    <a:lstStyle/>
                    <a:p>
                      <a:pPr marL="0" marR="0" algn="r">
                        <a:spcBef>
                          <a:spcPts val="0"/>
                        </a:spcBef>
                        <a:spcAft>
                          <a:spcPts val="0"/>
                        </a:spcAft>
                      </a:pPr>
                      <a:r>
                        <a:rPr lang="en-US" sz="16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Lev. 7:22   </a:t>
                      </a:r>
                      <a:r>
                        <a:rPr lang="he-IL" sz="16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אֶל־מֹשֶׁ֥ה לֵּאמֹֽר׃</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BF7"/>
                    </a:solidFill>
                  </a:tcPr>
                </a:tc>
                <a:extLst>
                  <a:ext uri="{0D108BD9-81ED-4DB2-BD59-A6C34878D82A}">
                    <a16:rowId xmlns:a16="http://schemas.microsoft.com/office/drawing/2014/main" val="652207684"/>
                  </a:ext>
                </a:extLst>
              </a:tr>
              <a:tr h="208000">
                <a:tc>
                  <a:txBody>
                    <a:bodyPr/>
                    <a:lstStyle/>
                    <a:p>
                      <a:pPr marL="0" marR="0" algn="r">
                        <a:spcBef>
                          <a:spcPts val="0"/>
                        </a:spcBef>
                        <a:spcAft>
                          <a:spcPts val="0"/>
                        </a:spcAft>
                      </a:pPr>
                      <a:r>
                        <a:rPr lang="en-US" sz="16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Exod. 6:29   </a:t>
                      </a:r>
                      <a:r>
                        <a:rPr lang="he-IL" sz="16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אֶל־מֹשֶׁ֥ה לֵּאמֹ֖ר׃</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8579" marR="28579" marT="504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BF7"/>
                    </a:solidFill>
                  </a:tcPr>
                </a:tc>
                <a:tc>
                  <a:txBody>
                    <a:bodyPr/>
                    <a:lstStyle/>
                    <a:p>
                      <a:pPr marL="0" marR="0" algn="r">
                        <a:spcBef>
                          <a:spcPts val="0"/>
                        </a:spcBef>
                        <a:spcAft>
                          <a:spcPts val="0"/>
                        </a:spcAft>
                      </a:pPr>
                      <a:r>
                        <a:rPr lang="en-US" sz="16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Lev. 7:28   </a:t>
                      </a:r>
                      <a:r>
                        <a:rPr lang="he-IL" sz="16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אֶל־מֹשֶׁ֥ה לֵּאמֹֽר׃</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BF7"/>
                    </a:solidFill>
                  </a:tcPr>
                </a:tc>
                <a:extLst>
                  <a:ext uri="{0D108BD9-81ED-4DB2-BD59-A6C34878D82A}">
                    <a16:rowId xmlns:a16="http://schemas.microsoft.com/office/drawing/2014/main" val="2940848286"/>
                  </a:ext>
                </a:extLst>
              </a:tr>
              <a:tr h="208000">
                <a:tc>
                  <a:txBody>
                    <a:bodyPr/>
                    <a:lstStyle/>
                    <a:p>
                      <a:pPr marL="0" marR="0" algn="r">
                        <a:spcBef>
                          <a:spcPts val="0"/>
                        </a:spcBef>
                        <a:spcAft>
                          <a:spcPts val="0"/>
                        </a:spcAft>
                      </a:pPr>
                      <a:r>
                        <a:rPr lang="en-US" sz="16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Exod. 13:1   </a:t>
                      </a:r>
                      <a:r>
                        <a:rPr lang="he-IL" sz="16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אֶל־מֹשֶׁ֥ה לֵּאמֹֽר׃</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8579" marR="28579" marT="504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BF7"/>
                    </a:solidFill>
                  </a:tcPr>
                </a:tc>
                <a:tc>
                  <a:txBody>
                    <a:bodyPr/>
                    <a:lstStyle/>
                    <a:p>
                      <a:pPr marL="0" marR="0" algn="r">
                        <a:spcBef>
                          <a:spcPts val="0"/>
                        </a:spcBef>
                        <a:spcAft>
                          <a:spcPts val="0"/>
                        </a:spcAft>
                      </a:pPr>
                      <a:r>
                        <a:rPr lang="en-US" sz="16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Lev. 8:1     </a:t>
                      </a:r>
                      <a:r>
                        <a:rPr lang="he-IL" sz="16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אֶל־מֹשֶׁ֥ה לֵּאמֹֽר׃</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BF7"/>
                    </a:solidFill>
                  </a:tcPr>
                </a:tc>
                <a:extLst>
                  <a:ext uri="{0D108BD9-81ED-4DB2-BD59-A6C34878D82A}">
                    <a16:rowId xmlns:a16="http://schemas.microsoft.com/office/drawing/2014/main" val="3879796791"/>
                  </a:ext>
                </a:extLst>
              </a:tr>
              <a:tr h="208000">
                <a:tc>
                  <a:txBody>
                    <a:bodyPr/>
                    <a:lstStyle/>
                    <a:p>
                      <a:pPr marL="0" marR="0" algn="r">
                        <a:spcBef>
                          <a:spcPts val="0"/>
                        </a:spcBef>
                        <a:spcAft>
                          <a:spcPts val="0"/>
                        </a:spcAft>
                      </a:pPr>
                      <a:r>
                        <a:rPr lang="en-US" sz="16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Exod. 14:1   </a:t>
                      </a:r>
                      <a:r>
                        <a:rPr lang="he-IL" sz="16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אֶל־מֹשֶׁ֥ה לֵּאמֹֽר׃</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8579" marR="28579" marT="504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BF7"/>
                    </a:solidFill>
                  </a:tcPr>
                </a:tc>
                <a:tc>
                  <a:txBody>
                    <a:bodyPr/>
                    <a:lstStyle/>
                    <a:p>
                      <a:pPr marL="0" marR="0" algn="r">
                        <a:spcBef>
                          <a:spcPts val="0"/>
                        </a:spcBef>
                        <a:spcAft>
                          <a:spcPts val="0"/>
                        </a:spcAft>
                      </a:pPr>
                      <a:r>
                        <a:rPr lang="en-US" sz="16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Lev. 12:1   </a:t>
                      </a:r>
                      <a:r>
                        <a:rPr lang="he-IL" sz="16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אֶל־מֹשֶׁ֥ה לֵּאמֹֽר׃</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BF7"/>
                    </a:solidFill>
                  </a:tcPr>
                </a:tc>
                <a:extLst>
                  <a:ext uri="{0D108BD9-81ED-4DB2-BD59-A6C34878D82A}">
                    <a16:rowId xmlns:a16="http://schemas.microsoft.com/office/drawing/2014/main" val="71572482"/>
                  </a:ext>
                </a:extLst>
              </a:tr>
              <a:tr h="208000">
                <a:tc>
                  <a:txBody>
                    <a:bodyPr/>
                    <a:lstStyle/>
                    <a:p>
                      <a:pPr marL="0" marR="0" algn="r">
                        <a:spcBef>
                          <a:spcPts val="0"/>
                        </a:spcBef>
                        <a:spcAft>
                          <a:spcPts val="0"/>
                        </a:spcAft>
                      </a:pPr>
                      <a:r>
                        <a:rPr lang="en-US" sz="16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Exod. 16:11 </a:t>
                      </a:r>
                      <a:r>
                        <a:rPr lang="he-IL" sz="16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אֶל־מֹשֶׁ֥ה לֵּאמֹֽר׃</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8579" marR="28579" marT="504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BF7"/>
                    </a:solidFill>
                  </a:tcPr>
                </a:tc>
                <a:tc>
                  <a:txBody>
                    <a:bodyPr/>
                    <a:lstStyle/>
                    <a:p>
                      <a:pPr marL="0" marR="0" algn="r">
                        <a:spcBef>
                          <a:spcPts val="0"/>
                        </a:spcBef>
                        <a:spcAft>
                          <a:spcPts val="0"/>
                        </a:spcAft>
                      </a:pPr>
                      <a:r>
                        <a:rPr lang="en-US" sz="16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Lev. 14:1   </a:t>
                      </a:r>
                      <a:r>
                        <a:rPr lang="he-IL" sz="16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אֶל־מֹשֶׁ֥ה לֵּאמֹֽר׃</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BF7"/>
                    </a:solidFill>
                  </a:tcPr>
                </a:tc>
                <a:extLst>
                  <a:ext uri="{0D108BD9-81ED-4DB2-BD59-A6C34878D82A}">
                    <a16:rowId xmlns:a16="http://schemas.microsoft.com/office/drawing/2014/main" val="473314915"/>
                  </a:ext>
                </a:extLst>
              </a:tr>
              <a:tr h="208000">
                <a:tc>
                  <a:txBody>
                    <a:bodyPr/>
                    <a:lstStyle/>
                    <a:p>
                      <a:pPr marL="0" marR="0" algn="r">
                        <a:spcBef>
                          <a:spcPts val="0"/>
                        </a:spcBef>
                        <a:spcAft>
                          <a:spcPts val="0"/>
                        </a:spcAft>
                      </a:pPr>
                      <a:r>
                        <a:rPr lang="en-US" sz="16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Exod. 25:1   </a:t>
                      </a:r>
                      <a:r>
                        <a:rPr lang="he-IL" sz="16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אֶל־מֹשֶׁ֥ה לֵּאמֹֽר׃</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8579" marR="28579" marT="504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BF7"/>
                    </a:solidFill>
                  </a:tcPr>
                </a:tc>
                <a:tc>
                  <a:txBody>
                    <a:bodyPr/>
                    <a:lstStyle/>
                    <a:p>
                      <a:pPr marL="0" marR="0" algn="r">
                        <a:spcBef>
                          <a:spcPts val="0"/>
                        </a:spcBef>
                        <a:spcAft>
                          <a:spcPts val="0"/>
                        </a:spcAft>
                      </a:pPr>
                      <a:r>
                        <a:rPr lang="en-US" sz="16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Lev. 17:1   </a:t>
                      </a:r>
                      <a:r>
                        <a:rPr lang="he-IL" sz="16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אֶל־מֹשֶׁ֥ה לֵּאמֹֽר׃</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BF7"/>
                    </a:solidFill>
                  </a:tcPr>
                </a:tc>
                <a:extLst>
                  <a:ext uri="{0D108BD9-81ED-4DB2-BD59-A6C34878D82A}">
                    <a16:rowId xmlns:a16="http://schemas.microsoft.com/office/drawing/2014/main" val="2196230954"/>
                  </a:ext>
                </a:extLst>
              </a:tr>
              <a:tr h="208000">
                <a:tc>
                  <a:txBody>
                    <a:bodyPr/>
                    <a:lstStyle/>
                    <a:p>
                      <a:pPr marL="0" marR="0" algn="r">
                        <a:spcBef>
                          <a:spcPts val="0"/>
                        </a:spcBef>
                        <a:spcAft>
                          <a:spcPts val="0"/>
                        </a:spcAft>
                      </a:pPr>
                      <a:r>
                        <a:rPr lang="en-US" sz="16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Exod. 30:11 </a:t>
                      </a:r>
                      <a:r>
                        <a:rPr lang="he-IL" sz="16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אֶל־מֹשֶׁ֥ה לֵּאמֹֽר׃</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8579" marR="28579" marT="504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BF7"/>
                    </a:solidFill>
                  </a:tcPr>
                </a:tc>
                <a:tc>
                  <a:txBody>
                    <a:bodyPr/>
                    <a:lstStyle/>
                    <a:p>
                      <a:pPr marL="0" marR="0" algn="r">
                        <a:spcBef>
                          <a:spcPts val="0"/>
                        </a:spcBef>
                        <a:spcAft>
                          <a:spcPts val="0"/>
                        </a:spcAft>
                      </a:pPr>
                      <a:r>
                        <a:rPr lang="en-US" sz="16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Lev. 18:1   </a:t>
                      </a:r>
                      <a:r>
                        <a:rPr lang="he-IL" sz="16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אֶל־מֹשֶׁ֥ה לֵּאמֹֽר׃</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BF7"/>
                    </a:solidFill>
                  </a:tcPr>
                </a:tc>
                <a:extLst>
                  <a:ext uri="{0D108BD9-81ED-4DB2-BD59-A6C34878D82A}">
                    <a16:rowId xmlns:a16="http://schemas.microsoft.com/office/drawing/2014/main" val="1789878824"/>
                  </a:ext>
                </a:extLst>
              </a:tr>
              <a:tr h="208000">
                <a:tc>
                  <a:txBody>
                    <a:bodyPr/>
                    <a:lstStyle/>
                    <a:p>
                      <a:pPr marL="0" marR="0" algn="r">
                        <a:spcBef>
                          <a:spcPts val="0"/>
                        </a:spcBef>
                        <a:spcAft>
                          <a:spcPts val="0"/>
                        </a:spcAft>
                      </a:pPr>
                      <a:r>
                        <a:rPr lang="en-US" sz="16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Exod. 30:17 </a:t>
                      </a:r>
                      <a:r>
                        <a:rPr lang="he-IL" sz="16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אֶל־מֹשֶׁ֥ה לֵּאמֹֽר׃</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8579" marR="28579" marT="504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BF7"/>
                    </a:solidFill>
                  </a:tcPr>
                </a:tc>
                <a:tc>
                  <a:txBody>
                    <a:bodyPr/>
                    <a:lstStyle/>
                    <a:p>
                      <a:pPr marL="0" marR="0" algn="r">
                        <a:spcBef>
                          <a:spcPts val="0"/>
                        </a:spcBef>
                        <a:spcAft>
                          <a:spcPts val="0"/>
                        </a:spcAft>
                      </a:pPr>
                      <a:r>
                        <a:rPr lang="en-US" sz="16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Lev. 19:1   </a:t>
                      </a:r>
                      <a:r>
                        <a:rPr lang="he-IL" sz="16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אֶל־מֹשֶׁ֥ה לֵּאמֹֽר׃</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BF7"/>
                    </a:solidFill>
                  </a:tcPr>
                </a:tc>
                <a:extLst>
                  <a:ext uri="{0D108BD9-81ED-4DB2-BD59-A6C34878D82A}">
                    <a16:rowId xmlns:a16="http://schemas.microsoft.com/office/drawing/2014/main" val="3704912205"/>
                  </a:ext>
                </a:extLst>
              </a:tr>
              <a:tr h="208000">
                <a:tc>
                  <a:txBody>
                    <a:bodyPr/>
                    <a:lstStyle/>
                    <a:p>
                      <a:pPr marL="0" marR="0" algn="r">
                        <a:spcBef>
                          <a:spcPts val="0"/>
                        </a:spcBef>
                        <a:spcAft>
                          <a:spcPts val="0"/>
                        </a:spcAft>
                      </a:pPr>
                      <a:r>
                        <a:rPr lang="en-US" sz="16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Exod. 30:22 </a:t>
                      </a:r>
                      <a:r>
                        <a:rPr lang="he-IL" sz="16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אֶל־מֹשֶׁ֥ה לֵּאמֹֽר׃</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8579" marR="28579" marT="504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BF7"/>
                    </a:solidFill>
                  </a:tcPr>
                </a:tc>
                <a:tc>
                  <a:txBody>
                    <a:bodyPr/>
                    <a:lstStyle/>
                    <a:p>
                      <a:pPr marL="0" marR="0" algn="r">
                        <a:spcBef>
                          <a:spcPts val="0"/>
                        </a:spcBef>
                        <a:spcAft>
                          <a:spcPts val="0"/>
                        </a:spcAft>
                      </a:pPr>
                      <a:r>
                        <a:rPr lang="en-US" sz="16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Lev. 20:1   </a:t>
                      </a:r>
                      <a:r>
                        <a:rPr lang="he-IL" sz="16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אֶל־מֹשֶׁ֥ה לֵּאמֹֽר׃</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BF7"/>
                    </a:solidFill>
                  </a:tcPr>
                </a:tc>
                <a:extLst>
                  <a:ext uri="{0D108BD9-81ED-4DB2-BD59-A6C34878D82A}">
                    <a16:rowId xmlns:a16="http://schemas.microsoft.com/office/drawing/2014/main" val="3080753346"/>
                  </a:ext>
                </a:extLst>
              </a:tr>
              <a:tr h="208000">
                <a:tc>
                  <a:txBody>
                    <a:bodyPr/>
                    <a:lstStyle/>
                    <a:p>
                      <a:pPr marL="0" marR="0" algn="r">
                        <a:spcBef>
                          <a:spcPts val="0"/>
                        </a:spcBef>
                        <a:spcAft>
                          <a:spcPts val="0"/>
                        </a:spcAft>
                      </a:pPr>
                      <a:r>
                        <a:rPr lang="en-US" sz="16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Exod. 31:1   </a:t>
                      </a:r>
                      <a:r>
                        <a:rPr lang="he-IL" sz="16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אֶל־מֹשֶׁ֥ה לֵּאמֹֽר׃</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8579" marR="28579" marT="504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BF7"/>
                    </a:solidFill>
                  </a:tcPr>
                </a:tc>
                <a:tc>
                  <a:txBody>
                    <a:bodyPr/>
                    <a:lstStyle/>
                    <a:p>
                      <a:pPr marL="0" marR="0" algn="r">
                        <a:spcBef>
                          <a:spcPts val="0"/>
                        </a:spcBef>
                        <a:spcAft>
                          <a:spcPts val="0"/>
                        </a:spcAft>
                      </a:pPr>
                      <a:r>
                        <a:rPr lang="en-US" sz="16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Lev. 21:16 </a:t>
                      </a:r>
                      <a:r>
                        <a:rPr lang="he-IL" sz="16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אֶל־מֹשֶׁ֥ה לֵּאמֹֽר׃</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BF7"/>
                    </a:solidFill>
                  </a:tcPr>
                </a:tc>
                <a:extLst>
                  <a:ext uri="{0D108BD9-81ED-4DB2-BD59-A6C34878D82A}">
                    <a16:rowId xmlns:a16="http://schemas.microsoft.com/office/drawing/2014/main" val="885773754"/>
                  </a:ext>
                </a:extLst>
              </a:tr>
              <a:tr h="208000">
                <a:tc>
                  <a:txBody>
                    <a:bodyPr/>
                    <a:lstStyle/>
                    <a:p>
                      <a:pPr marL="0" marR="0" algn="r">
                        <a:spcBef>
                          <a:spcPts val="0"/>
                        </a:spcBef>
                        <a:spcAft>
                          <a:spcPts val="0"/>
                        </a:spcAft>
                      </a:pPr>
                      <a:r>
                        <a:rPr lang="en-US" sz="16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Exod. 40:1   </a:t>
                      </a:r>
                      <a:r>
                        <a:rPr lang="he-IL" sz="16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אֶל־מֹשֶׁ֥ה לֵּאמֹֽר׃</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8579" marR="28579" marT="504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BF7"/>
                    </a:solidFill>
                  </a:tcPr>
                </a:tc>
                <a:tc>
                  <a:txBody>
                    <a:bodyPr/>
                    <a:lstStyle/>
                    <a:p>
                      <a:pPr marL="0" marR="0" algn="r">
                        <a:spcBef>
                          <a:spcPts val="0"/>
                        </a:spcBef>
                        <a:spcAft>
                          <a:spcPts val="0"/>
                        </a:spcAft>
                      </a:pPr>
                      <a:r>
                        <a:rPr lang="en-US" sz="16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Lev. 22:1   </a:t>
                      </a:r>
                      <a:r>
                        <a:rPr lang="he-IL" sz="16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אֶל־מֹשֶׁ֥ה לֵּאמֹֽר׃</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BF7"/>
                    </a:solidFill>
                  </a:tcPr>
                </a:tc>
                <a:extLst>
                  <a:ext uri="{0D108BD9-81ED-4DB2-BD59-A6C34878D82A}">
                    <a16:rowId xmlns:a16="http://schemas.microsoft.com/office/drawing/2014/main" val="3950928545"/>
                  </a:ext>
                </a:extLst>
              </a:tr>
              <a:tr h="208000">
                <a:tc>
                  <a:txBody>
                    <a:bodyPr/>
                    <a:lstStyle/>
                    <a:p>
                      <a:pPr marL="0" marR="0" algn="r">
                        <a:spcBef>
                          <a:spcPts val="0"/>
                        </a:spcBef>
                        <a:spcAft>
                          <a:spcPts val="0"/>
                        </a:spcAft>
                      </a:pPr>
                      <a:r>
                        <a:rPr lang="en-US" sz="16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Lev. 4:1        </a:t>
                      </a:r>
                      <a:r>
                        <a:rPr lang="he-IL" sz="16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אֶל־מֹשֶׁ֥ה לֵּאמֹֽר׃</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8579" marR="28579" marT="504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BF7"/>
                    </a:solidFill>
                  </a:tcPr>
                </a:tc>
                <a:tc>
                  <a:txBody>
                    <a:bodyPr/>
                    <a:lstStyle/>
                    <a:p>
                      <a:pPr marL="0" marR="0" algn="r">
                        <a:spcBef>
                          <a:spcPts val="0"/>
                        </a:spcBef>
                        <a:spcAft>
                          <a:spcPts val="0"/>
                        </a:spcAft>
                      </a:pPr>
                      <a:r>
                        <a:rPr lang="en-US" sz="16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Lev. 22:17 </a:t>
                      </a:r>
                      <a:r>
                        <a:rPr lang="he-IL" sz="16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אֶל־מֹשֶׁ֥ה לֵּאמֹֽר׃</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BF7"/>
                    </a:solidFill>
                  </a:tcPr>
                </a:tc>
                <a:extLst>
                  <a:ext uri="{0D108BD9-81ED-4DB2-BD59-A6C34878D82A}">
                    <a16:rowId xmlns:a16="http://schemas.microsoft.com/office/drawing/2014/main" val="2532864089"/>
                  </a:ext>
                </a:extLst>
              </a:tr>
              <a:tr h="208000">
                <a:tc>
                  <a:txBody>
                    <a:bodyPr/>
                    <a:lstStyle/>
                    <a:p>
                      <a:pPr marL="0" marR="0" algn="r">
                        <a:spcBef>
                          <a:spcPts val="0"/>
                        </a:spcBef>
                        <a:spcAft>
                          <a:spcPts val="0"/>
                        </a:spcAft>
                      </a:pPr>
                      <a:r>
                        <a:rPr lang="en-US" sz="16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Lev. 5:14      </a:t>
                      </a:r>
                      <a:r>
                        <a:rPr lang="he-IL" sz="16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אֶל־מֹשֶׁ֥ה לֵּאמֹֽר׃</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8579" marR="28579" marT="504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BF7"/>
                    </a:solidFill>
                  </a:tcPr>
                </a:tc>
                <a:tc>
                  <a:txBody>
                    <a:bodyPr/>
                    <a:lstStyle/>
                    <a:p>
                      <a:pPr marL="0" marR="0" algn="r">
                        <a:spcBef>
                          <a:spcPts val="0"/>
                        </a:spcBef>
                        <a:spcAft>
                          <a:spcPts val="0"/>
                        </a:spcAft>
                      </a:pPr>
                      <a:r>
                        <a:rPr lang="en-US" sz="16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Lev. 22:26 </a:t>
                      </a:r>
                      <a:r>
                        <a:rPr lang="he-IL" sz="16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אֶל־מֹשֶׁ֥ה לֵּאמֹֽר׃</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BF7"/>
                    </a:solidFill>
                  </a:tcPr>
                </a:tc>
                <a:extLst>
                  <a:ext uri="{0D108BD9-81ED-4DB2-BD59-A6C34878D82A}">
                    <a16:rowId xmlns:a16="http://schemas.microsoft.com/office/drawing/2014/main" val="3716589174"/>
                  </a:ext>
                </a:extLst>
              </a:tr>
              <a:tr h="208000">
                <a:tc>
                  <a:txBody>
                    <a:bodyPr/>
                    <a:lstStyle/>
                    <a:p>
                      <a:pPr marL="0" marR="0" algn="r">
                        <a:spcBef>
                          <a:spcPts val="0"/>
                        </a:spcBef>
                        <a:spcAft>
                          <a:spcPts val="0"/>
                        </a:spcAft>
                      </a:pPr>
                      <a:r>
                        <a:rPr lang="en-US" sz="16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Lev. 5:20      </a:t>
                      </a:r>
                      <a:r>
                        <a:rPr lang="he-IL" sz="16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אֶל־מֹשֶׁ֥ה לֵּאמֹֽר׃</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8579" marR="28579" marT="504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BF7"/>
                    </a:solidFill>
                  </a:tcPr>
                </a:tc>
                <a:tc>
                  <a:txBody>
                    <a:bodyPr/>
                    <a:lstStyle/>
                    <a:p>
                      <a:pPr marL="0" marR="0" algn="r">
                        <a:spcBef>
                          <a:spcPts val="0"/>
                        </a:spcBef>
                        <a:spcAft>
                          <a:spcPts val="0"/>
                        </a:spcAft>
                      </a:pPr>
                      <a:r>
                        <a:rPr lang="en-US" sz="16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Lev. 23:1   </a:t>
                      </a:r>
                      <a:r>
                        <a:rPr lang="he-IL" sz="16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אֶל־מֹשֶׁ֥ה לֵּאמֹֽר׃</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BF7"/>
                    </a:solidFill>
                  </a:tcPr>
                </a:tc>
                <a:extLst>
                  <a:ext uri="{0D108BD9-81ED-4DB2-BD59-A6C34878D82A}">
                    <a16:rowId xmlns:a16="http://schemas.microsoft.com/office/drawing/2014/main" val="3836543323"/>
                  </a:ext>
                </a:extLst>
              </a:tr>
              <a:tr h="208000">
                <a:tc>
                  <a:txBody>
                    <a:bodyPr/>
                    <a:lstStyle/>
                    <a:p>
                      <a:pPr marL="0" marR="0" algn="r">
                        <a:spcBef>
                          <a:spcPts val="0"/>
                        </a:spcBef>
                        <a:spcAft>
                          <a:spcPts val="0"/>
                        </a:spcAft>
                      </a:pPr>
                      <a:r>
                        <a:rPr lang="en-US" sz="16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Lev. 6:1        </a:t>
                      </a:r>
                      <a:r>
                        <a:rPr lang="he-IL" sz="16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אֶל־מֹשֶׁ֥ה לֵּאמֹֽר׃</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8579" marR="28579" marT="504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BF7"/>
                    </a:solidFill>
                  </a:tcPr>
                </a:tc>
                <a:tc>
                  <a:txBody>
                    <a:bodyPr/>
                    <a:lstStyle/>
                    <a:p>
                      <a:pPr marL="0" marR="0" algn="r">
                        <a:spcBef>
                          <a:spcPts val="0"/>
                        </a:spcBef>
                        <a:spcAft>
                          <a:spcPts val="0"/>
                        </a:spcAft>
                      </a:pPr>
                      <a:r>
                        <a:rPr lang="en-US" sz="16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Lev. 23:9   </a:t>
                      </a:r>
                      <a:r>
                        <a:rPr lang="he-IL" sz="16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אֶל־מֹשֶׁ֥ה לֵּאמֹֽר׃</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BF7"/>
                    </a:solidFill>
                  </a:tcPr>
                </a:tc>
                <a:extLst>
                  <a:ext uri="{0D108BD9-81ED-4DB2-BD59-A6C34878D82A}">
                    <a16:rowId xmlns:a16="http://schemas.microsoft.com/office/drawing/2014/main" val="336166426"/>
                  </a:ext>
                </a:extLst>
              </a:tr>
              <a:tr h="208000">
                <a:tc>
                  <a:txBody>
                    <a:bodyPr/>
                    <a:lstStyle/>
                    <a:p>
                      <a:pPr marL="0" marR="0" algn="r">
                        <a:spcBef>
                          <a:spcPts val="0"/>
                        </a:spcBef>
                        <a:spcAft>
                          <a:spcPts val="0"/>
                        </a:spcAft>
                      </a:pPr>
                      <a:r>
                        <a:rPr lang="en-US" sz="16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Lev. 6:12      </a:t>
                      </a:r>
                      <a:r>
                        <a:rPr lang="he-IL" sz="16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אֶל־מֹשֶׁ֥ה לֵּאמֹֽר׃</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8579" marR="28579" marT="504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BF7"/>
                    </a:solidFill>
                  </a:tcPr>
                </a:tc>
                <a:tc>
                  <a:txBody>
                    <a:bodyPr/>
                    <a:lstStyle/>
                    <a:p>
                      <a:pPr marL="0" marR="0" algn="r">
                        <a:spcBef>
                          <a:spcPts val="0"/>
                        </a:spcBef>
                        <a:spcAft>
                          <a:spcPts val="0"/>
                        </a:spcAft>
                      </a:pPr>
                      <a:r>
                        <a:rPr lang="en-US" sz="16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Lev. 23:23 </a:t>
                      </a:r>
                      <a:r>
                        <a:rPr lang="he-IL" sz="16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אֶל־מֹשֶׁ֥ה לֵּאמֹֽר׃</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BF7"/>
                    </a:solidFill>
                  </a:tcPr>
                </a:tc>
                <a:extLst>
                  <a:ext uri="{0D108BD9-81ED-4DB2-BD59-A6C34878D82A}">
                    <a16:rowId xmlns:a16="http://schemas.microsoft.com/office/drawing/2014/main" val="1777542430"/>
                  </a:ext>
                </a:extLst>
              </a:tr>
              <a:tr h="253372">
                <a:tc>
                  <a:txBody>
                    <a:bodyPr/>
                    <a:lstStyle/>
                    <a:p>
                      <a:pPr marL="0" marR="0" algn="r">
                        <a:spcBef>
                          <a:spcPts val="0"/>
                        </a:spcBef>
                        <a:spcAft>
                          <a:spcPts val="0"/>
                        </a:spcAft>
                      </a:pPr>
                      <a:r>
                        <a:rPr lang="en-US" sz="16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Lev. 6:17      </a:t>
                      </a:r>
                      <a:r>
                        <a:rPr lang="he-IL" sz="16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אֶל־מֹשֶׁ֥ה לֵּאמֹֽר׃</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8579" marR="28579" marT="504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BF7"/>
                    </a:solidFill>
                  </a:tcPr>
                </a:tc>
                <a:tc>
                  <a:txBody>
                    <a:bodyPr/>
                    <a:lstStyle/>
                    <a:p>
                      <a:pPr marL="0" marR="0" algn="r">
                        <a:spcBef>
                          <a:spcPts val="0"/>
                        </a:spcBef>
                        <a:spcAft>
                          <a:spcPts val="0"/>
                        </a:spcAft>
                      </a:pPr>
                      <a:r>
                        <a:rPr lang="en-US" sz="16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Lev. 23:26 </a:t>
                      </a:r>
                      <a:r>
                        <a:rPr lang="he-IL" sz="16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אֶל־מֹשֶׁ֥ה לֵּאמֹֽר׃</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BF7"/>
                    </a:solidFill>
                  </a:tcPr>
                </a:tc>
                <a:extLst>
                  <a:ext uri="{0D108BD9-81ED-4DB2-BD59-A6C34878D82A}">
                    <a16:rowId xmlns:a16="http://schemas.microsoft.com/office/drawing/2014/main" val="1583823152"/>
                  </a:ext>
                </a:extLst>
              </a:tr>
              <a:tr h="205570">
                <a:tc>
                  <a:txBody>
                    <a:bodyPr/>
                    <a:lstStyle/>
                    <a:p>
                      <a:pPr marL="0" marR="0" algn="r">
                        <a:spcBef>
                          <a:spcPts val="0"/>
                        </a:spcBef>
                        <a:spcAft>
                          <a:spcPts val="0"/>
                        </a:spcAft>
                      </a:pPr>
                      <a:r>
                        <a:rPr lang="en-US" sz="14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8579" marR="28579" marT="504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75000"/>
                      </a:schemeClr>
                    </a:solidFill>
                  </a:tcPr>
                </a:tc>
                <a:tc>
                  <a:txBody>
                    <a:bodyPr/>
                    <a:lstStyle/>
                    <a:p>
                      <a:pPr marL="0" marR="0" algn="r">
                        <a:spcBef>
                          <a:spcPts val="0"/>
                        </a:spcBef>
                        <a:spcAft>
                          <a:spcPts val="0"/>
                        </a:spcAft>
                      </a:pPr>
                      <a:r>
                        <a:rPr lang="en-US" sz="16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Lev. 23:33 </a:t>
                      </a:r>
                      <a:r>
                        <a:rPr lang="he-IL" sz="16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וַיְדַבֵּ֥ר יְהוָ֖ה אֶל־מֹשֶׁ֥ה לֵּאמֹֽר׃</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BF7"/>
                    </a:solidFill>
                  </a:tcPr>
                </a:tc>
                <a:extLst>
                  <a:ext uri="{0D108BD9-81ED-4DB2-BD59-A6C34878D82A}">
                    <a16:rowId xmlns:a16="http://schemas.microsoft.com/office/drawing/2014/main" val="1511221715"/>
                  </a:ext>
                </a:extLst>
              </a:tr>
            </a:tbl>
          </a:graphicData>
        </a:graphic>
      </p:graphicFrame>
      <p:graphicFrame>
        <p:nvGraphicFramePr>
          <p:cNvPr id="3" name="Table 2">
            <a:extLst>
              <a:ext uri="{FF2B5EF4-FFF2-40B4-BE49-F238E27FC236}">
                <a16:creationId xmlns:a16="http://schemas.microsoft.com/office/drawing/2014/main" id="{FF3178D6-B871-4B59-8307-C32718E744AB}"/>
              </a:ext>
            </a:extLst>
          </p:cNvPr>
          <p:cNvGraphicFramePr>
            <a:graphicFrameLocks noGrp="1"/>
          </p:cNvGraphicFramePr>
          <p:nvPr>
            <p:extLst>
              <p:ext uri="{D42A27DB-BD31-4B8C-83A1-F6EECF244321}">
                <p14:modId xmlns:p14="http://schemas.microsoft.com/office/powerpoint/2010/main" val="1672712561"/>
              </p:ext>
            </p:extLst>
          </p:nvPr>
        </p:nvGraphicFramePr>
        <p:xfrm>
          <a:off x="5976664" y="1223625"/>
          <a:ext cx="3004050" cy="4239052"/>
        </p:xfrm>
        <a:graphic>
          <a:graphicData uri="http://schemas.openxmlformats.org/drawingml/2006/table">
            <a:tbl>
              <a:tblPr firstRow="1" firstCol="1" bandRow="1"/>
              <a:tblGrid>
                <a:gridCol w="3004050">
                  <a:extLst>
                    <a:ext uri="{9D8B030D-6E8A-4147-A177-3AD203B41FA5}">
                      <a16:colId xmlns:a16="http://schemas.microsoft.com/office/drawing/2014/main" val="2654223943"/>
                    </a:ext>
                  </a:extLst>
                </a:gridCol>
              </a:tblGrid>
              <a:tr h="249356">
                <a:tc>
                  <a:txBody>
                    <a:bodyPr/>
                    <a:lstStyle/>
                    <a:p>
                      <a:pPr marL="0" marR="0" algn="r">
                        <a:spcBef>
                          <a:spcPts val="0"/>
                        </a:spcBef>
                        <a:spcAft>
                          <a:spcPts val="0"/>
                        </a:spcAft>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Lev. 24:1   </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וַיְדַבֵּ֥ר יְהוָ֖ה אֶל־מֹשֶׁ֥ה לֵּאמֹֽר׃</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4279" marR="542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438880507"/>
                  </a:ext>
                </a:extLst>
              </a:tr>
              <a:tr h="249356">
                <a:tc>
                  <a:txBody>
                    <a:bodyPr/>
                    <a:lstStyle/>
                    <a:p>
                      <a:pPr marL="0" marR="0" algn="r">
                        <a:spcBef>
                          <a:spcPts val="0"/>
                        </a:spcBef>
                        <a:spcAft>
                          <a:spcPts val="0"/>
                        </a:spcAft>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Lev. 24:13 </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וַיְדַבֵּ֥ר יְהוָ֖ה אֶל־מֹשֶׁ֥ה לֵּאמֹֽר׃</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4279" marR="542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4174387180"/>
                  </a:ext>
                </a:extLst>
              </a:tr>
              <a:tr h="249356">
                <a:tc>
                  <a:txBody>
                    <a:bodyPr/>
                    <a:lstStyle/>
                    <a:p>
                      <a:pPr marL="0" marR="0" algn="r">
                        <a:spcBef>
                          <a:spcPts val="0"/>
                        </a:spcBef>
                        <a:spcAft>
                          <a:spcPts val="0"/>
                        </a:spcAft>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Lev. 27:1   </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וַיְדַבֵּ֥ר יְהוָ֖ה אֶל־מֹשֶׁ֥ה לֵּאמֹֽר׃</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4279" marR="542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846948715"/>
                  </a:ext>
                </a:extLst>
              </a:tr>
              <a:tr h="249356">
                <a:tc>
                  <a:txBody>
                    <a:bodyPr/>
                    <a:lstStyle/>
                    <a:p>
                      <a:pPr marL="0" marR="0" algn="r">
                        <a:spcBef>
                          <a:spcPts val="0"/>
                        </a:spcBef>
                        <a:spcAft>
                          <a:spcPts val="0"/>
                        </a:spcAft>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Num. 1:48 </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וַיְדַבֵּ֥ר יְהוָ֖ה אֶל־מֹשֶׁ֥ה לֵּאמֹֽר׃</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4279" marR="542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3433429681"/>
                  </a:ext>
                </a:extLst>
              </a:tr>
              <a:tr h="249356">
                <a:tc>
                  <a:txBody>
                    <a:bodyPr/>
                    <a:lstStyle/>
                    <a:p>
                      <a:pPr marL="0" marR="0" algn="r">
                        <a:spcBef>
                          <a:spcPts val="0"/>
                        </a:spcBef>
                        <a:spcAft>
                          <a:spcPts val="0"/>
                        </a:spcAft>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Num. 3:5   </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וַיְדַבֵּ֥ר יְהוָ֖ה אֶל־מֹשֶׁ֥ה לֵּאמֹֽר׃</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4279" marR="542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735339872"/>
                  </a:ext>
                </a:extLst>
              </a:tr>
              <a:tr h="249356">
                <a:tc>
                  <a:txBody>
                    <a:bodyPr/>
                    <a:lstStyle/>
                    <a:p>
                      <a:pPr marL="0" marR="0" algn="r">
                        <a:spcBef>
                          <a:spcPts val="0"/>
                        </a:spcBef>
                        <a:spcAft>
                          <a:spcPts val="0"/>
                        </a:spcAft>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Num. 3:11 </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וַיְדַבֵּ֥ר יְהוָ֖ה אֶל־מֹשֶׁ֥ה לֵּאמֹֽר׃</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4279" marR="542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41657564"/>
                  </a:ext>
                </a:extLst>
              </a:tr>
              <a:tr h="249356">
                <a:tc>
                  <a:txBody>
                    <a:bodyPr/>
                    <a:lstStyle/>
                    <a:p>
                      <a:pPr marL="0" marR="0" algn="r">
                        <a:spcBef>
                          <a:spcPts val="0"/>
                        </a:spcBef>
                        <a:spcAft>
                          <a:spcPts val="0"/>
                        </a:spcAft>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Num. 3:44 </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וַיְדַבֵּ֥ר יְהוָ֖ה אֶל־מֹשֶׁ֥ה לֵּאמֹֽר׃</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4279" marR="542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536279794"/>
                  </a:ext>
                </a:extLst>
              </a:tr>
              <a:tr h="249356">
                <a:tc>
                  <a:txBody>
                    <a:bodyPr/>
                    <a:lstStyle/>
                    <a:p>
                      <a:pPr marL="0" marR="0" algn="r">
                        <a:spcBef>
                          <a:spcPts val="0"/>
                        </a:spcBef>
                        <a:spcAft>
                          <a:spcPts val="0"/>
                        </a:spcAft>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Num. 4:21 </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וַיְדַבֵּ֥ר יְהוָ֖ה אֶל־מֹשֶׁ֥ה לֵּאמֹֽר׃</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4279" marR="542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467606938"/>
                  </a:ext>
                </a:extLst>
              </a:tr>
              <a:tr h="249356">
                <a:tc>
                  <a:txBody>
                    <a:bodyPr/>
                    <a:lstStyle/>
                    <a:p>
                      <a:pPr marL="0" marR="0" algn="r">
                        <a:spcBef>
                          <a:spcPts val="0"/>
                        </a:spcBef>
                        <a:spcAft>
                          <a:spcPts val="0"/>
                        </a:spcAft>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Num. 5:1   </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וַיְדַבֵּ֥ר יְהוָ֖ה אֶל־מֹשֶׁ֥ה לֵּאמֹֽר׃</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4279" marR="542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4164069534"/>
                  </a:ext>
                </a:extLst>
              </a:tr>
              <a:tr h="249356">
                <a:tc>
                  <a:txBody>
                    <a:bodyPr/>
                    <a:lstStyle/>
                    <a:p>
                      <a:pPr marL="0" marR="0" algn="r">
                        <a:spcBef>
                          <a:spcPts val="0"/>
                        </a:spcBef>
                        <a:spcAft>
                          <a:spcPts val="0"/>
                        </a:spcAft>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Num. 5:5   </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וַיְדַבֵּ֥ר יְהוָ֖ה אֶל־מֹשֶׁ֥ה לֵּאמֹֽר׃</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4279" marR="542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3035629598"/>
                  </a:ext>
                </a:extLst>
              </a:tr>
              <a:tr h="249356">
                <a:tc>
                  <a:txBody>
                    <a:bodyPr/>
                    <a:lstStyle/>
                    <a:p>
                      <a:pPr marL="0" marR="0" algn="r">
                        <a:spcBef>
                          <a:spcPts val="0"/>
                        </a:spcBef>
                        <a:spcAft>
                          <a:spcPts val="0"/>
                        </a:spcAft>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Num. 5:11 </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וַיְדַבֵּ֥ר יְהוָ֖ה אֶל־מֹשֶׁ֥ה לֵּאמֹֽר׃</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4279" marR="542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3554251136"/>
                  </a:ext>
                </a:extLst>
              </a:tr>
              <a:tr h="249356">
                <a:tc>
                  <a:txBody>
                    <a:bodyPr/>
                    <a:lstStyle/>
                    <a:p>
                      <a:pPr marL="0" marR="0" algn="r">
                        <a:spcBef>
                          <a:spcPts val="0"/>
                        </a:spcBef>
                        <a:spcAft>
                          <a:spcPts val="0"/>
                        </a:spcAft>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Num. 6:1   </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וַיְדַבֵּ֥ר יְהוָ֖ה אֶל־מֹשֶׁ֥ה לֵּאמֹֽר׃</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4279" marR="542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351321730"/>
                  </a:ext>
                </a:extLst>
              </a:tr>
              <a:tr h="249356">
                <a:tc>
                  <a:txBody>
                    <a:bodyPr/>
                    <a:lstStyle/>
                    <a:p>
                      <a:pPr marL="0" marR="0" algn="r">
                        <a:spcBef>
                          <a:spcPts val="0"/>
                        </a:spcBef>
                        <a:spcAft>
                          <a:spcPts val="0"/>
                        </a:spcAft>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Num. 6:22 </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וַיְדַבֵּ֥ר יְהוָ֖ה אֶל־מֹשֶׁ֥ה לֵּאמֹֽר׃</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4279" marR="542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3202538424"/>
                  </a:ext>
                </a:extLst>
              </a:tr>
              <a:tr h="249356">
                <a:tc>
                  <a:txBody>
                    <a:bodyPr/>
                    <a:lstStyle/>
                    <a:p>
                      <a:pPr marL="0" marR="0" algn="r">
                        <a:spcBef>
                          <a:spcPts val="0"/>
                        </a:spcBef>
                        <a:spcAft>
                          <a:spcPts val="0"/>
                        </a:spcAft>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Num. 8:1   </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וַיְדַבֵּ֥ר יְהוָ֖ה אֶל־מֹשֶׁ֥ה לֵּאמֹֽר׃</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4279" marR="542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552730242"/>
                  </a:ext>
                </a:extLst>
              </a:tr>
              <a:tr h="249356">
                <a:tc>
                  <a:txBody>
                    <a:bodyPr/>
                    <a:lstStyle/>
                    <a:p>
                      <a:pPr marL="0" marR="0" algn="r">
                        <a:spcBef>
                          <a:spcPts val="0"/>
                        </a:spcBef>
                        <a:spcAft>
                          <a:spcPts val="0"/>
                        </a:spcAft>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Num. 8:5   </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וַיְדַבֵּ֥ר יְהוָ֖ה אֶל־מֹשֶׁ֥ה לֵּאמֹֽר׃</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4279" marR="542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561389674"/>
                  </a:ext>
                </a:extLst>
              </a:tr>
              <a:tr h="249356">
                <a:tc>
                  <a:txBody>
                    <a:bodyPr/>
                    <a:lstStyle/>
                    <a:p>
                      <a:pPr marL="0" marR="0" algn="r">
                        <a:spcBef>
                          <a:spcPts val="0"/>
                        </a:spcBef>
                        <a:spcAft>
                          <a:spcPts val="0"/>
                        </a:spcAft>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Num. 8:23 </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וַיְדַבֵּ֥ר יְהוָ֖ה אֶל־מֹשֶׁ֥ה לֵּאמֹֽר׃</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4279" marR="542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312917631"/>
                  </a:ext>
                </a:extLst>
              </a:tr>
              <a:tr h="249356">
                <a:tc>
                  <a:txBody>
                    <a:bodyPr/>
                    <a:lstStyle/>
                    <a:p>
                      <a:pPr marL="0" marR="0" algn="r">
                        <a:spcBef>
                          <a:spcPts val="0"/>
                        </a:spcBef>
                        <a:spcAft>
                          <a:spcPts val="0"/>
                        </a:spcAft>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Num. 9:9   </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וַיְדַבֵּ֥ר יְהוָ֖ה אֶל־מֹשֶׁ֥ה לֵּאמֹֽר׃</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4279" marR="542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562394427"/>
                  </a:ext>
                </a:extLst>
              </a:tr>
            </a:tbl>
          </a:graphicData>
        </a:graphic>
      </p:graphicFrame>
      <p:graphicFrame>
        <p:nvGraphicFramePr>
          <p:cNvPr id="4" name="Table 3">
            <a:extLst>
              <a:ext uri="{FF2B5EF4-FFF2-40B4-BE49-F238E27FC236}">
                <a16:creationId xmlns:a16="http://schemas.microsoft.com/office/drawing/2014/main" id="{20D4F4CE-97F7-4F02-A725-A07D1BE00C7C}"/>
              </a:ext>
            </a:extLst>
          </p:cNvPr>
          <p:cNvGraphicFramePr>
            <a:graphicFrameLocks noGrp="1"/>
          </p:cNvGraphicFramePr>
          <p:nvPr>
            <p:extLst>
              <p:ext uri="{D42A27DB-BD31-4B8C-83A1-F6EECF244321}">
                <p14:modId xmlns:p14="http://schemas.microsoft.com/office/powerpoint/2010/main" val="954291289"/>
              </p:ext>
            </p:extLst>
          </p:nvPr>
        </p:nvGraphicFramePr>
        <p:xfrm>
          <a:off x="8965321" y="1223625"/>
          <a:ext cx="3135086" cy="4479525"/>
        </p:xfrm>
        <a:graphic>
          <a:graphicData uri="http://schemas.openxmlformats.org/drawingml/2006/table">
            <a:tbl>
              <a:tblPr firstRow="1" firstCol="1" bandRow="1"/>
              <a:tblGrid>
                <a:gridCol w="3135086">
                  <a:extLst>
                    <a:ext uri="{9D8B030D-6E8A-4147-A177-3AD203B41FA5}">
                      <a16:colId xmlns:a16="http://schemas.microsoft.com/office/drawing/2014/main" val="2174271214"/>
                    </a:ext>
                  </a:extLst>
                </a:gridCol>
              </a:tblGrid>
              <a:tr h="248498">
                <a:tc>
                  <a:txBody>
                    <a:bodyPr/>
                    <a:lstStyle/>
                    <a:p>
                      <a:pPr marL="0" marR="0" algn="r">
                        <a:spcBef>
                          <a:spcPts val="0"/>
                        </a:spcBef>
                        <a:spcAft>
                          <a:spcPts val="0"/>
                        </a:spcAft>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Num. 10:1    </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וַיְדַבֵּ֥ר יְהוָ֖ה אֶל־מֹשֶׁ֥ה לֵּאמֹֽר׃</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4279" marR="542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4180018509"/>
                  </a:ext>
                </a:extLst>
              </a:tr>
              <a:tr h="255059">
                <a:tc>
                  <a:txBody>
                    <a:bodyPr/>
                    <a:lstStyle/>
                    <a:p>
                      <a:pPr marL="0" marR="0" algn="r">
                        <a:spcBef>
                          <a:spcPts val="0"/>
                        </a:spcBef>
                        <a:spcAft>
                          <a:spcPts val="0"/>
                        </a:spcAft>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Num. 13:1    </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וַיְדַבֵּ֥ר יְהוָ֖ה אֶל־מֹשֶׁ֥ה לֵּאמֹֽר׃</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4279" marR="542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920653410"/>
                  </a:ext>
                </a:extLst>
              </a:tr>
              <a:tr h="248498">
                <a:tc>
                  <a:txBody>
                    <a:bodyPr/>
                    <a:lstStyle/>
                    <a:p>
                      <a:pPr marL="0" marR="0" algn="r">
                        <a:spcBef>
                          <a:spcPts val="0"/>
                        </a:spcBef>
                        <a:spcAft>
                          <a:spcPts val="0"/>
                        </a:spcAft>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Num. 15:1    </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וַיְדַבֵּ֥ר יְהוָ֖ה אֶל־מֹשֶׁ֥ה לֵּאמֹֽר׃</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4279" marR="542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598005475"/>
                  </a:ext>
                </a:extLst>
              </a:tr>
              <a:tr h="248498">
                <a:tc>
                  <a:txBody>
                    <a:bodyPr/>
                    <a:lstStyle/>
                    <a:p>
                      <a:pPr marL="0" marR="0" algn="r">
                        <a:spcBef>
                          <a:spcPts val="0"/>
                        </a:spcBef>
                        <a:spcAft>
                          <a:spcPts val="0"/>
                        </a:spcAft>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Num. 15:17  </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וַיְדַבֵּ֥ר יְהוָ֖ה אֶל־מֹשֶׁ֥ה לֵּאמֹֽר׃</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4279" marR="542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138518111"/>
                  </a:ext>
                </a:extLst>
              </a:tr>
              <a:tr h="248498">
                <a:tc>
                  <a:txBody>
                    <a:bodyPr/>
                    <a:lstStyle/>
                    <a:p>
                      <a:pPr marL="0" marR="0" algn="r">
                        <a:spcBef>
                          <a:spcPts val="0"/>
                        </a:spcBef>
                        <a:spcAft>
                          <a:spcPts val="0"/>
                        </a:spcAft>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Num. 16:23  </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וַיְדַבֵּ֥ר יְהוָ֖ה אֶל־מֹשֶׁ֥ה לֵּאמֹֽר׃</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4279" marR="542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084168108"/>
                  </a:ext>
                </a:extLst>
              </a:tr>
              <a:tr h="248498">
                <a:tc>
                  <a:txBody>
                    <a:bodyPr/>
                    <a:lstStyle/>
                    <a:p>
                      <a:pPr marL="0" marR="0" algn="r">
                        <a:spcBef>
                          <a:spcPts val="0"/>
                        </a:spcBef>
                        <a:spcAft>
                          <a:spcPts val="0"/>
                        </a:spcAft>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Num. 17:1    </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וַיְדַבֵּ֥ר יְהוָ֖ה אֶל־מֹשֶׁ֥ה לֵּאמֹֽר׃</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4279" marR="542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481785954"/>
                  </a:ext>
                </a:extLst>
              </a:tr>
              <a:tr h="248498">
                <a:tc>
                  <a:txBody>
                    <a:bodyPr/>
                    <a:lstStyle/>
                    <a:p>
                      <a:pPr marL="0" marR="0" algn="r">
                        <a:spcBef>
                          <a:spcPts val="0"/>
                        </a:spcBef>
                        <a:spcAft>
                          <a:spcPts val="0"/>
                        </a:spcAft>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Num. 17:9    </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וַיְדַבֵּ֥ר יְהוָ֖ה אֶל־מֹשֶׁ֥ה לֵּאמֹֽר׃</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4279" marR="542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3203666670"/>
                  </a:ext>
                </a:extLst>
              </a:tr>
              <a:tr h="248498">
                <a:tc>
                  <a:txBody>
                    <a:bodyPr/>
                    <a:lstStyle/>
                    <a:p>
                      <a:pPr marL="0" marR="0" algn="r">
                        <a:spcBef>
                          <a:spcPts val="0"/>
                        </a:spcBef>
                        <a:spcAft>
                          <a:spcPts val="0"/>
                        </a:spcAft>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Num. 17:16  </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וַיְדַבֵּ֥ר יְהוָ֖ה אֶל־מֹשֶׁ֥ה לֵּאמֹֽר׃</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4279" marR="542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45958771"/>
                  </a:ext>
                </a:extLst>
              </a:tr>
              <a:tr h="248498">
                <a:tc>
                  <a:txBody>
                    <a:bodyPr/>
                    <a:lstStyle/>
                    <a:p>
                      <a:pPr marL="0" marR="0" algn="r">
                        <a:spcBef>
                          <a:spcPts val="0"/>
                        </a:spcBef>
                        <a:spcAft>
                          <a:spcPts val="0"/>
                        </a:spcAft>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Num. 18:25  </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וַיְדַבֵּ֥ר יְהוָ֖ה אֶל־מֹשֶׁ֥ה לֵּאמֹֽר׃</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4279" marR="542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3417083326"/>
                  </a:ext>
                </a:extLst>
              </a:tr>
              <a:tr h="248498">
                <a:tc>
                  <a:txBody>
                    <a:bodyPr/>
                    <a:lstStyle/>
                    <a:p>
                      <a:pPr marL="0" marR="0" algn="r">
                        <a:spcBef>
                          <a:spcPts val="0"/>
                        </a:spcBef>
                        <a:spcAft>
                          <a:spcPts val="0"/>
                        </a:spcAft>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Num. 20:7    </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וַיְדַבֵּ֥ר יְהוָ֖ה אֶל־מֹשֶׁ֥ה לֵּאמֹֽר׃</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4279" marR="542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343539488"/>
                  </a:ext>
                </a:extLst>
              </a:tr>
              <a:tr h="248498">
                <a:tc>
                  <a:txBody>
                    <a:bodyPr/>
                    <a:lstStyle/>
                    <a:p>
                      <a:pPr marL="0" marR="0" algn="r">
                        <a:spcBef>
                          <a:spcPts val="0"/>
                        </a:spcBef>
                        <a:spcAft>
                          <a:spcPts val="0"/>
                        </a:spcAft>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Num. 25:10  </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וַיְדַבֵּ֥ר יְהוָ֖ה אֶל־מֹשֶׁ֥ה לֵּאמֹֽר׃</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4279" marR="542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708774513"/>
                  </a:ext>
                </a:extLst>
              </a:tr>
              <a:tr h="248498">
                <a:tc>
                  <a:txBody>
                    <a:bodyPr/>
                    <a:lstStyle/>
                    <a:p>
                      <a:pPr marL="0" marR="0" algn="r">
                        <a:spcBef>
                          <a:spcPts val="0"/>
                        </a:spcBef>
                        <a:spcAft>
                          <a:spcPts val="0"/>
                        </a:spcAft>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Num. 25:16  </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וַיְדַבֵּ֥ר יְהוָ֖ה אֶל־מֹשֶׁ֥ה לֵּאמֹֽר׃</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4279" marR="542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543607890"/>
                  </a:ext>
                </a:extLst>
              </a:tr>
              <a:tr h="248498">
                <a:tc>
                  <a:txBody>
                    <a:bodyPr/>
                    <a:lstStyle/>
                    <a:p>
                      <a:pPr marL="0" marR="0" algn="r">
                        <a:spcBef>
                          <a:spcPts val="0"/>
                        </a:spcBef>
                        <a:spcAft>
                          <a:spcPts val="0"/>
                        </a:spcAft>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Num. 26:52  </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וַיְדַבֵּ֥ר יְהוָ֖ה אֶל־מֹשֶׁ֥ה לֵּאמֹֽר׃</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4279" marR="542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998193623"/>
                  </a:ext>
                </a:extLst>
              </a:tr>
              <a:tr h="248498">
                <a:tc>
                  <a:txBody>
                    <a:bodyPr/>
                    <a:lstStyle/>
                    <a:p>
                      <a:pPr marL="0" marR="0" algn="r">
                        <a:spcBef>
                          <a:spcPts val="0"/>
                        </a:spcBef>
                        <a:spcAft>
                          <a:spcPts val="0"/>
                        </a:spcAft>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Num. 28:1    </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וַיְדַבֵּ֥ר יְהוָ֖ה אֶל־מֹשֶׁ֥ה לֵּאמֹֽר׃</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4279" marR="542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453876393"/>
                  </a:ext>
                </a:extLst>
              </a:tr>
              <a:tr h="248498">
                <a:tc>
                  <a:txBody>
                    <a:bodyPr/>
                    <a:lstStyle/>
                    <a:p>
                      <a:pPr marL="0" marR="0" algn="r">
                        <a:spcBef>
                          <a:spcPts val="0"/>
                        </a:spcBef>
                        <a:spcAft>
                          <a:spcPts val="0"/>
                        </a:spcAft>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Num. 31:1    </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וַיְדַבֵּ֥ר יְהוָ֖ה אֶל־מֹשֶׁ֥ה לֵּאמֹֽר׃</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4279" marR="542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3915960567"/>
                  </a:ext>
                </a:extLst>
              </a:tr>
              <a:tr h="248498">
                <a:tc>
                  <a:txBody>
                    <a:bodyPr/>
                    <a:lstStyle/>
                    <a:p>
                      <a:pPr marL="0" marR="0" algn="r">
                        <a:spcBef>
                          <a:spcPts val="0"/>
                        </a:spcBef>
                        <a:spcAft>
                          <a:spcPts val="0"/>
                        </a:spcAft>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Num. 34:1    </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וַיְדַבֵּ֥ר יְהוָ֖ה אֶל־מֹשֶׁ֥ה לֵּאמֹֽר׃</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4279" marR="542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686593599"/>
                  </a:ext>
                </a:extLst>
              </a:tr>
              <a:tr h="248498">
                <a:tc>
                  <a:txBody>
                    <a:bodyPr/>
                    <a:lstStyle/>
                    <a:p>
                      <a:pPr marL="0" marR="0" algn="r">
                        <a:spcBef>
                          <a:spcPts val="0"/>
                        </a:spcBef>
                        <a:spcAft>
                          <a:spcPts val="0"/>
                        </a:spcAft>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Num. 34:16  </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וַיְדַבֵּ֥ר יְהוָ֖ה אֶל־מֹשֶׁ֥ה לֵּאמֹֽר׃</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4279" marR="542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648406136"/>
                  </a:ext>
                </a:extLst>
              </a:tr>
              <a:tr h="248498">
                <a:tc>
                  <a:txBody>
                    <a:bodyPr/>
                    <a:lstStyle/>
                    <a:p>
                      <a:pPr marL="0" marR="0" algn="r">
                        <a:spcBef>
                          <a:spcPts val="0"/>
                        </a:spcBef>
                        <a:spcAft>
                          <a:spcPts val="0"/>
                        </a:spcAft>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Num. 35:9    </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וַיְדַבֵּ֥ר יְהוָ֖ה אֶל־מֹשֶׁ֥ה לֵּאמֹֽר׃</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4279" marR="542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833733020"/>
                  </a:ext>
                </a:extLst>
              </a:tr>
            </a:tbl>
          </a:graphicData>
        </a:graphic>
      </p:graphicFrame>
      <p:sp>
        <p:nvSpPr>
          <p:cNvPr id="6" name="Rectangle 5">
            <a:extLst>
              <a:ext uri="{FF2B5EF4-FFF2-40B4-BE49-F238E27FC236}">
                <a16:creationId xmlns:a16="http://schemas.microsoft.com/office/drawing/2014/main" id="{0CB6977B-14C9-4AA9-8BAA-24B1C9AE25EC}"/>
              </a:ext>
            </a:extLst>
          </p:cNvPr>
          <p:cNvSpPr/>
          <p:nvPr/>
        </p:nvSpPr>
        <p:spPr>
          <a:xfrm>
            <a:off x="76997" y="381637"/>
            <a:ext cx="12287250" cy="707886"/>
          </a:xfrm>
          <a:prstGeom prst="rect">
            <a:avLst/>
          </a:prstGeom>
          <a:noFill/>
        </p:spPr>
        <p:txBody>
          <a:bodyPr wrap="square">
            <a:spAutoFit/>
          </a:bodyPr>
          <a:lstStyle/>
          <a:p>
            <a:pPr lvl="0" defTabSz="457200">
              <a:defRPr/>
            </a:pPr>
            <a:r>
              <a:rPr kumimoji="0" lang="en-US" sz="3600" b="1" i="1" u="none" strike="noStrike" kern="1200" cap="none" spc="0" normalizeH="0" baseline="0" noProof="0" dirty="0">
                <a:ln>
                  <a:noFill/>
                </a:ln>
                <a:solidFill>
                  <a:srgbClr val="5B9BD5">
                    <a:lumMod val="50000"/>
                  </a:srgb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And </a:t>
            </a:r>
            <a:r>
              <a:rPr lang="en-US" sz="3600" b="1" i="1" dirty="0">
                <a:solidFill>
                  <a:srgbClr val="5B9BD5">
                    <a:lumMod val="50000"/>
                  </a:srgbClr>
                </a:solidFill>
                <a:latin typeface="Times New Roman" panose="02020603050405020304" pitchFamily="18" charset="0"/>
                <a:ea typeface="Times New Roman" panose="02020603050405020304" pitchFamily="18" charset="0"/>
                <a:cs typeface="Times New Roman" panose="02020603050405020304" pitchFamily="18" charset="0"/>
              </a:rPr>
              <a:t>spoke </a:t>
            </a:r>
            <a:r>
              <a:rPr kumimoji="0" lang="en-US" sz="3600" b="1" i="1" u="none" strike="noStrike" kern="1200" cap="none" spc="0" normalizeH="0" baseline="0" noProof="0" dirty="0">
                <a:ln>
                  <a:noFill/>
                </a:ln>
                <a:solidFill>
                  <a:srgbClr val="5B9BD5">
                    <a:lumMod val="50000"/>
                  </a:srgb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the LORD to Moses saying </a:t>
            </a:r>
            <a:r>
              <a:rPr kumimoji="0" lang="en-US" sz="3600" b="1" i="0" u="none" strike="noStrike" kern="1200" cap="none" spc="0" normalizeH="0" baseline="0" noProof="0" dirty="0">
                <a:ln>
                  <a:noFill/>
                </a:ln>
                <a:solidFill>
                  <a:srgbClr val="5B9BD5">
                    <a:lumMod val="50000"/>
                  </a:srgb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70 </a:t>
            </a:r>
            <a:r>
              <a:rPr kumimoji="0" lang="en-US" sz="4000" b="1" i="0" u="none" strike="noStrike" kern="1200" cap="none" spc="0" normalizeH="0" baseline="0" noProof="0" dirty="0">
                <a:ln>
                  <a:noFill/>
                </a:ln>
                <a:solidFill>
                  <a:srgbClr val="5B9BD5">
                    <a:lumMod val="50000"/>
                  </a:srgb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times in the Torah</a:t>
            </a:r>
            <a:endParaRPr kumimoji="0" lang="en-US" sz="2400" b="0" i="0" u="none" strike="noStrike" kern="1200" cap="none" spc="0" normalizeH="0" baseline="0" noProof="0" dirty="0">
              <a:ln>
                <a:noFill/>
              </a:ln>
              <a:solidFill>
                <a:srgbClr val="5B9BD5">
                  <a:lumMod val="50000"/>
                </a:srgbClr>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3ED9A1E8-F3C0-017C-8B6E-86CE20D5068F}"/>
              </a:ext>
            </a:extLst>
          </p:cNvPr>
          <p:cNvSpPr txBox="1"/>
          <p:nvPr/>
        </p:nvSpPr>
        <p:spPr>
          <a:xfrm>
            <a:off x="0" y="5768477"/>
            <a:ext cx="12036083" cy="984885"/>
          </a:xfrm>
          <a:prstGeom prst="rect">
            <a:avLst/>
          </a:prstGeom>
          <a:noFill/>
        </p:spPr>
        <p:txBody>
          <a:bodyPr wrap="square">
            <a:spAutoFit/>
          </a:bodyPr>
          <a:lstStyle/>
          <a:p>
            <a:r>
              <a:rPr lang="en-US" sz="1600" dirty="0">
                <a:solidFill>
                  <a:schemeClr val="bg1"/>
                </a:solidFill>
                <a:latin typeface="Times New Roman" panose="02020603050405020304" pitchFamily="18" charset="0"/>
                <a:cs typeface="Times New Roman" panose="02020603050405020304" pitchFamily="18" charset="0"/>
              </a:rPr>
              <a:t> x = </a:t>
            </a:r>
            <a:r>
              <a:rPr lang="en-US" dirty="0">
                <a:solidFill>
                  <a:schemeClr val="bg1"/>
                </a:solidFill>
                <a:latin typeface="Times New Roman" panose="02020603050405020304" pitchFamily="18" charset="0"/>
                <a:cs typeface="Times New Roman" panose="02020603050405020304" pitchFamily="18" charset="0"/>
              </a:rPr>
              <a:t>79,980 words in Torah: Probability of each Word from left, </a:t>
            </a:r>
            <a:r>
              <a:rPr lang="en-US"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140/x = 571   1526/x  = 52  1282/x  = 62  615/x = 130  305/x = 262</a:t>
            </a:r>
            <a:r>
              <a:rPr lang="en-US" dirty="0">
                <a:solidFill>
                  <a:schemeClr val="bg1"/>
                </a:solidFill>
                <a:latin typeface="Times New Roman" panose="02020603050405020304" pitchFamily="18" charset="0"/>
                <a:cs typeface="Times New Roman" panose="02020603050405020304" pitchFamily="18" charset="0"/>
              </a:rPr>
              <a:t> = 62,701,190,240.  </a:t>
            </a:r>
            <a:r>
              <a:rPr lang="en-US" sz="2000" dirty="0">
                <a:solidFill>
                  <a:schemeClr val="bg1"/>
                </a:solidFill>
                <a:latin typeface="Times New Roman" panose="02020603050405020304" pitchFamily="18" charset="0"/>
                <a:cs typeface="Times New Roman" panose="02020603050405020304" pitchFamily="18" charset="0"/>
              </a:rPr>
              <a:t>The probability of a random match of  Exod. 6:29 with 6:10 is </a:t>
            </a:r>
            <a:r>
              <a:rPr kumimoji="0" lang="en-US" sz="18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62,701,190,240 </a:t>
            </a:r>
            <a:r>
              <a:rPr lang="en-US" sz="2000" dirty="0">
                <a:solidFill>
                  <a:schemeClr val="bg1"/>
                </a:solidFill>
                <a:latin typeface="Times New Roman" panose="02020603050405020304" pitchFamily="18" charset="0"/>
                <a:cs typeface="Times New Roman" panose="02020603050405020304" pitchFamily="18" charset="0"/>
              </a:rPr>
              <a:t>then squared by each additional repetition</a:t>
            </a:r>
            <a:r>
              <a:rPr lang="en-US" sz="2000">
                <a:solidFill>
                  <a:schemeClr val="bg1"/>
                </a:solidFill>
                <a:latin typeface="Times New Roman" panose="02020603050405020304" pitchFamily="18" charset="0"/>
                <a:cs typeface="Times New Roman" panose="02020603050405020304" pitchFamily="18" charset="0"/>
              </a:rPr>
              <a:t>. </a:t>
            </a:r>
            <a:endParaRPr lang="en-US" dirty="0">
              <a:solidFill>
                <a:schemeClr val="bg1"/>
              </a:solidFill>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817B11E6-5672-72EE-51B1-DFCD05EC1B5C}"/>
              </a:ext>
            </a:extLst>
          </p:cNvPr>
          <p:cNvSpPr txBox="1"/>
          <p:nvPr/>
        </p:nvSpPr>
        <p:spPr>
          <a:xfrm>
            <a:off x="5310188" y="6476363"/>
            <a:ext cx="6238874"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a:t>
            </a:r>
            <a:r>
              <a:rPr kumimoji="0" lang="en-US" sz="800" b="0" i="0" u="none" strike="noStrike" kern="1200" cap="none" spc="0" normalizeH="0" baseline="0" noProof="0" dirty="0">
                <a:ln>
                  <a:noFill/>
                </a:ln>
                <a:solidFill>
                  <a:schemeClr val="bg1"/>
                </a:solidFill>
                <a:effectLst/>
                <a:uLnTx/>
                <a:uFillTx/>
                <a:latin typeface="Times New Roman" pitchFamily="18" charset="0"/>
                <a:ea typeface="+mn-ea"/>
                <a:cs typeface="Times New Roman" pitchFamily="18" charset="0"/>
              </a:rPr>
              <a:t>Copyright: Repetition in the Bible </a:t>
            </a:r>
            <a:endParaRPr kumimoji="0" lang="en-US" sz="1800" b="0" i="0" u="none" strike="noStrike" kern="1200" cap="none" spc="0" normalizeH="0" baseline="0" noProof="0" dirty="0">
              <a:ln>
                <a:noFill/>
              </a:ln>
              <a:solidFill>
                <a:schemeClr val="bg1"/>
              </a:solidFill>
              <a:effectLst/>
              <a:uLnTx/>
              <a:uFillTx/>
              <a:latin typeface="Aptos" panose="02110004020202020204"/>
              <a:ea typeface="+mn-ea"/>
              <a:cs typeface="+mn-cs"/>
            </a:endParaRPr>
          </a:p>
        </p:txBody>
      </p:sp>
    </p:spTree>
    <p:extLst>
      <p:ext uri="{BB962C8B-B14F-4D97-AF65-F5344CB8AC3E}">
        <p14:creationId xmlns:p14="http://schemas.microsoft.com/office/powerpoint/2010/main" val="51088007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42D0A80-A9E0-6C7A-85F8-105B391650D2}"/>
              </a:ext>
            </a:extLst>
          </p:cNvPr>
          <p:cNvSpPr txBox="1"/>
          <p:nvPr/>
        </p:nvSpPr>
        <p:spPr>
          <a:xfrm>
            <a:off x="614019" y="0"/>
            <a:ext cx="11331018" cy="6955750"/>
          </a:xfrm>
          <a:prstGeom prst="rect">
            <a:avLst/>
          </a:prstGeom>
          <a:noFill/>
        </p:spPr>
        <p:txBody>
          <a:bodyPr wrap="square">
            <a:spAutoFit/>
          </a:bodyPr>
          <a:lstStyle/>
          <a:p>
            <a:pPr marL="0" marR="0"/>
            <a:r>
              <a:rPr lang="en-US" sz="2400" b="1" i="1" dirty="0">
                <a:effectLst/>
                <a:latin typeface="Times New Roman" panose="02020603050405020304" pitchFamily="18" charset="0"/>
                <a:ea typeface="Times New Roman" panose="02020603050405020304" pitchFamily="18" charset="0"/>
              </a:rPr>
              <a:t>Which did</a:t>
            </a:r>
            <a:r>
              <a:rPr lang="en-US" sz="2400" b="1"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(all forms)</a:t>
            </a:r>
            <a:r>
              <a:rPr lang="en-US" sz="2400" b="1" dirty="0">
                <a:effectLst/>
                <a:latin typeface="Times New Roman" panose="02020603050405020304" pitchFamily="18" charset="0"/>
                <a:ea typeface="Times New Roman" panose="02020603050405020304" pitchFamily="18" charset="0"/>
              </a:rPr>
              <a:t> 40 times in the Torah</a:t>
            </a:r>
            <a:endParaRPr lang="en-US" dirty="0">
              <a:effectLst/>
              <a:latin typeface="Times New Roman" panose="02020603050405020304" pitchFamily="18" charset="0"/>
              <a:ea typeface="Times New Roman" panose="02020603050405020304" pitchFamily="18" charset="0"/>
            </a:endParaRPr>
          </a:p>
          <a:p>
            <a:pPr marL="0" marR="0"/>
            <a:r>
              <a:rPr lang="en-US" sz="2400" b="1" i="1" dirty="0">
                <a:effectLst/>
                <a:latin typeface="Times New Roman" panose="02020603050405020304" pitchFamily="18" charset="0"/>
                <a:ea typeface="Times New Roman" panose="02020603050405020304" pitchFamily="18" charset="0"/>
              </a:rPr>
              <a:t>Which did</a:t>
            </a:r>
            <a:r>
              <a:rPr lang="en-US" sz="2400" b="1"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(no prefix)</a:t>
            </a:r>
            <a:r>
              <a:rPr lang="en-US" sz="2400" b="1" dirty="0">
                <a:effectLst/>
                <a:latin typeface="Times New Roman" panose="02020603050405020304" pitchFamily="18" charset="0"/>
                <a:ea typeface="Times New Roman" panose="02020603050405020304" pitchFamily="18" charset="0"/>
              </a:rPr>
              <a:t> 30 times in the Torah</a:t>
            </a:r>
            <a:endParaRPr lang="en-US" dirty="0">
              <a:effectLst/>
              <a:latin typeface="Times New Roman" panose="02020603050405020304" pitchFamily="18" charset="0"/>
              <a:ea typeface="Times New Roman" panose="02020603050405020304" pitchFamily="18" charset="0"/>
            </a:endParaRPr>
          </a:p>
          <a:p>
            <a:pPr marL="0" marR="0"/>
            <a:r>
              <a:rPr lang="en-US" sz="2400" b="1" i="1" dirty="0">
                <a:effectLst/>
                <a:latin typeface="Times New Roman" panose="02020603050405020304" pitchFamily="18" charset="0"/>
                <a:ea typeface="Times New Roman" panose="02020603050405020304" pitchFamily="18" charset="0"/>
              </a:rPr>
              <a:t>Which did</a:t>
            </a:r>
            <a:r>
              <a:rPr lang="en-US" sz="2400" b="1"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(all forms)</a:t>
            </a:r>
            <a:r>
              <a:rPr lang="en-US" sz="2400" b="1" dirty="0">
                <a:effectLst/>
                <a:latin typeface="Times New Roman" panose="02020603050405020304" pitchFamily="18" charset="0"/>
                <a:ea typeface="Times New Roman" panose="02020603050405020304" pitchFamily="18" charset="0"/>
              </a:rPr>
              <a:t> 20 times in Deuteronomy</a:t>
            </a:r>
            <a:endParaRPr lang="en-US" dirty="0">
              <a:effectLst/>
              <a:latin typeface="Times New Roman" panose="02020603050405020304" pitchFamily="18" charset="0"/>
              <a:ea typeface="Times New Roman" panose="02020603050405020304" pitchFamily="18" charset="0"/>
            </a:endParaRPr>
          </a:p>
          <a:p>
            <a:pPr marL="0" marR="0"/>
            <a:r>
              <a:rPr lang="en-US" sz="2400" b="1" i="1" dirty="0">
                <a:effectLst/>
                <a:latin typeface="Times New Roman" panose="02020603050405020304" pitchFamily="18" charset="0"/>
                <a:ea typeface="Times New Roman" panose="02020603050405020304" pitchFamily="18" charset="0"/>
              </a:rPr>
              <a:t>Which did</a:t>
            </a:r>
            <a:r>
              <a:rPr lang="en-US" sz="2400" b="1" dirty="0">
                <a:effectLst/>
                <a:latin typeface="Times New Roman" panose="02020603050405020304" pitchFamily="18" charset="0"/>
                <a:ea typeface="Times New Roman" panose="02020603050405020304" pitchFamily="18" charset="0"/>
              </a:rPr>
              <a:t> 10 times in Genesis</a:t>
            </a:r>
            <a:endParaRPr lang="en-US" dirty="0">
              <a:effectLst/>
              <a:latin typeface="Times New Roman" panose="02020603050405020304" pitchFamily="18" charset="0"/>
              <a:ea typeface="Times New Roman" panose="02020603050405020304" pitchFamily="18" charset="0"/>
            </a:endParaRPr>
          </a:p>
          <a:p>
            <a:pPr marL="0" marR="0"/>
            <a:r>
              <a:rPr lang="en-US" sz="2400" b="1" i="1" dirty="0">
                <a:effectLst/>
                <a:latin typeface="Times New Roman" panose="02020603050405020304" pitchFamily="18" charset="0"/>
                <a:ea typeface="Times New Roman" panose="02020603050405020304" pitchFamily="18" charset="0"/>
              </a:rPr>
              <a:t>Which did</a:t>
            </a:r>
            <a:r>
              <a:rPr lang="en-US" sz="2400" b="1"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(with a prefix) </a:t>
            </a:r>
            <a:r>
              <a:rPr lang="en-US" sz="2400" b="1" dirty="0">
                <a:effectLst/>
                <a:latin typeface="Times New Roman" panose="02020603050405020304" pitchFamily="18" charset="0"/>
                <a:ea typeface="Times New Roman" panose="02020603050405020304" pitchFamily="18" charset="0"/>
              </a:rPr>
              <a:t>10 times in the Torah</a:t>
            </a:r>
            <a:endParaRPr lang="en-US" dirty="0">
              <a:effectLst/>
              <a:latin typeface="Times New Roman" panose="02020603050405020304" pitchFamily="18" charset="0"/>
              <a:ea typeface="Times New Roman" panose="02020603050405020304" pitchFamily="18" charset="0"/>
            </a:endParaRPr>
          </a:p>
          <a:p>
            <a:pPr marL="0" marR="0"/>
            <a:r>
              <a:rPr lang="en-US" sz="2400" b="1" i="1" dirty="0">
                <a:solidFill>
                  <a:srgbClr val="008000"/>
                </a:solidFill>
                <a:effectLst/>
                <a:latin typeface="Times New Roman" panose="02020603050405020304" pitchFamily="18" charset="0"/>
                <a:ea typeface="Times New Roman" panose="02020603050405020304" pitchFamily="18" charset="0"/>
              </a:rPr>
              <a:t>Which did</a:t>
            </a:r>
            <a:r>
              <a:rPr lang="en-US" sz="2400" b="1" dirty="0">
                <a:solidFill>
                  <a:srgbClr val="008000"/>
                </a:solidFill>
                <a:effectLst/>
                <a:latin typeface="Times New Roman" panose="02020603050405020304" pitchFamily="18" charset="0"/>
                <a:ea typeface="Times New Roman" panose="02020603050405020304" pitchFamily="18" charset="0"/>
              </a:rPr>
              <a:t> </a:t>
            </a:r>
            <a:r>
              <a:rPr lang="en-US" sz="2400" b="1" dirty="0">
                <a:effectLst/>
                <a:latin typeface="Times New Roman" panose="02020603050405020304" pitchFamily="18" charset="0"/>
                <a:ea typeface="Times New Roman" panose="02020603050405020304" pitchFamily="18" charset="0"/>
              </a:rPr>
              <a:t>10 times preceded by </a:t>
            </a:r>
            <a:r>
              <a:rPr lang="en-US" sz="2400" b="1" i="1" dirty="0">
                <a:effectLst/>
                <a:latin typeface="Times New Roman" panose="02020603050405020304" pitchFamily="18" charset="0"/>
                <a:ea typeface="Times New Roman" panose="02020603050405020304" pitchFamily="18" charset="0"/>
              </a:rPr>
              <a:t>et</a:t>
            </a:r>
            <a:r>
              <a:rPr lang="en-US" sz="2400" b="1"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(word for the direct object)</a:t>
            </a:r>
            <a:r>
              <a:rPr lang="en-US" sz="2400" b="1" dirty="0">
                <a:effectLst/>
                <a:latin typeface="Times New Roman" panose="02020603050405020304" pitchFamily="18" charset="0"/>
                <a:ea typeface="Times New Roman" panose="02020603050405020304" pitchFamily="18" charset="0"/>
              </a:rPr>
              <a:t> in the Torah</a:t>
            </a:r>
            <a:endParaRPr lang="en-US" dirty="0">
              <a:effectLst/>
              <a:latin typeface="Times New Roman" panose="02020603050405020304" pitchFamily="18" charset="0"/>
              <a:ea typeface="Times New Roman" panose="02020603050405020304" pitchFamily="18" charset="0"/>
            </a:endParaRPr>
          </a:p>
          <a:p>
            <a:pPr marL="0" marR="0"/>
            <a:r>
              <a:rPr lang="en-US" sz="2400" b="1" i="1" dirty="0">
                <a:solidFill>
                  <a:srgbClr val="0000FF"/>
                </a:solidFill>
                <a:effectLst/>
                <a:latin typeface="Times New Roman" panose="02020603050405020304" pitchFamily="18" charset="0"/>
                <a:ea typeface="Times New Roman" panose="02020603050405020304" pitchFamily="18" charset="0"/>
              </a:rPr>
              <a:t>Which did the LORD</a:t>
            </a:r>
            <a:r>
              <a:rPr lang="en-US" sz="2400" b="1" dirty="0">
                <a:effectLst/>
                <a:latin typeface="Times New Roman" panose="02020603050405020304" pitchFamily="18" charset="0"/>
                <a:ea typeface="Times New Roman" panose="02020603050405020304" pitchFamily="18" charset="0"/>
              </a:rPr>
              <a:t> 10 times in the Torah</a:t>
            </a:r>
            <a:endParaRPr lang="en-US" dirty="0">
              <a:effectLst/>
              <a:latin typeface="Times New Roman" panose="02020603050405020304" pitchFamily="18" charset="0"/>
              <a:ea typeface="Times New Roman" panose="02020603050405020304" pitchFamily="18" charset="0"/>
            </a:endParaRPr>
          </a:p>
          <a:p>
            <a:pPr marL="0" marR="0"/>
            <a:r>
              <a:rPr lang="en-US" sz="2000" b="1" i="1" dirty="0">
                <a:solidFill>
                  <a:srgbClr val="FF0000"/>
                </a:solidFill>
                <a:effectLst/>
                <a:latin typeface="Times New Roman" panose="02020603050405020304" pitchFamily="18" charset="0"/>
                <a:ea typeface="Times New Roman" panose="02020603050405020304" pitchFamily="18" charset="0"/>
              </a:rPr>
              <a:t>As Which did</a:t>
            </a:r>
            <a:r>
              <a:rPr lang="en-US" sz="2000" b="1" dirty="0">
                <a:solidFill>
                  <a:srgbClr val="FF0000"/>
                </a:solidFill>
                <a:effectLst/>
                <a:latin typeface="Times New Roman" panose="02020603050405020304" pitchFamily="18" charset="0"/>
                <a:ea typeface="Times New Roman" panose="02020603050405020304" pitchFamily="18" charset="0"/>
              </a:rPr>
              <a:t> </a:t>
            </a:r>
            <a:r>
              <a:rPr lang="en-US" sz="2000" b="1" dirty="0">
                <a:effectLst/>
                <a:latin typeface="Times New Roman" panose="02020603050405020304" pitchFamily="18" charset="0"/>
                <a:ea typeface="Times New Roman" panose="02020603050405020304" pitchFamily="18" charset="0"/>
              </a:rPr>
              <a:t>7 times in the Torah</a:t>
            </a:r>
            <a:endParaRPr lang="en-US" sz="1600" dirty="0">
              <a:effectLst/>
              <a:latin typeface="Times New Roman" panose="02020603050405020304" pitchFamily="18" charset="0"/>
              <a:ea typeface="Times New Roman" panose="02020603050405020304" pitchFamily="18" charset="0"/>
            </a:endParaRPr>
          </a:p>
          <a:p>
            <a:pPr marL="0" marR="0"/>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All which did            </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1600" b="1"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אֶת</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־כָּל־אֲשֶׁ֣ר עָשָׂ֔ה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(Gen 1:31)</a:t>
            </a:r>
          </a:p>
          <a:p>
            <a:pPr marL="0" marR="0"/>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work which did                                                                          </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מְלַאכְתּ֖וֹ אֲשֶׁ֣ר עָשָׂ֑ה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(Gen 2:2)</a:t>
            </a:r>
          </a:p>
          <a:p>
            <a:pPr marL="0" marR="0"/>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work which did                                                                         </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מִכָּל־מְלַאכְתּ֖וֹ אֲשֶׁ֥ר עָשָֽׂה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(Gen 2:2)</a:t>
            </a:r>
          </a:p>
          <a:p>
            <a:pPr marL="0" marR="0"/>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Which did the </a:t>
            </a:r>
            <a:r>
              <a:rPr lang="en-US" sz="16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LORD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God                               </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אֲשֶׁ֥ר עָשָׂ֖ה </a:t>
            </a:r>
            <a:r>
              <a:rPr lang="he-IL" sz="1600" b="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יְהוָ֣ה</a:t>
            </a:r>
            <a:r>
              <a:rPr lang="he-IL" sz="16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אֱלֹהִ֑ים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(Gen 3:1)</a:t>
            </a:r>
          </a:p>
          <a:p>
            <a:pPr marL="0" marR="0"/>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Which did                  </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אֲשֶׁ֥ר עָשָֽׂה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(Gen 8:6)</a:t>
            </a:r>
          </a:p>
          <a:p>
            <a:pPr marL="0" marR="0"/>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Which did to him                                                          </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אֲשֶׁר־עָ֥שָׂה־ל֖וֹ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(Gen 9:24)</a:t>
            </a:r>
          </a:p>
          <a:p>
            <a:pPr marL="0" marR="0"/>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Which did</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אֲשֶׁר־עָ֥שָׂה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(Gen 13:4)</a:t>
            </a:r>
          </a:p>
          <a:p>
            <a:pPr marL="0" marR="0"/>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Which did                         </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אֲשֶׁ֣ר עָשָׂ֔ה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(Gen 18:8)</a:t>
            </a:r>
          </a:p>
          <a:p>
            <a:pPr marL="0" marR="0"/>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Which did                                                                          </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אֲשֶׁ֥ר עָשָֽׂה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(Gen 24:66)</a:t>
            </a:r>
          </a:p>
          <a:p>
            <a:pPr marL="0" marR="0"/>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Which did                                                                          </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אֲשֶׁ֣ר עָשָׂ֑ה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(Gen 38:10)</a:t>
            </a:r>
          </a:p>
          <a:p>
            <a:pPr marL="0" marR="0"/>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Which did the </a:t>
            </a:r>
            <a:r>
              <a:rPr lang="en-US" sz="16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LORD                                                 </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אֲשֶׁ֙ר עָשָׂ֤ה </a:t>
            </a:r>
            <a:r>
              <a:rPr lang="he-IL" sz="1600" b="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יְהוָה</a:t>
            </a:r>
            <a:r>
              <a:rPr lang="he-IL" sz="16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(Exo 14:31)</a:t>
            </a:r>
          </a:p>
          <a:p>
            <a:pPr marL="0" marR="0"/>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All which did God                                                         </a:t>
            </a:r>
            <a:r>
              <a:rPr lang="he-IL" sz="1600" b="1"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אֵת֩</a:t>
            </a:r>
            <a:r>
              <a:rPr lang="he-IL" sz="160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כָּל־אֲשֶׁ֙ר עָשָׂ֤ה אֱלֹהִים֙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(Exo 18:1)</a:t>
            </a:r>
          </a:p>
          <a:p>
            <a:pPr marL="0" marR="0"/>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All which did the </a:t>
            </a:r>
            <a:r>
              <a:rPr lang="en-US" sz="16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LORD                                                 </a:t>
            </a:r>
            <a:r>
              <a:rPr lang="he-IL" sz="1600" b="1"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אֵת֩</a:t>
            </a:r>
            <a:r>
              <a:rPr lang="he-IL" sz="160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כָּל־אֲשֶׁ֙ר עָשָׂ֤ה </a:t>
            </a:r>
            <a:r>
              <a:rPr lang="he-IL" sz="1600" b="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יְהוָה</a:t>
            </a:r>
            <a:r>
              <a:rPr lang="he-IL" sz="16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(Exo 18:8)</a:t>
            </a:r>
          </a:p>
          <a:p>
            <a:pPr marL="0" marR="0"/>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Which did the </a:t>
            </a:r>
            <a:r>
              <a:rPr lang="en-US" sz="16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LORD        </a:t>
            </a:r>
            <a:r>
              <a:rPr lang="he-IL" sz="16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אֲשֶׁר־עָשָׂ֥ה </a:t>
            </a:r>
            <a:r>
              <a:rPr lang="he-IL" sz="1600" b="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יְהוָ֖ה</a:t>
            </a:r>
            <a:r>
              <a:rPr lang="he-IL" sz="16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(Exo 18:9)</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Which did                                                                           </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אֲשֶׁ֥ר עָשָׂ֖ה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(Exo 32:35)</a:t>
            </a: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Copyright: Repetition in the Bible </a:t>
            </a: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8304324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5C48456-FDB5-ED98-C52B-619E71EB7DD1}"/>
              </a:ext>
            </a:extLst>
          </p:cNvPr>
          <p:cNvSpPr txBox="1"/>
          <p:nvPr/>
        </p:nvSpPr>
        <p:spPr>
          <a:xfrm>
            <a:off x="537328" y="424206"/>
            <a:ext cx="11302738" cy="6647974"/>
          </a:xfrm>
          <a:prstGeom prst="rect">
            <a:avLst/>
          </a:prstGeom>
          <a:noFill/>
        </p:spPr>
        <p:txBody>
          <a:bodyPr wrap="square">
            <a:spAutoFit/>
          </a:bodyPr>
          <a:lstStyle/>
          <a:p>
            <a:pPr marL="0" marR="0"/>
            <a:r>
              <a:rPr lang="en-US" sz="1000" dirty="0">
                <a:solidFill>
                  <a:srgbClr val="FF0000"/>
                </a:solidFill>
                <a:effectLst/>
                <a:latin typeface="Times New Roman" panose="02020603050405020304" pitchFamily="18" charset="0"/>
                <a:ea typeface="Times New Roman" panose="02020603050405020304" pitchFamily="18" charset="0"/>
              </a:rPr>
              <a:t>       </a:t>
            </a:r>
            <a:r>
              <a:rPr lang="en-US" sz="16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As which did                                                                            </a:t>
            </a:r>
            <a:r>
              <a:rPr lang="he-IL" sz="16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כַּאֲשֶׁ֤ר עָשָׂה֙ </a:t>
            </a:r>
            <a:r>
              <a:rPr lang="en-US" sz="16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(Lev 4:20 )</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16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As which did                                                                            </a:t>
            </a:r>
            <a:r>
              <a:rPr lang="he-IL" sz="16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כַּאֲשֶׁ֥ר עָשָׂ֖ה </a:t>
            </a:r>
            <a:r>
              <a:rPr lang="en-US" sz="16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(Lev 8:34 )</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16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As which did                                                                            </a:t>
            </a:r>
            <a:r>
              <a:rPr lang="he-IL" sz="16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כַּאֲשֶׁ֤ר עָשָׂה </a:t>
            </a:r>
            <a:r>
              <a:rPr lang="en-US" sz="16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(Lev 16:15 )</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16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As which did                                                                           </a:t>
            </a:r>
            <a:r>
              <a:rPr lang="he-IL" sz="16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כַּאֲשֶׁ֣ר עָשָׂ֔ה  </a:t>
            </a:r>
            <a:r>
              <a:rPr lang="en-US" sz="16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(Lev 24:19 )</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All which did                                                                          </a:t>
            </a:r>
            <a:r>
              <a:rPr lang="he-IL" sz="1600" b="1"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אֵ֛ת</a:t>
            </a:r>
            <a:r>
              <a:rPr lang="he-IL" sz="160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כָּל־אֲשֶׁר־עָשָׂ֥ה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(Num 22:2)</a:t>
            </a:r>
          </a:p>
          <a:p>
            <a:pPr marL="0" marR="0"/>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to all which did                                                                          </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כְּ֠כֹל אֲשֶׁ֙ר עָשָׂ֧ה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(Deu 1:30)</a:t>
            </a:r>
          </a:p>
          <a:p>
            <a:pPr marL="0" marR="0"/>
            <a:r>
              <a:rPr lang="en-US" sz="16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As which did                                                                            </a:t>
            </a:r>
            <a:r>
              <a:rPr lang="he-IL" sz="16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כַּאֲשֶׁ֧ר עָשָׂ֣ה </a:t>
            </a:r>
            <a:r>
              <a:rPr lang="en-US" sz="16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(Deu 2:12 )</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16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As which did                                                                            </a:t>
            </a:r>
            <a:r>
              <a:rPr lang="he-IL" sz="16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כַּאֲשֶׁ֤ר עָשָׂה </a:t>
            </a:r>
            <a:r>
              <a:rPr lang="en-US" sz="16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(Deu 2:22 )</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All which did the </a:t>
            </a:r>
            <a:r>
              <a:rPr lang="en-US" sz="16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LORD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your God                      </a:t>
            </a:r>
            <a:r>
              <a:rPr lang="he-IL" sz="1600" b="1"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את֩</a:t>
            </a:r>
            <a:r>
              <a:rPr lang="he-IL" sz="160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כָּל־אֲשֶׁ֙ר עָשָׂ֜ה </a:t>
            </a:r>
            <a:r>
              <a:rPr lang="he-IL" sz="1600" b="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יְהוָ֤ה</a:t>
            </a:r>
            <a:r>
              <a:rPr lang="he-IL" sz="16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אֱלֹהֵיכֶם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(Deu 3:21</a:t>
            </a:r>
          </a:p>
          <a:p>
            <a:pPr marL="0" marR="0"/>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Which did the </a:t>
            </a:r>
            <a:r>
              <a:rPr lang="en-US" sz="16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LORD                                                  </a:t>
            </a:r>
            <a:r>
              <a:rPr lang="he-IL" sz="1600" b="1"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אֵ֛ת</a:t>
            </a:r>
            <a:r>
              <a:rPr lang="he-IL" sz="160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אֲשֶׁר־עָשָׂ֥ה </a:t>
            </a:r>
            <a:r>
              <a:rPr lang="he-IL" sz="1600" b="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יְהוָ֖ה</a:t>
            </a:r>
            <a:r>
              <a:rPr lang="he-IL" sz="16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(Deu 4:3)</a:t>
            </a:r>
          </a:p>
          <a:p>
            <a:pPr marL="0" marR="0"/>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to all which did to them the </a:t>
            </a:r>
            <a:r>
              <a:rPr lang="en-US" sz="16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LORD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your God  </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כְּ֠כֹל אֲשֶׁר־עָשָׂ֙ה לָכֶ֜ם </a:t>
            </a:r>
            <a:r>
              <a:rPr lang="he-IL" sz="1600" b="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יְהוָ֧ה</a:t>
            </a:r>
            <a:r>
              <a:rPr lang="he-IL" sz="16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אֱלֹהֵיכֶ֛ם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(Deu 4:34)</a:t>
            </a:r>
          </a:p>
          <a:p>
            <a:pPr marL="0" marR="0"/>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Which did the </a:t>
            </a:r>
            <a:r>
              <a:rPr lang="en-US" sz="16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LORD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your God          </a:t>
            </a:r>
            <a:r>
              <a:rPr lang="he-IL" sz="1600" b="1"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אֵ֤ת</a:t>
            </a:r>
            <a:r>
              <a:rPr lang="he-IL" sz="160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אֲשֶׁר־עָשָׂה֙ </a:t>
            </a:r>
            <a:r>
              <a:rPr lang="he-IL" sz="1600" b="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יְהוָ֣ה</a:t>
            </a:r>
            <a:r>
              <a:rPr lang="he-IL" sz="16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אֱלֹהֶ֔יךָ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(Deu 7:18)</a:t>
            </a:r>
          </a:p>
          <a:p>
            <a:pPr marL="0" marR="0"/>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Which did              </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אֲשֶׁר־עָשָׂ֣ה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(Deu 10:21)</a:t>
            </a:r>
          </a:p>
          <a:p>
            <a:pPr marL="0" marR="0"/>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Which did in your midst                                 </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אֲשֶׁ֥ר עָשָׂ֖ה בְּת֣וֹךְ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(Deu 11:3)</a:t>
            </a:r>
          </a:p>
          <a:p>
            <a:pPr marL="0" marR="0"/>
            <a:r>
              <a:rPr lang="en-US" sz="16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And which did                                                                           </a:t>
            </a:r>
            <a:r>
              <a:rPr lang="he-IL" sz="16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וַאֲשֶׁ֣ר עָשָׂה </a:t>
            </a:r>
            <a:r>
              <a:rPr lang="en-US" sz="16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(Deu 11:4 )</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16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And which did                                                                            </a:t>
            </a:r>
            <a:r>
              <a:rPr lang="he-IL" sz="16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וַאֲשֶׁ֥ר עָשָׂ֛ה </a:t>
            </a:r>
            <a:r>
              <a:rPr lang="en-US" sz="16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(Deu 11:5 )</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16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And which did                                                                            </a:t>
            </a:r>
            <a:r>
              <a:rPr lang="he-IL" sz="16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וַאֲשֶׁ֙ר עָשָׂ֜ה </a:t>
            </a:r>
            <a:r>
              <a:rPr lang="en-US" sz="16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Deu 11:6 )</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Which did          </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אֲשֶׁ֖ר עָשָֽׂה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(Deu 11:7)</a:t>
            </a:r>
          </a:p>
          <a:p>
            <a:pPr marL="0" marR="0"/>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Which did the </a:t>
            </a:r>
            <a:r>
              <a:rPr lang="en-US" sz="16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LORD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your God                        </a:t>
            </a:r>
            <a:r>
              <a:rPr lang="he-IL" sz="1600" b="1"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אֵ֧ת</a:t>
            </a:r>
            <a:r>
              <a:rPr lang="he-IL" sz="160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אֲשֶׁר־עָשָׂ֛ה </a:t>
            </a:r>
            <a:r>
              <a:rPr lang="he-IL" sz="1600" b="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יְהוָ֥ה</a:t>
            </a:r>
            <a:r>
              <a:rPr lang="he-IL" sz="16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אֱלֹהֶ֖יךָ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(Deu 24:9)</a:t>
            </a:r>
          </a:p>
          <a:p>
            <a:pPr marL="0" marR="0"/>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Which did to you                                                           </a:t>
            </a:r>
            <a:r>
              <a:rPr lang="he-IL" sz="1600" b="1"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אֵ֛ת</a:t>
            </a:r>
            <a:r>
              <a:rPr lang="he-IL" sz="160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אֲשֶׁר־עָשָׂ֥ה לְךָ֖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(Deu 25:17)</a:t>
            </a:r>
          </a:p>
          <a:p>
            <a:pPr marL="0" marR="0"/>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Which did                                                                           </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אֲשֶׁ֣ר עָשָׂ֔ה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(Deu 26:19)</a:t>
            </a:r>
          </a:p>
          <a:p>
            <a:pPr marL="0" marR="0"/>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All which did the </a:t>
            </a:r>
            <a:r>
              <a:rPr lang="en-US" sz="16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LORD                                                  </a:t>
            </a:r>
            <a:r>
              <a:rPr lang="he-IL" sz="1600" b="1"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אֵ֣ת</a:t>
            </a:r>
            <a:r>
              <a:rPr lang="he-IL" sz="1600" dirty="0">
                <a:solidFill>
                  <a:srgbClr val="008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כָּל־אֲשֶׁר֩ עָשָׂ֙ה </a:t>
            </a:r>
            <a:r>
              <a:rPr lang="he-IL" sz="1600" b="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יְהוָ֤ה</a:t>
            </a:r>
            <a:r>
              <a:rPr lang="he-IL" sz="16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(Deu 29:1)</a:t>
            </a:r>
          </a:p>
          <a:p>
            <a:pPr marL="0" marR="0"/>
            <a:r>
              <a:rPr lang="en-US" sz="16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As which did                                                                            </a:t>
            </a:r>
            <a:r>
              <a:rPr lang="he-IL" sz="16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כַּאֲשֶׁ֣ר עָשָׂ֗ה </a:t>
            </a:r>
            <a:r>
              <a:rPr lang="en-US" sz="16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(Deu 31:4 </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Which did                                                                           </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אֲשֶׁ֣ר עָשָׂ֑ה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(Deu 31:18)</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Which did                                                                           </a:t>
            </a:r>
            <a:r>
              <a:rPr lang="he-IL" sz="1600" dirty="0">
                <a:effectLst/>
                <a:latin typeface="Times New Roman" panose="02020603050405020304" pitchFamily="18" charset="0"/>
                <a:ea typeface="Times New Roman" panose="02020603050405020304" pitchFamily="18" charset="0"/>
                <a:cs typeface="Times New Roman" panose="02020603050405020304" pitchFamily="18" charset="0"/>
              </a:rPr>
              <a:t>אֲשֶׁר֙ עָשָׂ֣ה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(Deu 34:12</a:t>
            </a: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Copyright: Repetition in the Bible </a:t>
            </a: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50890281"/>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9125C8A-6335-80D6-2EF5-026109238433}"/>
              </a:ext>
            </a:extLst>
          </p:cNvPr>
          <p:cNvSpPr txBox="1"/>
          <p:nvPr/>
        </p:nvSpPr>
        <p:spPr>
          <a:xfrm>
            <a:off x="514350" y="969943"/>
            <a:ext cx="11877675" cy="6001643"/>
          </a:xfrm>
          <a:prstGeom prst="rect">
            <a:avLst/>
          </a:prstGeom>
          <a:noFill/>
        </p:spPr>
        <p:txBody>
          <a:bodyPr wrap="square">
            <a:spAutoFit/>
          </a:bodyPr>
          <a:lstStyle/>
          <a:p>
            <a:pPr marL="0" marR="0"/>
            <a:r>
              <a:rPr lang="en-US" sz="2800" b="1" i="1" kern="0" dirty="0">
                <a:effectLst/>
                <a:latin typeface="Times New Roman" panose="02020603050405020304" pitchFamily="18" charset="0"/>
                <a:ea typeface="Times New Roman" panose="02020603050405020304" pitchFamily="18" charset="0"/>
                <a:cs typeface="Times New Roman" panose="02020603050405020304" pitchFamily="18" charset="0"/>
              </a:rPr>
              <a:t>The glory of the Lord</a:t>
            </a:r>
            <a:r>
              <a:rPr lang="en-US" sz="2800" b="1" kern="0" dirty="0">
                <a:effectLst/>
                <a:latin typeface="Times New Roman" panose="02020603050405020304" pitchFamily="18" charset="0"/>
                <a:ea typeface="Times New Roman" panose="02020603050405020304" pitchFamily="18" charset="0"/>
                <a:cs typeface="Times New Roman" panose="02020603050405020304" pitchFamily="18" charset="0"/>
              </a:rPr>
              <a:t> 14 times in the Torah  (double heptadic meter)</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800" b="1" i="1"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The glory of the Lord  appear</a:t>
            </a:r>
            <a:r>
              <a:rPr lang="en-US" sz="2800" b="1" i="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kern="0" dirty="0">
                <a:effectLst/>
                <a:latin typeface="Times New Roman" panose="02020603050405020304" pitchFamily="18" charset="0"/>
                <a:ea typeface="Times New Roman" panose="02020603050405020304" pitchFamily="18" charset="0"/>
                <a:cs typeface="Times New Roman" panose="02020603050405020304" pitchFamily="18" charset="0"/>
              </a:rPr>
              <a:t>7 times in Niphal  (heptadic meter)</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And you shall see the </a:t>
            </a: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glory of the LORD</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(Exo 16:7)</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and, behold, the </a:t>
            </a: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glory of the LORD</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appeared</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in the cloud                     (Exo 16:10)</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And the </a:t>
            </a: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glory of the LORD</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abode upon mount Sinai                  (Exo 24:16)</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And the sight of the </a:t>
            </a: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glory of the LORD</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(Exo 24:17)</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and the </a:t>
            </a: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glory of the LORD</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filled the tabernacle                          (Exo 40:34)</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and the </a:t>
            </a: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glory of the LORD</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filled the tabernacle                          (Exo 40:35)</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and the </a:t>
            </a: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glory of the LORD</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shall </a:t>
            </a:r>
            <a:r>
              <a:rPr lang="en-US" sz="2000" b="1"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appear</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unto you                      (Lev 9:6)</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and the </a:t>
            </a: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glory of the LORD</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appeared</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unto all the people           (Lev 9:23)</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And the </a:t>
            </a: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glory of the LORD</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appeared</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in the tabernacle               (Num 14:10)</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and all the earth shall be filled with the </a:t>
            </a: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glory of the LORD</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(Num 14:21)</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and the </a:t>
            </a: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glory of the LORD</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appeared</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unto all the congregation. (Num 16:19)</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and the </a:t>
            </a: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glory of the LORD</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appeared</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(Num 16:42)</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and the </a:t>
            </a: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glory of the LORD</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appeared</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unto them                          (Num 20:6)</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the</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LORD</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our God hath shown us his </a:t>
            </a: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glory</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Deut</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5:24)</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black"/>
              </a:solidFill>
              <a:uLnTx/>
              <a:uFillTx/>
              <a:latin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Copyright: Repetition in the Bible </a:t>
            </a: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57DA28D4-C248-855E-BE35-3141BAEC5EE0}"/>
              </a:ext>
            </a:extLst>
          </p:cNvPr>
          <p:cNvSpPr txBox="1"/>
          <p:nvPr/>
        </p:nvSpPr>
        <p:spPr>
          <a:xfrm>
            <a:off x="2069306" y="267415"/>
            <a:ext cx="8617744" cy="369332"/>
          </a:xfrm>
          <a:prstGeom prst="rect">
            <a:avLst/>
          </a:prstGeom>
          <a:noFill/>
        </p:spPr>
        <p:txBody>
          <a:bodyPr wrap="square">
            <a:spAutoFit/>
          </a:bodyPr>
          <a:lstStyle/>
          <a:p>
            <a:pPr marL="0" marR="0"/>
            <a:r>
              <a:rPr lang="en-US" b="1" dirty="0">
                <a:solidFill>
                  <a:srgbClr val="0000FF"/>
                </a:solidFill>
                <a:effectLst/>
                <a:latin typeface="Times New Roman" panose="02020603050405020304" pitchFamily="18" charset="0"/>
                <a:ea typeface="Times New Roman" panose="02020603050405020304" pitchFamily="18" charset="0"/>
              </a:rPr>
              <a:t>Glory as an example of Hebraic Meter that does not begin in Genesis Chap</a:t>
            </a:r>
            <a:r>
              <a:rPr lang="en-US" b="1" dirty="0">
                <a:solidFill>
                  <a:srgbClr val="0000FF"/>
                </a:solidFill>
                <a:latin typeface="Times New Roman" panose="02020603050405020304" pitchFamily="18" charset="0"/>
                <a:ea typeface="Times New Roman" panose="02020603050405020304" pitchFamily="18" charset="0"/>
              </a:rPr>
              <a:t>ter one</a:t>
            </a:r>
            <a:endParaRPr lang="en-US" b="1" dirty="0">
              <a:solidFill>
                <a:srgbClr val="0000FF"/>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151848712"/>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959617-ECB7-3F3B-C511-1240D2275506}"/>
              </a:ext>
            </a:extLst>
          </p:cNvPr>
          <p:cNvSpPr txBox="1"/>
          <p:nvPr/>
        </p:nvSpPr>
        <p:spPr>
          <a:xfrm>
            <a:off x="157162" y="-33487"/>
            <a:ext cx="11877675" cy="7602081"/>
          </a:xfrm>
          <a:prstGeom prst="rect">
            <a:avLst/>
          </a:prstGeom>
          <a:noFill/>
        </p:spPr>
        <p:txBody>
          <a:bodyPr wrap="square">
            <a:spAutoFit/>
          </a:bodyPr>
          <a:lstStyle/>
          <a:p>
            <a:pPr marL="0" marR="0"/>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32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וּרְאִיתֶם֙</a:t>
            </a:r>
            <a:r>
              <a:rPr lang="he-IL" sz="3200" kern="0" dirty="0">
                <a:effectLst/>
                <a:latin typeface="Times New Roman" panose="02020603050405020304" pitchFamily="18" charset="0"/>
                <a:ea typeface="Times New Roman" panose="02020603050405020304" pitchFamily="18" charset="0"/>
                <a:cs typeface="Times New Roman" panose="02020603050405020304" pitchFamily="18" charset="0"/>
              </a:rPr>
              <a:t> אֶת־כְּב֣וֹד יְהוָ֔ה </a:t>
            </a:r>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  (Exo 16:7)</a:t>
            </a:r>
            <a:endParaRPr lang="en-US" sz="4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3200" kern="0" dirty="0">
                <a:effectLst/>
                <a:latin typeface="Times New Roman" panose="02020603050405020304" pitchFamily="18" charset="0"/>
                <a:ea typeface="Times New Roman" panose="02020603050405020304" pitchFamily="18" charset="0"/>
                <a:cs typeface="Times New Roman" panose="02020603050405020304" pitchFamily="18" charset="0"/>
              </a:rPr>
              <a:t>וְהִנֵּה֙ כְּב֣וֹד יְהוָ֔ה נִרְאָ֖ה בֶּעָנָֽן </a:t>
            </a:r>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           (Exo 16:10)</a:t>
            </a:r>
            <a:endParaRPr lang="en-US" sz="4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3200" kern="0" dirty="0">
                <a:effectLst/>
                <a:latin typeface="Times New Roman" panose="02020603050405020304" pitchFamily="18" charset="0"/>
                <a:ea typeface="Times New Roman" panose="02020603050405020304" pitchFamily="18" charset="0"/>
                <a:cs typeface="Times New Roman" panose="02020603050405020304" pitchFamily="18" charset="0"/>
              </a:rPr>
              <a:t>וַיִּשְׁכֹּ֤ן כְּבוֹד־יְהוָה֙ עַל־הַ֣ר סִינַ֔י </a:t>
            </a:r>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          (Exo 24:16)</a:t>
            </a:r>
            <a:endParaRPr lang="en-US" sz="4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3200" kern="0" dirty="0">
                <a:effectLst/>
                <a:latin typeface="Times New Roman" panose="02020603050405020304" pitchFamily="18" charset="0"/>
                <a:ea typeface="Times New Roman" panose="02020603050405020304" pitchFamily="18" charset="0"/>
                <a:cs typeface="Times New Roman" panose="02020603050405020304" pitchFamily="18" charset="0"/>
              </a:rPr>
              <a:t>וּמַרְאֵה֙ כְּב֣וֹד יְהוָ֔ה כְּאֵ֥שׁ אֹכֶ֖לֶת </a:t>
            </a:r>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         (Exo 24:17)</a:t>
            </a:r>
            <a:endParaRPr lang="en-US" sz="4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3200" kern="0" dirty="0">
                <a:effectLst/>
                <a:latin typeface="Times New Roman" panose="02020603050405020304" pitchFamily="18" charset="0"/>
                <a:ea typeface="Times New Roman" panose="02020603050405020304" pitchFamily="18" charset="0"/>
                <a:cs typeface="Times New Roman" panose="02020603050405020304" pitchFamily="18" charset="0"/>
              </a:rPr>
              <a:t>וּכְב֣וֹד יְהוָ֔ה מָלֵ֖א אֶת־הַמִּשְׁכָּֽן </a:t>
            </a:r>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                 (Exo 40:34)</a:t>
            </a:r>
            <a:endParaRPr lang="en-US" sz="4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3200" kern="0" dirty="0">
                <a:effectLst/>
                <a:latin typeface="Times New Roman" panose="02020603050405020304" pitchFamily="18" charset="0"/>
                <a:ea typeface="Times New Roman" panose="02020603050405020304" pitchFamily="18" charset="0"/>
                <a:cs typeface="Times New Roman" panose="02020603050405020304" pitchFamily="18" charset="0"/>
              </a:rPr>
              <a:t>וּכְב֣וֹד יְהוָ֔ה מָלֵ֖א אֶת־הַמִּשְׁכָּֽן </a:t>
            </a:r>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                 (Exo 40:35)</a:t>
            </a:r>
            <a:endParaRPr lang="en-US" sz="4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32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וְיֵרָ֥א</a:t>
            </a:r>
            <a:r>
              <a:rPr lang="he-IL" sz="3200" kern="0" dirty="0">
                <a:effectLst/>
                <a:latin typeface="Times New Roman" panose="02020603050405020304" pitchFamily="18" charset="0"/>
                <a:ea typeface="Times New Roman" panose="02020603050405020304" pitchFamily="18" charset="0"/>
                <a:cs typeface="Times New Roman" panose="02020603050405020304" pitchFamily="18" charset="0"/>
              </a:rPr>
              <a:t> אֲלֵיכֶ֖ם כְּב֥וֹד יְהוָֽה   </a:t>
            </a:r>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  (Lev 9:6)</a:t>
            </a:r>
            <a:endParaRPr lang="en-US" sz="4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32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וַיֵּרָ֥א</a:t>
            </a:r>
            <a:r>
              <a:rPr lang="he-IL" sz="3200" kern="0" dirty="0">
                <a:effectLst/>
                <a:latin typeface="Times New Roman" panose="02020603050405020304" pitchFamily="18" charset="0"/>
                <a:ea typeface="Times New Roman" panose="02020603050405020304" pitchFamily="18" charset="0"/>
                <a:cs typeface="Times New Roman" panose="02020603050405020304" pitchFamily="18" charset="0"/>
              </a:rPr>
              <a:t> כְבוֹד־יְהוָ֖ה אֶל־כָּל־הָעָֽם </a:t>
            </a:r>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            (Lev 9:23)</a:t>
            </a:r>
            <a:endParaRPr lang="en-US" sz="4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3200" kern="0" dirty="0">
                <a:effectLst/>
                <a:latin typeface="Times New Roman" panose="02020603050405020304" pitchFamily="18" charset="0"/>
                <a:ea typeface="Times New Roman" panose="02020603050405020304" pitchFamily="18" charset="0"/>
                <a:cs typeface="Times New Roman" panose="02020603050405020304" pitchFamily="18" charset="0"/>
              </a:rPr>
              <a:t>וּכְב֣וֹד יְהוָ֗ה נִרְאָה֙ בְּאֹ֣הֶל מוֹעֵ֔ד </a:t>
            </a:r>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                  (Num 14:10)</a:t>
            </a:r>
            <a:endParaRPr lang="en-US" sz="4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3200" kern="0" dirty="0">
                <a:effectLst/>
                <a:latin typeface="Times New Roman" panose="02020603050405020304" pitchFamily="18" charset="0"/>
                <a:ea typeface="Times New Roman" panose="02020603050405020304" pitchFamily="18" charset="0"/>
                <a:cs typeface="Times New Roman" panose="02020603050405020304" pitchFamily="18" charset="0"/>
              </a:rPr>
              <a:t>וְיִמָּלֵ֥א כְבוֹד־יְהוָ֖ה אֶת־כָּל־הָאָֽרֶץ </a:t>
            </a:r>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          (Num 14:21)</a:t>
            </a:r>
            <a:endParaRPr lang="en-US" sz="4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32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וַיֵּרָ֥א</a:t>
            </a:r>
            <a:r>
              <a:rPr lang="he-IL" sz="3200" kern="0" dirty="0">
                <a:effectLst/>
                <a:latin typeface="Times New Roman" panose="02020603050405020304" pitchFamily="18" charset="0"/>
                <a:ea typeface="Times New Roman" panose="02020603050405020304" pitchFamily="18" charset="0"/>
                <a:cs typeface="Times New Roman" panose="02020603050405020304" pitchFamily="18" charset="0"/>
              </a:rPr>
              <a:t> כְבוֹד־יְהוָ֖ה אֶל־כָּל־הָעֵדָֽה </a:t>
            </a:r>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            (Num 16:19)</a:t>
            </a:r>
            <a:endParaRPr lang="en-US" sz="4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32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וַיֵּרָ֖א</a:t>
            </a:r>
            <a:r>
              <a:rPr lang="he-IL" sz="3200" kern="0" dirty="0">
                <a:effectLst/>
                <a:latin typeface="Times New Roman" panose="02020603050405020304" pitchFamily="18" charset="0"/>
                <a:ea typeface="Times New Roman" panose="02020603050405020304" pitchFamily="18" charset="0"/>
                <a:cs typeface="Times New Roman" panose="02020603050405020304" pitchFamily="18" charset="0"/>
              </a:rPr>
              <a:t> כְּב֥וֹד יְהוָֽה </a:t>
            </a:r>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             (Num 17:7)</a:t>
            </a:r>
            <a:endParaRPr lang="en-US" sz="4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32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וַיֵּרָ֥א</a:t>
            </a:r>
            <a:r>
              <a:rPr lang="he-IL" sz="3200" kern="0" dirty="0">
                <a:effectLst/>
                <a:latin typeface="Times New Roman" panose="02020603050405020304" pitchFamily="18" charset="0"/>
                <a:ea typeface="Times New Roman" panose="02020603050405020304" pitchFamily="18" charset="0"/>
                <a:cs typeface="Times New Roman" panose="02020603050405020304" pitchFamily="18" charset="0"/>
              </a:rPr>
              <a:t> כְבוֹד־יְהוָ֖ה אֲלֵיהֶֽם </a:t>
            </a:r>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            (Num 20:6)</a:t>
            </a:r>
            <a:endParaRPr lang="en-US" sz="4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3200" kern="0" dirty="0">
                <a:effectLst/>
                <a:latin typeface="Times New Roman" panose="02020603050405020304" pitchFamily="18" charset="0"/>
                <a:ea typeface="Times New Roman" panose="02020603050405020304" pitchFamily="18" charset="0"/>
                <a:cs typeface="Times New Roman" panose="02020603050405020304" pitchFamily="18" charset="0"/>
              </a:rPr>
              <a:t>הֵ֣ן </a:t>
            </a:r>
            <a:r>
              <a:rPr lang="he-IL" sz="32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הֶרְאָ֜נוּ</a:t>
            </a:r>
            <a:r>
              <a:rPr lang="he-IL" sz="3200" kern="0" dirty="0">
                <a:effectLst/>
                <a:latin typeface="Times New Roman" panose="02020603050405020304" pitchFamily="18" charset="0"/>
                <a:ea typeface="Times New Roman" panose="02020603050405020304" pitchFamily="18" charset="0"/>
                <a:cs typeface="Times New Roman" panose="02020603050405020304" pitchFamily="18" charset="0"/>
              </a:rPr>
              <a:t> יְהוָ֤ה אֱלֹהֵ֙ינוּ֙ אֶת־כְּבֹד֣וֹ </a:t>
            </a:r>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              (Deu 5:24)</a:t>
            </a: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Copyright: Repetition in the Bible </a:t>
            </a: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3200" dirty="0"/>
          </a:p>
        </p:txBody>
      </p:sp>
    </p:spTree>
    <p:extLst>
      <p:ext uri="{BB962C8B-B14F-4D97-AF65-F5344CB8AC3E}">
        <p14:creationId xmlns:p14="http://schemas.microsoft.com/office/powerpoint/2010/main" val="219571753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1C47F2B-9E1B-A2A8-0CE3-269150D9479B}"/>
              </a:ext>
            </a:extLst>
          </p:cNvPr>
          <p:cNvSpPr txBox="1"/>
          <p:nvPr/>
        </p:nvSpPr>
        <p:spPr>
          <a:xfrm>
            <a:off x="309562" y="1009651"/>
            <a:ext cx="11572875" cy="5386090"/>
          </a:xfrm>
          <a:prstGeom prst="rect">
            <a:avLst/>
          </a:prstGeom>
          <a:noFill/>
        </p:spPr>
        <p:txBody>
          <a:bodyPr wrap="square">
            <a:spAutoFit/>
          </a:bodyPr>
          <a:lstStyle/>
          <a:p>
            <a:pPr marL="0" marR="0"/>
            <a:r>
              <a:rPr lang="en-US" sz="4000" b="1" i="1" kern="0" dirty="0">
                <a:effectLst/>
                <a:latin typeface="Times New Roman" panose="02020603050405020304" pitchFamily="18" charset="0"/>
                <a:ea typeface="Calibri" panose="020F0502020204030204" pitchFamily="34" charset="0"/>
                <a:cs typeface="Times New Roman" panose="02020603050405020304" pitchFamily="18" charset="0"/>
              </a:rPr>
              <a:t>And the glory of the LORD</a:t>
            </a:r>
            <a:r>
              <a:rPr lang="en-US" sz="4000" b="1" kern="0" dirty="0">
                <a:effectLst/>
                <a:latin typeface="Times New Roman" panose="02020603050405020304" pitchFamily="18" charset="0"/>
                <a:ea typeface="Calibri" panose="020F0502020204030204" pitchFamily="34" charset="0"/>
                <a:cs typeface="Times New Roman" panose="02020603050405020304" pitchFamily="18" charset="0"/>
              </a:rPr>
              <a:t> 7 times in the Tanakh</a:t>
            </a:r>
            <a:endParaRPr lang="en-US" sz="4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3600" kern="0" dirty="0">
                <a:effectLst/>
                <a:latin typeface="Times New Roman" panose="02020603050405020304" pitchFamily="18" charset="0"/>
                <a:ea typeface="Calibri" panose="020F0502020204030204" pitchFamily="34" charset="0"/>
                <a:cs typeface="Times New Roman" panose="02020603050405020304" pitchFamily="18" charset="0"/>
              </a:rPr>
              <a:t>      And the glory of the LORD...... </a:t>
            </a:r>
            <a:r>
              <a:rPr lang="he-IL" sz="3600" kern="0" dirty="0">
                <a:effectLst/>
                <a:latin typeface="Times New Roman" panose="02020603050405020304" pitchFamily="18" charset="0"/>
                <a:ea typeface="Calibri" panose="020F0502020204030204" pitchFamily="34" charset="0"/>
                <a:cs typeface="Times New Roman" panose="02020603050405020304" pitchFamily="18" charset="0"/>
              </a:rPr>
              <a:t>וּכְב֣וֹד יְהוָ֔ה</a:t>
            </a:r>
            <a:r>
              <a:rPr lang="en-US" sz="3600" kern="0" dirty="0">
                <a:effectLst/>
                <a:latin typeface="Times New Roman" panose="02020603050405020304" pitchFamily="18" charset="0"/>
                <a:ea typeface="Calibri" panose="020F0502020204030204" pitchFamily="34" charset="0"/>
                <a:cs typeface="Times New Roman" panose="02020603050405020304" pitchFamily="18" charset="0"/>
              </a:rPr>
              <a:t>  (Exo 40:34)</a:t>
            </a:r>
            <a:endParaRPr lang="en-US" sz="4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3600" kern="0" dirty="0">
                <a:effectLst/>
                <a:latin typeface="Times New Roman" panose="02020603050405020304" pitchFamily="18" charset="0"/>
                <a:ea typeface="Calibri" panose="020F0502020204030204" pitchFamily="34" charset="0"/>
                <a:cs typeface="Times New Roman" panose="02020603050405020304" pitchFamily="18" charset="0"/>
              </a:rPr>
              <a:t>      And the glory of the LORD......</a:t>
            </a:r>
            <a:r>
              <a:rPr lang="he-IL" sz="3600" kern="0" dirty="0">
                <a:effectLst/>
                <a:latin typeface="Times New Roman" panose="02020603050405020304" pitchFamily="18" charset="0"/>
                <a:ea typeface="Calibri" panose="020F0502020204030204" pitchFamily="34" charset="0"/>
                <a:cs typeface="Times New Roman" panose="02020603050405020304" pitchFamily="18" charset="0"/>
              </a:rPr>
              <a:t> וּכְב֣וֹד יְהוָ֔ה </a:t>
            </a:r>
            <a:r>
              <a:rPr lang="en-US" sz="3600" kern="0" dirty="0">
                <a:effectLst/>
                <a:latin typeface="Times New Roman" panose="02020603050405020304" pitchFamily="18" charset="0"/>
                <a:ea typeface="Calibri" panose="020F0502020204030204" pitchFamily="34" charset="0"/>
                <a:cs typeface="Times New Roman" panose="02020603050405020304" pitchFamily="18" charset="0"/>
              </a:rPr>
              <a:t> (Exo 40:35)</a:t>
            </a:r>
            <a:endParaRPr lang="en-US" sz="4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3600" kern="0" dirty="0">
                <a:effectLst/>
                <a:latin typeface="Times New Roman" panose="02020603050405020304" pitchFamily="18" charset="0"/>
                <a:ea typeface="Calibri" panose="020F0502020204030204" pitchFamily="34" charset="0"/>
                <a:cs typeface="Times New Roman" panose="02020603050405020304" pitchFamily="18" charset="0"/>
              </a:rPr>
              <a:t>      And the glory of the LORD......</a:t>
            </a:r>
            <a:r>
              <a:rPr lang="he-IL" sz="3600" kern="0" dirty="0">
                <a:effectLst/>
                <a:latin typeface="Times New Roman" panose="02020603050405020304" pitchFamily="18" charset="0"/>
                <a:ea typeface="Calibri" panose="020F0502020204030204" pitchFamily="34" charset="0"/>
                <a:cs typeface="Times New Roman" panose="02020603050405020304" pitchFamily="18" charset="0"/>
              </a:rPr>
              <a:t> וּכְב֣וֹד יְהוָ֗ה </a:t>
            </a:r>
            <a:r>
              <a:rPr lang="en-US" sz="3600" kern="0" dirty="0">
                <a:effectLst/>
                <a:latin typeface="Times New Roman" panose="02020603050405020304" pitchFamily="18" charset="0"/>
                <a:ea typeface="Calibri" panose="020F0502020204030204" pitchFamily="34" charset="0"/>
                <a:cs typeface="Times New Roman" panose="02020603050405020304" pitchFamily="18" charset="0"/>
              </a:rPr>
              <a:t> (Num 14:10)</a:t>
            </a:r>
            <a:endParaRPr lang="en-US" sz="4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3600" kern="0" dirty="0">
                <a:effectLst/>
                <a:latin typeface="Times New Roman" panose="02020603050405020304" pitchFamily="18" charset="0"/>
                <a:ea typeface="Calibri" panose="020F0502020204030204" pitchFamily="34" charset="0"/>
                <a:cs typeface="Times New Roman" panose="02020603050405020304" pitchFamily="18" charset="0"/>
              </a:rPr>
              <a:t>      And the glory of the LORD......</a:t>
            </a:r>
            <a:r>
              <a:rPr lang="he-IL" sz="3600" kern="0" dirty="0">
                <a:effectLst/>
                <a:latin typeface="Times New Roman" panose="02020603050405020304" pitchFamily="18" charset="0"/>
                <a:ea typeface="Calibri" panose="020F0502020204030204" pitchFamily="34" charset="0"/>
                <a:cs typeface="Times New Roman" panose="02020603050405020304" pitchFamily="18" charset="0"/>
              </a:rPr>
              <a:t> וּכְב֥וֹד יְהוָ֖ה </a:t>
            </a:r>
            <a:r>
              <a:rPr lang="en-US" sz="3600" kern="0" dirty="0">
                <a:effectLst/>
                <a:latin typeface="Times New Roman" panose="02020603050405020304" pitchFamily="18" charset="0"/>
                <a:ea typeface="Calibri" panose="020F0502020204030204" pitchFamily="34" charset="0"/>
                <a:cs typeface="Times New Roman" panose="02020603050405020304" pitchFamily="18" charset="0"/>
              </a:rPr>
              <a:t> (2Ch 7:1)</a:t>
            </a:r>
            <a:endParaRPr lang="en-US" sz="4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3600" kern="0" dirty="0">
                <a:effectLst/>
                <a:latin typeface="Times New Roman" panose="02020603050405020304" pitchFamily="18" charset="0"/>
                <a:ea typeface="Calibri" panose="020F0502020204030204" pitchFamily="34" charset="0"/>
                <a:cs typeface="Times New Roman" panose="02020603050405020304" pitchFamily="18" charset="0"/>
              </a:rPr>
              <a:t>      And the glory of the LORD......</a:t>
            </a:r>
            <a:r>
              <a:rPr lang="he-IL" sz="3600" kern="0" dirty="0">
                <a:effectLst/>
                <a:latin typeface="Times New Roman" panose="02020603050405020304" pitchFamily="18" charset="0"/>
                <a:ea typeface="Calibri" panose="020F0502020204030204" pitchFamily="34" charset="0"/>
                <a:cs typeface="Times New Roman" panose="02020603050405020304" pitchFamily="18" charset="0"/>
              </a:rPr>
              <a:t> וּכְב֥וֹד יְהוָ֖ה </a:t>
            </a:r>
            <a:r>
              <a:rPr lang="en-US" sz="3600" kern="0" dirty="0">
                <a:effectLst/>
                <a:latin typeface="Times New Roman" panose="02020603050405020304" pitchFamily="18" charset="0"/>
                <a:ea typeface="Calibri" panose="020F0502020204030204" pitchFamily="34" charset="0"/>
                <a:cs typeface="Times New Roman" panose="02020603050405020304" pitchFamily="18" charset="0"/>
              </a:rPr>
              <a:t> (2Ch 7:3)</a:t>
            </a:r>
            <a:endParaRPr lang="en-US" sz="4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3600" kern="0" dirty="0">
                <a:effectLst/>
                <a:latin typeface="Times New Roman" panose="02020603050405020304" pitchFamily="18" charset="0"/>
                <a:ea typeface="Calibri" panose="020F0502020204030204" pitchFamily="34" charset="0"/>
                <a:cs typeface="Times New Roman" panose="02020603050405020304" pitchFamily="18" charset="0"/>
              </a:rPr>
              <a:t>      And the glory of the LORD......</a:t>
            </a:r>
            <a:r>
              <a:rPr lang="he-IL" sz="3600" kern="0" dirty="0">
                <a:effectLst/>
                <a:latin typeface="Times New Roman" panose="02020603050405020304" pitchFamily="18" charset="0"/>
                <a:ea typeface="Calibri" panose="020F0502020204030204" pitchFamily="34" charset="0"/>
                <a:cs typeface="Times New Roman" panose="02020603050405020304" pitchFamily="18" charset="0"/>
              </a:rPr>
              <a:t> וּכְב֥וֹד יְהוָ֖ה </a:t>
            </a:r>
            <a:r>
              <a:rPr lang="en-US" sz="3600" kern="0" dirty="0">
                <a:effectLst/>
                <a:latin typeface="Times New Roman" panose="02020603050405020304" pitchFamily="18" charset="0"/>
                <a:ea typeface="Calibri" panose="020F0502020204030204" pitchFamily="34" charset="0"/>
                <a:cs typeface="Times New Roman" panose="02020603050405020304" pitchFamily="18" charset="0"/>
              </a:rPr>
              <a:t> (Isa 60:1)</a:t>
            </a:r>
            <a:endParaRPr lang="en-US" sz="4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3600" kern="0" dirty="0">
                <a:effectLst/>
                <a:latin typeface="Times New Roman" panose="02020603050405020304" pitchFamily="18" charset="0"/>
                <a:ea typeface="Calibri" panose="020F0502020204030204" pitchFamily="34" charset="0"/>
                <a:cs typeface="Times New Roman" panose="02020603050405020304" pitchFamily="18" charset="0"/>
              </a:rPr>
              <a:t>      and the Glory of the LORD......</a:t>
            </a:r>
            <a:r>
              <a:rPr lang="he-IL" sz="3600" kern="0" dirty="0">
                <a:effectLst/>
                <a:latin typeface="Times New Roman" panose="02020603050405020304" pitchFamily="18" charset="0"/>
                <a:ea typeface="Calibri" panose="020F0502020204030204" pitchFamily="34" charset="0"/>
                <a:cs typeface="Times New Roman" panose="02020603050405020304" pitchFamily="18" charset="0"/>
              </a:rPr>
              <a:t> וּכְב֥וֹד יְהוָ֖ה </a:t>
            </a:r>
            <a:r>
              <a:rPr lang="en-US" sz="3600" kern="0" dirty="0">
                <a:effectLst/>
                <a:latin typeface="Times New Roman" panose="02020603050405020304" pitchFamily="18" charset="0"/>
                <a:ea typeface="Calibri" panose="020F0502020204030204" pitchFamily="34" charset="0"/>
                <a:cs typeface="Times New Roman" panose="02020603050405020304" pitchFamily="18" charset="0"/>
              </a:rPr>
              <a:t> (Eze 43:4)</a:t>
            </a: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Copyright: Repetition in the Bible </a:t>
            </a: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a:endParaRPr lang="en-US" sz="28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5908466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631F5AB-8DD8-0FBA-AB33-F88D80F7E4DB}"/>
              </a:ext>
            </a:extLst>
          </p:cNvPr>
          <p:cNvSpPr txBox="1"/>
          <p:nvPr/>
        </p:nvSpPr>
        <p:spPr>
          <a:xfrm>
            <a:off x="1" y="228600"/>
            <a:ext cx="12049124" cy="6586418"/>
          </a:xfrm>
          <a:prstGeom prst="rect">
            <a:avLst/>
          </a:prstGeom>
          <a:noFill/>
        </p:spPr>
        <p:txBody>
          <a:bodyPr wrap="square">
            <a:spAutoFit/>
          </a:bodyPr>
          <a:lstStyle/>
          <a:p>
            <a:pPr marL="0" marR="0"/>
            <a:r>
              <a:rPr lang="en-US" sz="4000" b="1" i="1" kern="0" dirty="0">
                <a:effectLst/>
                <a:latin typeface="Times New Roman" panose="02020603050405020304" pitchFamily="18" charset="0"/>
                <a:ea typeface="Calibri" panose="020F0502020204030204" pitchFamily="34" charset="0"/>
                <a:cs typeface="Times New Roman" panose="02020603050405020304" pitchFamily="18" charset="0"/>
              </a:rPr>
              <a:t>Give glory to the LORD</a:t>
            </a:r>
            <a:r>
              <a:rPr lang="en-US" sz="4000" b="1" kern="0" dirty="0">
                <a:effectLst/>
                <a:latin typeface="Times New Roman" panose="02020603050405020304" pitchFamily="18" charset="0"/>
                <a:ea typeface="Calibri" panose="020F0502020204030204" pitchFamily="34" charset="0"/>
                <a:cs typeface="Times New Roman" panose="02020603050405020304" pitchFamily="18" charset="0"/>
              </a:rPr>
              <a:t> 7 times in the Tanakh</a:t>
            </a:r>
            <a:endParaRPr lang="en-US" sz="5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4000" kern="0" dirty="0">
                <a:effectLst/>
                <a:latin typeface="Times New Roman" panose="02020603050405020304" pitchFamily="18" charset="0"/>
                <a:ea typeface="Calibri" panose="020F0502020204030204" pitchFamily="34" charset="0"/>
                <a:cs typeface="Times New Roman" panose="02020603050405020304" pitchFamily="18" charset="0"/>
              </a:rPr>
              <a:t>   Give glory to the LORD...... </a:t>
            </a:r>
            <a:r>
              <a:rPr lang="he-IL" sz="4000" kern="0" dirty="0">
                <a:effectLst/>
                <a:latin typeface="Times New Roman" panose="02020603050405020304" pitchFamily="18" charset="0"/>
                <a:ea typeface="Calibri" panose="020F0502020204030204" pitchFamily="34" charset="0"/>
                <a:cs typeface="Times New Roman" panose="02020603050405020304" pitchFamily="18" charset="0"/>
              </a:rPr>
              <a:t>הָב֥וּ לַיהוָ֖ה כָּב֥וֹד</a:t>
            </a:r>
            <a:r>
              <a:rPr lang="en-US" sz="4000" kern="0" dirty="0">
                <a:effectLst/>
                <a:latin typeface="Times New Roman" panose="02020603050405020304" pitchFamily="18" charset="0"/>
                <a:ea typeface="Calibri" panose="020F0502020204030204" pitchFamily="34" charset="0"/>
                <a:cs typeface="Times New Roman" panose="02020603050405020304" pitchFamily="18" charset="0"/>
              </a:rPr>
              <a:t>   (1Ch 16:28)</a:t>
            </a:r>
            <a:endParaRPr lang="en-US" sz="5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4000" kern="0" dirty="0">
                <a:effectLst/>
                <a:latin typeface="Times New Roman" panose="02020603050405020304" pitchFamily="18" charset="0"/>
                <a:ea typeface="Calibri" panose="020F0502020204030204" pitchFamily="34" charset="0"/>
                <a:cs typeface="Times New Roman" panose="02020603050405020304" pitchFamily="18" charset="0"/>
              </a:rPr>
              <a:t>   Give glory to the LORD......</a:t>
            </a:r>
            <a:r>
              <a:rPr lang="he-IL" sz="4000" kern="0" dirty="0">
                <a:effectLst/>
                <a:latin typeface="Times New Roman" panose="02020603050405020304" pitchFamily="18" charset="0"/>
                <a:ea typeface="Calibri" panose="020F0502020204030204" pitchFamily="34" charset="0"/>
                <a:cs typeface="Times New Roman" panose="02020603050405020304" pitchFamily="18" charset="0"/>
              </a:rPr>
              <a:t>הָב֥וּ לַיהוָ֖ה כְּב֣וֹד </a:t>
            </a:r>
            <a:r>
              <a:rPr lang="en-US" sz="4000" kern="0" dirty="0">
                <a:effectLst/>
                <a:latin typeface="Times New Roman" panose="02020603050405020304" pitchFamily="18" charset="0"/>
                <a:ea typeface="Calibri" panose="020F0502020204030204" pitchFamily="34" charset="0"/>
                <a:cs typeface="Times New Roman" panose="02020603050405020304" pitchFamily="18" charset="0"/>
              </a:rPr>
              <a:t>   (1Ch 16:29)</a:t>
            </a:r>
            <a:endParaRPr lang="en-US" sz="5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4000" kern="0" dirty="0">
                <a:effectLst/>
                <a:latin typeface="Times New Roman" panose="02020603050405020304" pitchFamily="18" charset="0"/>
                <a:ea typeface="Calibri" panose="020F0502020204030204" pitchFamily="34" charset="0"/>
                <a:cs typeface="Times New Roman" panose="02020603050405020304" pitchFamily="18" charset="0"/>
              </a:rPr>
              <a:t>   Give glory to the LORD......</a:t>
            </a:r>
            <a:r>
              <a:rPr lang="he-IL" sz="4000" kern="0" dirty="0">
                <a:effectLst/>
                <a:latin typeface="Times New Roman" panose="02020603050405020304" pitchFamily="18" charset="0"/>
                <a:ea typeface="Calibri" panose="020F0502020204030204" pitchFamily="34" charset="0"/>
                <a:cs typeface="Times New Roman" panose="02020603050405020304" pitchFamily="18" charset="0"/>
              </a:rPr>
              <a:t> הָב֥וּ לַ֜יהוָ֗ה כָּב֥וֹד </a:t>
            </a:r>
            <a:r>
              <a:rPr lang="en-US" sz="4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000" kern="0" dirty="0" err="1">
                <a:effectLst/>
                <a:latin typeface="Times New Roman" panose="02020603050405020304" pitchFamily="18" charset="0"/>
                <a:ea typeface="Calibri" panose="020F0502020204030204" pitchFamily="34" charset="0"/>
                <a:cs typeface="Times New Roman" panose="02020603050405020304" pitchFamily="18" charset="0"/>
              </a:rPr>
              <a:t>Psa</a:t>
            </a:r>
            <a:r>
              <a:rPr lang="en-US" sz="4000" kern="0" dirty="0">
                <a:effectLst/>
                <a:latin typeface="Times New Roman" panose="02020603050405020304" pitchFamily="18" charset="0"/>
                <a:ea typeface="Calibri" panose="020F0502020204030204" pitchFamily="34" charset="0"/>
                <a:cs typeface="Times New Roman" panose="02020603050405020304" pitchFamily="18" charset="0"/>
              </a:rPr>
              <a:t> 29:1)</a:t>
            </a:r>
            <a:endParaRPr lang="en-US" sz="5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4000" kern="0" dirty="0">
                <a:effectLst/>
                <a:latin typeface="Times New Roman" panose="02020603050405020304" pitchFamily="18" charset="0"/>
                <a:ea typeface="Calibri" panose="020F0502020204030204" pitchFamily="34" charset="0"/>
                <a:cs typeface="Times New Roman" panose="02020603050405020304" pitchFamily="18" charset="0"/>
              </a:rPr>
              <a:t>   Give glory to the LORD......</a:t>
            </a:r>
            <a:r>
              <a:rPr lang="he-IL" sz="4000" kern="0" dirty="0">
                <a:effectLst/>
                <a:latin typeface="Times New Roman" panose="02020603050405020304" pitchFamily="18" charset="0"/>
                <a:ea typeface="Calibri" panose="020F0502020204030204" pitchFamily="34" charset="0"/>
                <a:cs typeface="Times New Roman" panose="02020603050405020304" pitchFamily="18" charset="0"/>
              </a:rPr>
              <a:t> הָב֣וּ לַֽ֭יהוָה כְּב֣וֹד </a:t>
            </a:r>
            <a:r>
              <a:rPr lang="en-US" sz="4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000" kern="0" dirty="0" err="1">
                <a:effectLst/>
                <a:latin typeface="Times New Roman" panose="02020603050405020304" pitchFamily="18" charset="0"/>
                <a:ea typeface="Calibri" panose="020F0502020204030204" pitchFamily="34" charset="0"/>
                <a:cs typeface="Times New Roman" panose="02020603050405020304" pitchFamily="18" charset="0"/>
              </a:rPr>
              <a:t>Psa</a:t>
            </a:r>
            <a:r>
              <a:rPr lang="en-US" sz="4000" kern="0" dirty="0">
                <a:effectLst/>
                <a:latin typeface="Times New Roman" panose="02020603050405020304" pitchFamily="18" charset="0"/>
                <a:ea typeface="Calibri" panose="020F0502020204030204" pitchFamily="34" charset="0"/>
                <a:cs typeface="Times New Roman" panose="02020603050405020304" pitchFamily="18" charset="0"/>
              </a:rPr>
              <a:t> 29:2)</a:t>
            </a:r>
            <a:endParaRPr lang="en-US" sz="5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4000" kern="0" dirty="0">
                <a:effectLst/>
                <a:latin typeface="Times New Roman" panose="02020603050405020304" pitchFamily="18" charset="0"/>
                <a:ea typeface="Calibri" panose="020F0502020204030204" pitchFamily="34" charset="0"/>
                <a:cs typeface="Times New Roman" panose="02020603050405020304" pitchFamily="18" charset="0"/>
              </a:rPr>
              <a:t>   Give glory to the LORD......</a:t>
            </a:r>
            <a:r>
              <a:rPr lang="he-IL" sz="4000" kern="0" dirty="0">
                <a:effectLst/>
                <a:latin typeface="Times New Roman" panose="02020603050405020304" pitchFamily="18" charset="0"/>
                <a:ea typeface="Calibri" panose="020F0502020204030204" pitchFamily="34" charset="0"/>
                <a:cs typeface="Times New Roman" panose="02020603050405020304" pitchFamily="18" charset="0"/>
              </a:rPr>
              <a:t> הָב֥וּ לַ֜יהוָ֗ה כָּב֥וֹד </a:t>
            </a:r>
            <a:r>
              <a:rPr lang="en-US" sz="4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000" kern="0" dirty="0" err="1">
                <a:effectLst/>
                <a:latin typeface="Times New Roman" panose="02020603050405020304" pitchFamily="18" charset="0"/>
                <a:ea typeface="Calibri" panose="020F0502020204030204" pitchFamily="34" charset="0"/>
                <a:cs typeface="Times New Roman" panose="02020603050405020304" pitchFamily="18" charset="0"/>
              </a:rPr>
              <a:t>Psa</a:t>
            </a:r>
            <a:r>
              <a:rPr lang="en-US" sz="4000" kern="0" dirty="0">
                <a:effectLst/>
                <a:latin typeface="Times New Roman" panose="02020603050405020304" pitchFamily="18" charset="0"/>
                <a:ea typeface="Calibri" panose="020F0502020204030204" pitchFamily="34" charset="0"/>
                <a:cs typeface="Times New Roman" panose="02020603050405020304" pitchFamily="18" charset="0"/>
              </a:rPr>
              <a:t> 96:7)</a:t>
            </a:r>
            <a:endParaRPr lang="en-US" sz="5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4000" kern="0" dirty="0">
                <a:effectLst/>
                <a:latin typeface="Times New Roman" panose="02020603050405020304" pitchFamily="18" charset="0"/>
                <a:ea typeface="Calibri" panose="020F0502020204030204" pitchFamily="34" charset="0"/>
                <a:cs typeface="Times New Roman" panose="02020603050405020304" pitchFamily="18" charset="0"/>
              </a:rPr>
              <a:t>   Give glory to the LORD......</a:t>
            </a:r>
            <a:r>
              <a:rPr lang="he-IL" sz="4000" kern="0" dirty="0">
                <a:effectLst/>
                <a:latin typeface="Times New Roman" panose="02020603050405020304" pitchFamily="18" charset="0"/>
                <a:ea typeface="Calibri" panose="020F0502020204030204" pitchFamily="34" charset="0"/>
                <a:cs typeface="Times New Roman" panose="02020603050405020304" pitchFamily="18" charset="0"/>
              </a:rPr>
              <a:t> הָב֣וּ לַ֭יהוָה כְּב֣וֹד </a:t>
            </a:r>
            <a:r>
              <a:rPr lang="en-US" sz="40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000" kern="0" dirty="0" err="1">
                <a:effectLst/>
                <a:latin typeface="Times New Roman" panose="02020603050405020304" pitchFamily="18" charset="0"/>
                <a:ea typeface="Calibri" panose="020F0502020204030204" pitchFamily="34" charset="0"/>
                <a:cs typeface="Times New Roman" panose="02020603050405020304" pitchFamily="18" charset="0"/>
              </a:rPr>
              <a:t>Psa</a:t>
            </a:r>
            <a:r>
              <a:rPr lang="en-US" sz="4000" kern="0" dirty="0">
                <a:effectLst/>
                <a:latin typeface="Times New Roman" panose="02020603050405020304" pitchFamily="18" charset="0"/>
                <a:ea typeface="Calibri" panose="020F0502020204030204" pitchFamily="34" charset="0"/>
                <a:cs typeface="Times New Roman" panose="02020603050405020304" pitchFamily="18" charset="0"/>
              </a:rPr>
              <a:t> 96:8)</a:t>
            </a:r>
            <a:endParaRPr lang="en-US" sz="5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r>
              <a:rPr lang="en-US" sz="4000" kern="0" dirty="0">
                <a:effectLst/>
                <a:latin typeface="Times New Roman" panose="02020603050405020304" pitchFamily="18" charset="0"/>
                <a:ea typeface="Calibri" panose="020F0502020204030204" pitchFamily="34" charset="0"/>
                <a:cs typeface="Times New Roman" panose="02020603050405020304" pitchFamily="18" charset="0"/>
              </a:rPr>
              <a:t>   Give glory to the LORD......</a:t>
            </a:r>
            <a:r>
              <a:rPr lang="he-IL" sz="4000" kern="0" dirty="0">
                <a:effectLst/>
                <a:latin typeface="Times New Roman" panose="02020603050405020304" pitchFamily="18" charset="0"/>
                <a:ea typeface="Calibri" panose="020F0502020204030204" pitchFamily="34" charset="0"/>
                <a:cs typeface="Times New Roman" panose="02020603050405020304" pitchFamily="18" charset="0"/>
              </a:rPr>
              <a:t> יָשִׂ֥ימוּ לַֽיהוָ֖ה כָּב֑וֹד </a:t>
            </a:r>
            <a:r>
              <a:rPr lang="en-US" sz="4000" kern="0" dirty="0">
                <a:effectLst/>
                <a:latin typeface="Times New Roman" panose="02020603050405020304" pitchFamily="18" charset="0"/>
                <a:ea typeface="Calibri" panose="020F0502020204030204" pitchFamily="34" charset="0"/>
                <a:cs typeface="Times New Roman" panose="02020603050405020304" pitchFamily="18" charset="0"/>
              </a:rPr>
              <a:t>(Isa 42:12)</a:t>
            </a:r>
          </a:p>
          <a:p>
            <a:pPr marL="0" marR="0"/>
            <a:endParaRPr lang="en-US" sz="4000" kern="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Copyright: Repetition in the Bible </a:t>
            </a: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a:endParaRPr lang="en-US" sz="54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92372373"/>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4AAE4E7-DDA1-E538-637D-6F2810D95EF0}"/>
              </a:ext>
            </a:extLst>
          </p:cNvPr>
          <p:cNvSpPr txBox="1"/>
          <p:nvPr/>
        </p:nvSpPr>
        <p:spPr>
          <a:xfrm>
            <a:off x="1238250" y="0"/>
            <a:ext cx="8439150" cy="523220"/>
          </a:xfrm>
          <a:prstGeom prst="rect">
            <a:avLst/>
          </a:prstGeom>
          <a:noFill/>
        </p:spPr>
        <p:txBody>
          <a:bodyPr wrap="square">
            <a:spAutoFit/>
          </a:bodyPr>
          <a:lstStyle/>
          <a:p>
            <a:pPr marL="0" marR="0"/>
            <a:r>
              <a:rPr lang="en-US" sz="2800" b="1" i="1" kern="100" dirty="0">
                <a:effectLst/>
                <a:latin typeface="Times New Roman" panose="02020603050405020304" pitchFamily="18" charset="0"/>
                <a:ea typeface="Calibri" panose="020F0502020204030204" pitchFamily="34" charset="0"/>
                <a:cs typeface="Times New Roman" panose="02020603050405020304" pitchFamily="18" charset="0"/>
              </a:rPr>
              <a:t>The Glory of the LORD</a:t>
            </a:r>
            <a:r>
              <a:rPr lang="en-US" sz="2800" b="1" kern="100" dirty="0">
                <a:effectLst/>
                <a:latin typeface="Times New Roman" panose="02020603050405020304" pitchFamily="18" charset="0"/>
                <a:ea typeface="Calibri" panose="020F0502020204030204" pitchFamily="34" charset="0"/>
                <a:cs typeface="Times New Roman" panose="02020603050405020304" pitchFamily="18" charset="0"/>
              </a:rPr>
              <a:t> 28 times (4x7) in the Tanakh</a:t>
            </a:r>
            <a:endParaRPr lang="en-US" sz="28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graphicFrame>
        <p:nvGraphicFramePr>
          <p:cNvPr id="2" name="Table 1">
            <a:extLst>
              <a:ext uri="{FF2B5EF4-FFF2-40B4-BE49-F238E27FC236}">
                <a16:creationId xmlns:a16="http://schemas.microsoft.com/office/drawing/2014/main" id="{96A051AD-6698-FB2D-17CF-582ABA0E1378}"/>
              </a:ext>
            </a:extLst>
          </p:cNvPr>
          <p:cNvGraphicFramePr>
            <a:graphicFrameLocks noGrp="1"/>
          </p:cNvGraphicFramePr>
          <p:nvPr>
            <p:extLst>
              <p:ext uri="{D42A27DB-BD31-4B8C-83A1-F6EECF244321}">
                <p14:modId xmlns:p14="http://schemas.microsoft.com/office/powerpoint/2010/main" val="3486134384"/>
              </p:ext>
            </p:extLst>
          </p:nvPr>
        </p:nvGraphicFramePr>
        <p:xfrm>
          <a:off x="1597821" y="523220"/>
          <a:ext cx="7567609" cy="5974080"/>
        </p:xfrm>
        <a:graphic>
          <a:graphicData uri="http://schemas.openxmlformats.org/drawingml/2006/table">
            <a:tbl>
              <a:tblPr firstRow="1" firstCol="1" bandRow="1"/>
              <a:tblGrid>
                <a:gridCol w="4008249">
                  <a:extLst>
                    <a:ext uri="{9D8B030D-6E8A-4147-A177-3AD203B41FA5}">
                      <a16:colId xmlns:a16="http://schemas.microsoft.com/office/drawing/2014/main" val="387189189"/>
                    </a:ext>
                  </a:extLst>
                </a:gridCol>
                <a:gridCol w="3559360">
                  <a:extLst>
                    <a:ext uri="{9D8B030D-6E8A-4147-A177-3AD203B41FA5}">
                      <a16:colId xmlns:a16="http://schemas.microsoft.com/office/drawing/2014/main" val="219876633"/>
                    </a:ext>
                  </a:extLst>
                </a:gridCol>
              </a:tblGrid>
              <a:tr h="402771">
                <a:tc>
                  <a:txBody>
                    <a:bodyPr/>
                    <a:lstStyle/>
                    <a:p>
                      <a:pPr marL="0" marR="0"/>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(Exo 16:7)     </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כְּב֣וֹד יְהוָ֔ה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כְּב֣וֹד יְהוָֽה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Psa</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138:5)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64607776"/>
                  </a:ext>
                </a:extLst>
              </a:tr>
              <a:tr h="402771">
                <a:tc>
                  <a:txBody>
                    <a:bodyPr/>
                    <a:lstStyle/>
                    <a:p>
                      <a:pPr marL="0" marR="0" rtl="1"/>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כְּב֣וֹד יְהוָ֔ה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(Exo 16:10)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כְבוֹד־יְהוָ֖ה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(Isa 35:2)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67151428"/>
                  </a:ext>
                </a:extLst>
              </a:tr>
              <a:tr h="402771">
                <a:tc>
                  <a:txBody>
                    <a:bodyPr/>
                    <a:lstStyle/>
                    <a:p>
                      <a:pPr marL="0" marR="0" rtl="1"/>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כְּבוֹד־יְהוָה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(Exo 24:16)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כְּב֣וֹד יְהוָ֑ה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(Isa 40:5)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28511516"/>
                  </a:ext>
                </a:extLst>
              </a:tr>
              <a:tr h="402771">
                <a:tc>
                  <a:txBody>
                    <a:bodyPr/>
                    <a:lstStyle/>
                    <a:p>
                      <a:pPr marL="0" marR="0" rtl="1"/>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כְּב֣וֹד יְהוָ֔ה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(Exo 24:17)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כְּב֥וֹד יְהוָ֖ה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(Isa 58:8)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14721666"/>
                  </a:ext>
                </a:extLst>
              </a:tr>
              <a:tr h="402771">
                <a:tc>
                  <a:txBody>
                    <a:bodyPr/>
                    <a:lstStyle/>
                    <a:p>
                      <a:pPr marL="0" marR="0" rtl="1"/>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כְּב֥וֹד יְהוָֽה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(Lev 9:6)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כְּבוֹד־יְהוָ֑ה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(Eze 1:28)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05488762"/>
                  </a:ext>
                </a:extLst>
              </a:tr>
              <a:tr h="402771">
                <a:tc>
                  <a:txBody>
                    <a:bodyPr/>
                    <a:lstStyle/>
                    <a:p>
                      <a:pPr marL="0" marR="0" rtl="1"/>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כְבוֹד־יְהוָ֖ה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(Lev 9:23)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כְּבוֹד־יְהוָ֖ה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(Eze 3:12)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48142952"/>
                  </a:ext>
                </a:extLst>
              </a:tr>
              <a:tr h="402771">
                <a:tc>
                  <a:txBody>
                    <a:bodyPr/>
                    <a:lstStyle/>
                    <a:p>
                      <a:pPr marL="0" marR="0" rtl="1"/>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כְבוֹד־יְהוָ֖ה</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(Num 14:21)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כּבוֹד־יְהוָה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(Eze 3:23)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42606202"/>
                  </a:ext>
                </a:extLst>
              </a:tr>
              <a:tr h="402771">
                <a:tc>
                  <a:txBody>
                    <a:bodyPr/>
                    <a:lstStyle/>
                    <a:p>
                      <a:pPr marL="0" marR="0" rtl="1"/>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כְבוֹד־יְהוָ֖ה</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(Num 16:19)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כְּבוֹד־יְהוָה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(Eze 10:4)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35913329"/>
                  </a:ext>
                </a:extLst>
              </a:tr>
              <a:tr h="402771">
                <a:tc>
                  <a:txBody>
                    <a:bodyPr/>
                    <a:lstStyle/>
                    <a:p>
                      <a:pPr marL="0" marR="0" rtl="1"/>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כְּב֥וֹד יְהוָֽה</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(Num 17:7)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כְּב֥וֹד יְהוָֽה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(Eze 10:4)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72447228"/>
                  </a:ext>
                </a:extLst>
              </a:tr>
              <a:tr h="402771">
                <a:tc>
                  <a:txBody>
                    <a:bodyPr/>
                    <a:lstStyle/>
                    <a:p>
                      <a:pPr marL="0" marR="0" rtl="1"/>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כְבוֹד־יְהוָ֖ה</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(Num 20:6)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כְּב֣וֹד יְהוָ֔ה</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(Eze 10:18)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34052996"/>
                  </a:ext>
                </a:extLst>
              </a:tr>
              <a:tr h="402771">
                <a:tc>
                  <a:txBody>
                    <a:bodyPr/>
                    <a:lstStyle/>
                    <a:p>
                      <a:pPr marL="0" marR="0" rtl="1"/>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כְבוֹד־יְהוָ֖ה</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(1Ki 8:11)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כְּב֣וֹד יְהוָ֔ה</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(Eze 11:23)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84929626"/>
                  </a:ext>
                </a:extLst>
              </a:tr>
              <a:tr h="402771">
                <a:tc>
                  <a:txBody>
                    <a:bodyPr/>
                    <a:lstStyle/>
                    <a:p>
                      <a:pPr marL="0" marR="0" rtl="1"/>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כְבוֹד־יְהוָ֖ה</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(2Ch 5:14)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כְבוֹד־יְהוָ֖ה</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(Eze 43:5)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39646966"/>
                  </a:ext>
                </a:extLst>
              </a:tr>
              <a:tr h="402771">
                <a:tc>
                  <a:txBody>
                    <a:bodyPr/>
                    <a:lstStyle/>
                    <a:p>
                      <a:pPr marL="0" marR="0" rtl="1"/>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כְבוֹד־יְהוָ֖ה</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(2Ch 7:2)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כְבוֹד־יְהוָ֖ה</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(Eze 44:4)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16891523"/>
                  </a:ext>
                </a:extLst>
              </a:tr>
              <a:tr h="402771">
                <a:tc>
                  <a:txBody>
                    <a:bodyPr/>
                    <a:lstStyle/>
                    <a:p>
                      <a:pPr marL="0" marR="0" rtl="1"/>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כְב֣וֹד יְהוָ֣ה</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Psa</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104:31)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rtl="1"/>
                      <a:r>
                        <a:rPr lang="he-IL" sz="2800" dirty="0">
                          <a:effectLst/>
                          <a:latin typeface="Times New Roman" panose="02020603050405020304" pitchFamily="18" charset="0"/>
                          <a:ea typeface="Times New Roman" panose="02020603050405020304" pitchFamily="18" charset="0"/>
                          <a:cs typeface="Times New Roman" panose="02020603050405020304" pitchFamily="18" charset="0"/>
                        </a:rPr>
                        <a:t> כְּב֣וֹד יְהוָ֑ה</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Hab</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2:14)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77544707"/>
                  </a:ext>
                </a:extLst>
              </a:tr>
            </a:tbl>
          </a:graphicData>
        </a:graphic>
      </p:graphicFrame>
      <p:sp>
        <p:nvSpPr>
          <p:cNvPr id="4" name="TextBox 3">
            <a:extLst>
              <a:ext uri="{FF2B5EF4-FFF2-40B4-BE49-F238E27FC236}">
                <a16:creationId xmlns:a16="http://schemas.microsoft.com/office/drawing/2014/main" id="{295F1AC2-B512-56C3-6BA0-DCC647597240}"/>
              </a:ext>
            </a:extLst>
          </p:cNvPr>
          <p:cNvSpPr txBox="1"/>
          <p:nvPr/>
        </p:nvSpPr>
        <p:spPr>
          <a:xfrm>
            <a:off x="9677400" y="3091577"/>
            <a:ext cx="2306053" cy="1200329"/>
          </a:xfrm>
          <a:prstGeom prst="rect">
            <a:avLst/>
          </a:prstGeom>
          <a:noFill/>
        </p:spPr>
        <p:txBody>
          <a:bodyPr wrap="square">
            <a:spAutoFit/>
          </a:bodyPr>
          <a:lstStyle/>
          <a:p>
            <a:pPr marL="0" marR="0"/>
            <a:r>
              <a:rPr lang="en-US" sz="2400" i="1" dirty="0">
                <a:solidFill>
                  <a:srgbClr val="0000FF"/>
                </a:solidFill>
                <a:effectLst/>
                <a:latin typeface="Times New Roman" panose="02020603050405020304" pitchFamily="18" charset="0"/>
                <a:ea typeface="Times New Roman" panose="02020603050405020304" pitchFamily="18" charset="0"/>
              </a:rPr>
              <a:t>Glory</a:t>
            </a:r>
            <a:r>
              <a:rPr lang="en-US" sz="2400" dirty="0">
                <a:solidFill>
                  <a:srgbClr val="0000FF"/>
                </a:solidFill>
                <a:effectLst/>
                <a:latin typeface="Times New Roman" panose="02020603050405020304" pitchFamily="18" charset="0"/>
                <a:ea typeface="Times New Roman" panose="02020603050405020304" pitchFamily="18" charset="0"/>
              </a:rPr>
              <a:t> (all forms) 200 times in the Tanakh</a:t>
            </a:r>
          </a:p>
        </p:txBody>
      </p:sp>
      <p:sp>
        <p:nvSpPr>
          <p:cNvPr id="5" name="TextBox 4">
            <a:extLst>
              <a:ext uri="{FF2B5EF4-FFF2-40B4-BE49-F238E27FC236}">
                <a16:creationId xmlns:a16="http://schemas.microsoft.com/office/drawing/2014/main" id="{2C0775C1-EB17-9005-FF70-F685162CB5DB}"/>
              </a:ext>
            </a:extLst>
          </p:cNvPr>
          <p:cNvSpPr txBox="1"/>
          <p:nvPr/>
        </p:nvSpPr>
        <p:spPr>
          <a:xfrm>
            <a:off x="2333624" y="6519446"/>
            <a:ext cx="7096125"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Copyright: Repetition in the Bible </a:t>
            </a: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8930326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9032</TotalTime>
  <Words>34674</Words>
  <Application>Microsoft Office PowerPoint</Application>
  <PresentationFormat>Widescreen</PresentationFormat>
  <Paragraphs>3929</Paragraphs>
  <Slides>128</Slides>
  <Notes>10</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128</vt:i4>
      </vt:variant>
    </vt:vector>
  </HeadingPairs>
  <TitlesOfParts>
    <vt:vector size="137" baseType="lpstr">
      <vt:lpstr>Aptos</vt:lpstr>
      <vt:lpstr>Aptos Display</vt:lpstr>
      <vt:lpstr>Arial</vt:lpstr>
      <vt:lpstr>Calibri</vt:lpstr>
      <vt:lpstr>Calibri Light</vt:lpstr>
      <vt:lpstr>Times New Roman</vt:lpstr>
      <vt:lpstr>Office Theme</vt:lpstr>
      <vt:lpstr>1_Office Theme</vt:lpstr>
      <vt:lpstr>2_Office Theme</vt:lpstr>
      <vt:lpstr>PowerPoint Presentation</vt:lpstr>
      <vt:lpstr>Thesis  In addition to 217 other figures of speech identified by Bullinger, ancient Scripture contains a previously uncatalogued literary genre, written in the cadence and repetition of  7s, 10s, and 12s.    Identifying Hebraic Meter in the text is proof that we have the original text. Copyright: Repetition in the Bible </vt:lpstr>
      <vt:lpstr>The next ten slides are examples of what this writer later learned are Hebraic Meter.  They were published in In Search of the Biblical Order in 1987, 2012, and “Repetition in the Bible” in 2016.  They comprise repetitions of 7s, 10s, and 12s, a genre adopted from the Torah.  These examples illustrate discoveries made by Umberto Cassuto in the Torah in the 1940s.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following slides illustrate the repetition of Hebrew words and phrases in multiples of 7s, 10s, and 12s:   1. Within Genesis Chapter 1  2. Beginning in Genesis Chapter 1  3. Related to Genesis Chapter 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Jack Cascione</dc:creator>
  <cp:lastModifiedBy>Jack Cascione</cp:lastModifiedBy>
  <cp:revision>3</cp:revision>
  <dcterms:created xsi:type="dcterms:W3CDTF">2024-12-18T13:11:54Z</dcterms:created>
  <dcterms:modified xsi:type="dcterms:W3CDTF">2025-02-08T18:45:18Z</dcterms:modified>
</cp:coreProperties>
</file>